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8022b00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b8022b00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8022b00c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8022b00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8022b00c5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8022b00c5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8022b00c5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b8022b00c5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8022b00c5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b8022b00c5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8022b00c5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b8022b00c5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8022b00c5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8022b00c5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8022b00c5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8022b00c5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b8022b00c5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b8022b00c5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55358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6: Anglo-American Common Law System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Lecturer: Victoria Reznik, July 12, 2021</a:t>
            </a:r>
            <a:endParaRPr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3875" y="3459349"/>
            <a:ext cx="1352825" cy="13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Anglo-American Common Law System - History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948100" y="1715750"/>
            <a:ext cx="7050300" cy="29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Developed after the Normans conquered England in 1066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Established a centralized government with Kings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Wanted to settle disputes between their subjects, which eventually became ‘courts’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Decisions were based on the ‘common customs’ of the general Great Britain realm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Anglo-American Common Law System - History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948100" y="1715750"/>
            <a:ext cx="7050300" cy="29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Starting 12th century, recorded decisions and formal proceedings of courts, called plea rolls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Starting 13th century, created ‘yearbooks’ for judges and lawyers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In the 15th to 16th printed these yearbooks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Used previous cases as models for future cases either by direct application or ‘analogy’ in the English Law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Anglo-American Common Law System - History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682250" y="1664425"/>
            <a:ext cx="7651500" cy="30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There was an absence of a comprehensive written statement of the whole body of the common law, so that’s why relied on previous cases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Judge has the power to decide or decline cases, but must follow authoritative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principles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and rules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→ If statutes are absent for a particular situation, use previous cases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with consistent rationality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6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Anglo-American Common Law System 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95775" y="1935350"/>
            <a:ext cx="7050300" cy="29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Following previous cases is referred to </a:t>
            </a:r>
            <a:r>
              <a:rPr b="1" lang="en" sz="2000">
                <a:latin typeface="Arial"/>
                <a:ea typeface="Arial"/>
                <a:cs typeface="Arial"/>
                <a:sym typeface="Arial"/>
              </a:rPr>
              <a:t>‘precedent’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b="1" lang="en" sz="2000">
                <a:latin typeface="Arial"/>
                <a:ea typeface="Arial"/>
                <a:cs typeface="Arial"/>
                <a:sym typeface="Arial"/>
              </a:rPr>
              <a:t>‘stare decisis’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All decisions need to be justified as to how the decision was made by explicitly indicating the reference point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Today in the States and England, judges with enough reason can </a:t>
            </a:r>
            <a:r>
              <a:rPr b="1" lang="en" sz="2000">
                <a:latin typeface="Arial"/>
                <a:ea typeface="Arial"/>
                <a:cs typeface="Arial"/>
                <a:sym typeface="Arial"/>
              </a:rPr>
              <a:t>‘overrule’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previous precedents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/>
          <p:nvPr>
            <p:ph type="title"/>
          </p:nvPr>
        </p:nvSpPr>
        <p:spPr>
          <a:xfrm>
            <a:off x="895775" y="4412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Legal Method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8"/>
          <p:cNvSpPr txBox="1"/>
          <p:nvPr>
            <p:ph idx="1" type="body"/>
          </p:nvPr>
        </p:nvSpPr>
        <p:spPr>
          <a:xfrm>
            <a:off x="895775" y="1502600"/>
            <a:ext cx="7050300" cy="340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 u="sng">
                <a:latin typeface="Arial"/>
                <a:ea typeface="Arial"/>
                <a:cs typeface="Arial"/>
                <a:sym typeface="Arial"/>
              </a:rPr>
              <a:t>The legal method demands 2 things:</a:t>
            </a:r>
            <a:endParaRPr sz="2000" u="sng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A close examination of every factual situation in order to understand the everything better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AutoNum type="arabicPeriod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Then select which elements are most important to the resolution of the situation → The elements are related to policies, principles, standards, and rules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8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895775" y="7791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Statutes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895775" y="1733775"/>
            <a:ext cx="6987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The precedents of previous cases has been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overshadowing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statutes to the point where judges almost exclusively followed cases referencing statutes rather than looking at the raw statute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9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type="title"/>
          </p:nvPr>
        </p:nvSpPr>
        <p:spPr>
          <a:xfrm>
            <a:off x="895775" y="7791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Procedures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0"/>
          <p:cNvSpPr txBox="1"/>
          <p:nvPr>
            <p:ph idx="1" type="body"/>
          </p:nvPr>
        </p:nvSpPr>
        <p:spPr>
          <a:xfrm>
            <a:off x="895775" y="1733775"/>
            <a:ext cx="6987000" cy="19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000">
                <a:latin typeface="Arial"/>
                <a:ea typeface="Arial"/>
                <a:cs typeface="Arial"/>
                <a:sym typeface="Arial"/>
              </a:rPr>
              <a:t>Formulary system: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In the Middle Ages, people for certain claims to the court had to first purchase a ‘writ’ from the King’s chancellor or secretary if they wished to 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proceed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with a case in the common law court. These developed into more complex procedures throughout the years.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0"/>
          <p:cNvSpPr txBox="1"/>
          <p:nvPr/>
        </p:nvSpPr>
        <p:spPr>
          <a:xfrm>
            <a:off x="155525" y="4625000"/>
            <a:ext cx="82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Hyman, J. D. (1999). Brief Introcution to the Anglo-American Legal System. </a:t>
            </a:r>
            <a:r>
              <a:rPr i="1" lang="en">
                <a:latin typeface="Calibri"/>
                <a:ea typeface="Calibri"/>
                <a:cs typeface="Calibri"/>
                <a:sym typeface="Calibri"/>
              </a:rPr>
              <a:t>Law Special Collection 02. 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772900" y="19928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Read from page 3 in the Zwarensteyn Reading</a:t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