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Nuni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Nunito-bold.fntdata"/><Relationship Id="rId14" Type="http://schemas.openxmlformats.org/officeDocument/2006/relationships/slide" Target="slides/slide9.xml"/><Relationship Id="rId36" Type="http://schemas.openxmlformats.org/officeDocument/2006/relationships/font" Target="fonts/Nunito-regular.fntdata"/><Relationship Id="rId17" Type="http://schemas.openxmlformats.org/officeDocument/2006/relationships/slide" Target="slides/slide12.xml"/><Relationship Id="rId39" Type="http://schemas.openxmlformats.org/officeDocument/2006/relationships/font" Target="fonts/Nunito-boldItalic.fntdata"/><Relationship Id="rId16" Type="http://schemas.openxmlformats.org/officeDocument/2006/relationships/slide" Target="slides/slide11.xml"/><Relationship Id="rId38" Type="http://schemas.openxmlformats.org/officeDocument/2006/relationships/font" Target="fonts/Nunit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df45eb91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df45eb91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f45eb91cc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df45eb91cc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df45eb91cc_0_4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df45eb91cc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df45eb91cc_0_4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df45eb91cc_0_4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df45eb91cc_0_4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df45eb91cc_0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df45eb91cc_0_4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df45eb91cc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df45eb91cc_0_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df45eb91cc_0_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df45eb91cc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df45eb91cc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df45eb91cc_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df45eb91cc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df45eb91cc_0_4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df45eb91cc_0_4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df45eb91cc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df45eb91cc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f45eb91c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df45eb91c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df45eb91cc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df45eb91cc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df45eb91cc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df45eb91cc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df45eb91cc_0_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df45eb91cc_0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df45eb91cc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df45eb91cc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df45eb91cc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df45eb91cc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df45eb91cc_0_4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df45eb91cc_0_4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df45eb91cc_0_4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df45eb91cc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df45eb91cc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df45eb91cc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df45eb91cc_0_5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df45eb91cc_0_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df45eb91cc_0_5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df45eb91cc_0_5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df45eb91cc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df45eb91cc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df45eb91cc_0_5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df45eb91cc_0_5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f45eb91cc_0_3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f45eb91cc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df45eb91cc_0_3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df45eb91cc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df45eb91cc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df45eb91cc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df45eb91cc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df45eb91cc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df45eb91cc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df45eb91cc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df45eb91cc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df45eb91cc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britannica.com/topic/Western-philosophy" TargetMode="External"/><Relationship Id="rId4" Type="http://schemas.openxmlformats.org/officeDocument/2006/relationships/hyperlink" Target="https://www.britannica.com/topic/skepticism" TargetMode="External"/><Relationship Id="rId5" Type="http://schemas.openxmlformats.org/officeDocument/2006/relationships/hyperlink" Target="https://www.britannica.com/topic/reason" TargetMode="External"/><Relationship Id="rId6" Type="http://schemas.openxmlformats.org/officeDocument/2006/relationships/hyperlink" Target="https://www.merriam-webster.com/dictionary/acute" TargetMode="External"/><Relationship Id="rId7" Type="http://schemas.openxmlformats.org/officeDocument/2006/relationships/hyperlink" Target="https://www.britannica.com/topic/ideology-society" TargetMode="Externa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55358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3: Postmodernism in Comparative Law  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Lecturer: Victoria Reznik, June 21, 2021</a:t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3875" y="3459349"/>
            <a:ext cx="1352825" cy="13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819150" y="3999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Operational Problems </a:t>
            </a:r>
            <a:endParaRPr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542700" y="1168425"/>
            <a:ext cx="8058600" cy="35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4607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 sz="2000"/>
              <a:t>Pseudo-Factuality </a:t>
            </a:r>
            <a:endParaRPr sz="2000"/>
          </a:p>
          <a:p>
            <a:pPr indent="-34607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/>
              <a:t>Functionalism </a:t>
            </a:r>
            <a:r>
              <a:rPr lang="en" sz="2000"/>
              <a:t>maintaining</a:t>
            </a:r>
            <a:r>
              <a:rPr lang="en" sz="2000"/>
              <a:t> a ‘factual approach’ to CL depends on the person defining the problem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→ The value judgement first begins when the interpreter needs to define a social problem, </a:t>
            </a:r>
            <a:r>
              <a:rPr lang="en" sz="2000"/>
              <a:t>different</a:t>
            </a:r>
            <a:r>
              <a:rPr lang="en" sz="2000"/>
              <a:t> </a:t>
            </a:r>
            <a:r>
              <a:rPr lang="en" sz="2000"/>
              <a:t>people</a:t>
            </a:r>
            <a:r>
              <a:rPr lang="en" sz="2000"/>
              <a:t> find situations ‘problematic’</a:t>
            </a:r>
            <a:endParaRPr sz="2000"/>
          </a:p>
          <a:p>
            <a:pPr indent="-34607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2000"/>
              <a:t>Functionalism’s claim that it’s </a:t>
            </a:r>
            <a:r>
              <a:rPr lang="en" sz="2000"/>
              <a:t>neutral</a:t>
            </a:r>
            <a:r>
              <a:rPr lang="en" sz="2000"/>
              <a:t> is not the case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Eg. It makes a difference whether a particular situation in one legal system is considered problematic by a lobby group, in another by academics, and in a third by a large majority of the public.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92" name="Google Shape;192;p22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>
            <p:ph type="title"/>
          </p:nvPr>
        </p:nvSpPr>
        <p:spPr>
          <a:xfrm>
            <a:off x="819150" y="5324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Operational Problems </a:t>
            </a:r>
            <a:endParaRPr/>
          </a:p>
        </p:txBody>
      </p:sp>
      <p:sp>
        <p:nvSpPr>
          <p:cNvPr id="198" name="Google Shape;198;p23"/>
          <p:cNvSpPr txBox="1"/>
          <p:nvPr>
            <p:ph idx="1" type="body"/>
          </p:nvPr>
        </p:nvSpPr>
        <p:spPr>
          <a:xfrm>
            <a:off x="542700" y="1385250"/>
            <a:ext cx="8058600" cy="35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b</a:t>
            </a:r>
            <a:r>
              <a:rPr lang="en" sz="2000"/>
              <a:t>. Contemporality 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Functionalism cares to only study problems and solutions from the present day and not from the past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Failing to notice past </a:t>
            </a:r>
            <a:r>
              <a:rPr lang="en" sz="2000"/>
              <a:t>functions</a:t>
            </a:r>
            <a:r>
              <a:rPr lang="en" sz="2000"/>
              <a:t> and responses to a problem from a legal institution does not paint the full picture of an institution, which hinders our </a:t>
            </a:r>
            <a:r>
              <a:rPr lang="en" sz="2000"/>
              <a:t>understanding</a:t>
            </a:r>
            <a:r>
              <a:rPr lang="en" sz="2000"/>
              <a:t> 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99" name="Google Shape;199;p23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Brand’s Conclusion</a:t>
            </a:r>
            <a:endParaRPr/>
          </a:p>
        </p:txBody>
      </p:sp>
      <p:sp>
        <p:nvSpPr>
          <p:cNvPr id="205" name="Google Shape;205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“As a model for all comparative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studies, however, functionalism is no longer a good fit because it is too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limited in its application by its premises and operational problems” (p. 420)</a:t>
            </a:r>
            <a:endParaRPr sz="2000"/>
          </a:p>
        </p:txBody>
      </p:sp>
      <p:sp>
        <p:nvSpPr>
          <p:cNvPr id="206" name="Google Shape;206;p24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Brand Entertains 3 Alternatives to Functionalism:</a:t>
            </a:r>
            <a:endParaRPr/>
          </a:p>
        </p:txBody>
      </p:sp>
      <p:sp>
        <p:nvSpPr>
          <p:cNvPr id="212" name="Google Shape;212;p25"/>
          <p:cNvSpPr txBox="1"/>
          <p:nvPr>
            <p:ph idx="1" type="body"/>
          </p:nvPr>
        </p:nvSpPr>
        <p:spPr>
          <a:xfrm>
            <a:off x="903475" y="22316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Mattei - Comparative Law &amp; Economics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Legrand - Comparative Law &amp; Culture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Frankenberg - Critical Comparative Law</a:t>
            </a:r>
            <a:endParaRPr sz="2000"/>
          </a:p>
        </p:txBody>
      </p:sp>
      <p:sp>
        <p:nvSpPr>
          <p:cNvPr id="213" name="Google Shape;213;p25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6"/>
          <p:cNvSpPr txBox="1"/>
          <p:nvPr>
            <p:ph type="title"/>
          </p:nvPr>
        </p:nvSpPr>
        <p:spPr>
          <a:xfrm>
            <a:off x="770925" y="496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Mattei - Comparative Law &amp; Economics </a:t>
            </a:r>
            <a:endParaRPr/>
          </a:p>
        </p:txBody>
      </p:sp>
      <p:sp>
        <p:nvSpPr>
          <p:cNvPr id="219" name="Google Shape;219;p26"/>
          <p:cNvSpPr txBox="1"/>
          <p:nvPr>
            <p:ph idx="1" type="body"/>
          </p:nvPr>
        </p:nvSpPr>
        <p:spPr>
          <a:xfrm>
            <a:off x="770925" y="1559275"/>
            <a:ext cx="7974300" cy="32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Mind-1990’s incorporate economics into CP theory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Proponents of this approach c;aim neutrality and a more analytical method than normative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However, in reality they are both normative and analytical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Focus on economic efficiency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Nunito"/>
                <a:ea typeface="Nunito"/>
                <a:cs typeface="Nunito"/>
                <a:sym typeface="Nunito"/>
              </a:rPr>
              <a:t>Eg.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Lesser waste, lower transaction costs, better resource allocation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0" name="Google Shape;220;p26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7"/>
          <p:cNvSpPr txBox="1"/>
          <p:nvPr>
            <p:ph type="title"/>
          </p:nvPr>
        </p:nvSpPr>
        <p:spPr>
          <a:xfrm>
            <a:off x="770925" y="496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Mattei - Comparative Law &amp; Economics </a:t>
            </a:r>
            <a:endParaRPr/>
          </a:p>
        </p:txBody>
      </p:sp>
      <p:sp>
        <p:nvSpPr>
          <p:cNvPr id="226" name="Google Shape;226;p27"/>
          <p:cNvSpPr txBox="1"/>
          <p:nvPr>
            <p:ph idx="1" type="body"/>
          </p:nvPr>
        </p:nvSpPr>
        <p:spPr>
          <a:xfrm>
            <a:off x="770925" y="1270175"/>
            <a:ext cx="7974300" cy="32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Firstly, Mattei offers to build a model/blue print of an efficient legal institution from a pool of solutions offered by existing legal systems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Secondly, law and economists comparatists compare their model to the real-world alternatives of different legal systems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When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inefficiencies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are found, they aim to explain them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Thirdly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, define conditions for policy changes to get close to the model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7" name="Google Shape;227;p27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"/>
          <p:cNvSpPr txBox="1"/>
          <p:nvPr>
            <p:ph type="title"/>
          </p:nvPr>
        </p:nvSpPr>
        <p:spPr>
          <a:xfrm>
            <a:off x="770925" y="496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Mattei - Comparative Law &amp; Economics </a:t>
            </a:r>
            <a:endParaRPr/>
          </a:p>
        </p:txBody>
      </p:sp>
      <p:sp>
        <p:nvSpPr>
          <p:cNvPr id="233" name="Google Shape;233;p28"/>
          <p:cNvSpPr txBox="1"/>
          <p:nvPr>
            <p:ph idx="1" type="body"/>
          </p:nvPr>
        </p:nvSpPr>
        <p:spPr>
          <a:xfrm>
            <a:off x="469775" y="1252750"/>
            <a:ext cx="8275500" cy="351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“Legal systems are believed to function as markets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for the supply of different solutions for a specific problem. If transaction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costs were zero, then law would be freely transplantable (free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movement of legal rules) and would evolve naturally toward the most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efficient rule. Legal diversity (transplantation resistance)—according to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Comparative Law and Economics—results from the transaction costs of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tradition, culture, and ideology” (p. 423).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9"/>
          <p:cNvSpPr txBox="1"/>
          <p:nvPr>
            <p:ph type="title"/>
          </p:nvPr>
        </p:nvSpPr>
        <p:spPr>
          <a:xfrm>
            <a:off x="770925" y="496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Mattei - Comparative Law &amp; Economics </a:t>
            </a:r>
            <a:endParaRPr/>
          </a:p>
        </p:txBody>
      </p:sp>
      <p:sp>
        <p:nvSpPr>
          <p:cNvPr id="239" name="Google Shape;239;p29"/>
          <p:cNvSpPr txBox="1"/>
          <p:nvPr>
            <p:ph idx="1" type="body"/>
          </p:nvPr>
        </p:nvSpPr>
        <p:spPr>
          <a:xfrm>
            <a:off x="770925" y="1144325"/>
            <a:ext cx="8118900" cy="34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Focuses on on one particular function only: the rule’s or institution’s efficiency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A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criticism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of this method is that if contains neo-classical economic values, Western values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Another criticism is that it is just a variant of functionalism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Also a down side that it only focuses on ‘efficiency’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What efficiency really means is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ambiguous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&amp; not neutral (leans towards American common law as the efficient system)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0" name="Google Shape;240;p29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/>
          <p:nvPr>
            <p:ph type="title"/>
          </p:nvPr>
        </p:nvSpPr>
        <p:spPr>
          <a:xfrm>
            <a:off x="770925" y="496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Mattei - Comparative Law &amp; Economics </a:t>
            </a:r>
            <a:endParaRPr/>
          </a:p>
        </p:txBody>
      </p:sp>
      <p:sp>
        <p:nvSpPr>
          <p:cNvPr id="246" name="Google Shape;246;p30"/>
          <p:cNvSpPr txBox="1"/>
          <p:nvPr>
            <p:ph idx="1" type="body"/>
          </p:nvPr>
        </p:nvSpPr>
        <p:spPr>
          <a:xfrm>
            <a:off x="481825" y="1312975"/>
            <a:ext cx="8408100" cy="35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A criticism of this model is that it is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distorted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The economy today is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different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from tomorrow’s economy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What is 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considered</a:t>
            </a:r>
            <a:r>
              <a:rPr lang="en" sz="2000">
                <a:latin typeface="Nunito"/>
                <a:ea typeface="Nunito"/>
                <a:cs typeface="Nunito"/>
                <a:sym typeface="Nunito"/>
              </a:rPr>
              <a:t> efficient for today’s problems may not be considered efficient in the future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→ Efficiency is oriented around short-term results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Nunito"/>
              <a:buChar char="●"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Often focuses on resource allocation, thus is reductionist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Nunito"/>
                <a:ea typeface="Nunito"/>
                <a:cs typeface="Nunito"/>
                <a:sym typeface="Nunito"/>
              </a:rPr>
              <a:t>= Brand concludes that this method is worse than functionalism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1"/>
          <p:cNvSpPr txBox="1"/>
          <p:nvPr>
            <p:ph type="title"/>
          </p:nvPr>
        </p:nvSpPr>
        <p:spPr>
          <a:xfrm>
            <a:off x="81915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In Pierre Legrand’s Approach, postmodernism is...</a:t>
            </a:r>
            <a:endParaRPr/>
          </a:p>
        </p:txBody>
      </p:sp>
      <p:sp>
        <p:nvSpPr>
          <p:cNvPr id="252" name="Google Shape;252;p31"/>
          <p:cNvSpPr txBox="1"/>
          <p:nvPr>
            <p:ph idx="1" type="body"/>
          </p:nvPr>
        </p:nvSpPr>
        <p:spPr>
          <a:xfrm>
            <a:off x="584925" y="1558825"/>
            <a:ext cx="8049600" cy="28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2012"/>
              <a:t>Comparative law → comparative legal studies</a:t>
            </a:r>
            <a:endParaRPr sz="2012"/>
          </a:p>
          <a:p>
            <a:pPr indent="0" lvl="0" marL="0" rtl="0" algn="ctr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2012"/>
              <a:t>Rules → culture </a:t>
            </a:r>
            <a:endParaRPr sz="2012"/>
          </a:p>
          <a:p>
            <a:pPr indent="0" lvl="0" marL="0" rtl="0" algn="ctr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2012"/>
              <a:t>Textual → Contextual </a:t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en" sz="2012"/>
              <a:t>Criticism against functional </a:t>
            </a:r>
            <a:r>
              <a:rPr lang="en" sz="2012"/>
              <a:t>comparative</a:t>
            </a:r>
            <a:r>
              <a:rPr lang="en" sz="2012"/>
              <a:t> law from law week, but no concrete methodological alternative exists</a:t>
            </a:r>
            <a:endParaRPr sz="2012"/>
          </a:p>
        </p:txBody>
      </p:sp>
      <p:sp>
        <p:nvSpPr>
          <p:cNvPr id="253" name="Google Shape;253;p31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1922625" y="1931100"/>
            <a:ext cx="5754900" cy="11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What is Postmodernism?</a:t>
            </a:r>
            <a:endParaRPr sz="3800"/>
          </a:p>
        </p:txBody>
      </p:sp>
      <p:sp>
        <p:nvSpPr>
          <p:cNvPr id="136" name="Google Shape;136;p14"/>
          <p:cNvSpPr txBox="1"/>
          <p:nvPr/>
        </p:nvSpPr>
        <p:spPr>
          <a:xfrm>
            <a:off x="5407500" y="4633700"/>
            <a:ext cx="3942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https://gradcoach.com/what-is-research-methodology/</a:t>
            </a:r>
            <a:endParaRPr sz="11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 txBox="1"/>
          <p:nvPr>
            <p:ph type="title"/>
          </p:nvPr>
        </p:nvSpPr>
        <p:spPr>
          <a:xfrm>
            <a:off x="81915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Pierre Legrand </a:t>
            </a:r>
            <a:endParaRPr/>
          </a:p>
        </p:txBody>
      </p:sp>
      <p:sp>
        <p:nvSpPr>
          <p:cNvPr id="259" name="Google Shape;259;p32"/>
          <p:cNvSpPr txBox="1"/>
          <p:nvPr>
            <p:ph idx="1" type="body"/>
          </p:nvPr>
        </p:nvSpPr>
        <p:spPr>
          <a:xfrm>
            <a:off x="640625" y="1504050"/>
            <a:ext cx="80031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Regards context to be more important than rules and institutions </a:t>
            </a:r>
            <a:endParaRPr sz="2012"/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12"/>
          </a:p>
          <a:p>
            <a:pPr indent="0" lvl="0" marL="0" rtl="0" algn="ctr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en" sz="2012"/>
              <a:t>“The meaning of a rule, however, is not entirely supplied by the rule itself ; a rule is never completely self-explanatory…The meaning of a rule is, accordingly, a function of the </a:t>
            </a:r>
            <a:r>
              <a:rPr b="1" lang="en" sz="2012"/>
              <a:t>interpreter’s epistemological assumptions </a:t>
            </a:r>
            <a:r>
              <a:rPr lang="en" sz="2012"/>
              <a:t>which are themselves historically and culturally conditioned”</a:t>
            </a:r>
            <a:endParaRPr sz="2012"/>
          </a:p>
        </p:txBody>
      </p:sp>
      <p:sp>
        <p:nvSpPr>
          <p:cNvPr id="260" name="Google Shape;260;p32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3"/>
          <p:cNvSpPr txBox="1"/>
          <p:nvPr>
            <p:ph type="title"/>
          </p:nvPr>
        </p:nvSpPr>
        <p:spPr>
          <a:xfrm>
            <a:off x="81915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</a:t>
            </a:r>
            <a:r>
              <a:rPr lang="en"/>
              <a:t>Pierre Legrand… Continued </a:t>
            </a:r>
            <a:endParaRPr/>
          </a:p>
        </p:txBody>
      </p:sp>
      <p:sp>
        <p:nvSpPr>
          <p:cNvPr id="266" name="Google Shape;266;p33"/>
          <p:cNvSpPr txBox="1"/>
          <p:nvPr>
            <p:ph idx="1" type="body"/>
          </p:nvPr>
        </p:nvSpPr>
        <p:spPr>
          <a:xfrm>
            <a:off x="881550" y="1661875"/>
            <a:ext cx="7380900" cy="22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Rules are not just law, part part of the legal CULTURE</a:t>
            </a:r>
            <a:endParaRPr sz="2012"/>
          </a:p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Rules alone reveal very little the legal culture of a legal system</a:t>
            </a:r>
            <a:endParaRPr sz="2012"/>
          </a:p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Comparative law should also be interested rules and institutions, part of something larger</a:t>
            </a:r>
            <a:endParaRPr sz="2012"/>
          </a:p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Legrand advises to study deep structures of law </a:t>
            </a:r>
            <a:endParaRPr i="1" sz="2012"/>
          </a:p>
        </p:txBody>
      </p:sp>
      <p:sp>
        <p:nvSpPr>
          <p:cNvPr id="267" name="Google Shape;267;p33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4"/>
          <p:cNvSpPr txBox="1"/>
          <p:nvPr>
            <p:ph type="title"/>
          </p:nvPr>
        </p:nvSpPr>
        <p:spPr>
          <a:xfrm>
            <a:off x="81915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Context Oriented Approach</a:t>
            </a:r>
            <a:r>
              <a:rPr lang="en"/>
              <a:t> </a:t>
            </a:r>
            <a:endParaRPr/>
          </a:p>
        </p:txBody>
      </p:sp>
      <p:sp>
        <p:nvSpPr>
          <p:cNvPr id="273" name="Google Shape;273;p34"/>
          <p:cNvSpPr txBox="1"/>
          <p:nvPr>
            <p:ph idx="1" type="body"/>
          </p:nvPr>
        </p:nvSpPr>
        <p:spPr>
          <a:xfrm>
            <a:off x="881550" y="1671175"/>
            <a:ext cx="73809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Rather than focusing on similarities, which functionalism does, Legrand focuses on differences, he calls this </a:t>
            </a:r>
            <a:r>
              <a:rPr i="1" lang="en" sz="2012"/>
              <a:t>mentalité</a:t>
            </a:r>
            <a:endParaRPr i="1" sz="2012"/>
          </a:p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Takes a hermeneutic approach (interpretive) and criticism of difference</a:t>
            </a:r>
            <a:endParaRPr sz="2012"/>
          </a:p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Not solid method offered like functionalism offers </a:t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12"/>
              <a:t>Brand’s conclusion: More of a goal than a method</a:t>
            </a:r>
            <a:endParaRPr sz="2012"/>
          </a:p>
        </p:txBody>
      </p:sp>
      <p:sp>
        <p:nvSpPr>
          <p:cNvPr id="274" name="Google Shape;274;p34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5"/>
          <p:cNvSpPr txBox="1"/>
          <p:nvPr>
            <p:ph type="title"/>
          </p:nvPr>
        </p:nvSpPr>
        <p:spPr>
          <a:xfrm>
            <a:off x="81915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contrary…</a:t>
            </a:r>
            <a:endParaRPr/>
          </a:p>
        </p:txBody>
      </p:sp>
      <p:sp>
        <p:nvSpPr>
          <p:cNvPr id="280" name="Google Shape;280;p35"/>
          <p:cNvSpPr txBox="1"/>
          <p:nvPr>
            <p:ph idx="1" type="body"/>
          </p:nvPr>
        </p:nvSpPr>
        <p:spPr>
          <a:xfrm>
            <a:off x="881550" y="1558825"/>
            <a:ext cx="73809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639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If we recall from last week, </a:t>
            </a:r>
            <a:r>
              <a:rPr lang="en" sz="2012"/>
              <a:t>functional</a:t>
            </a:r>
            <a:r>
              <a:rPr lang="en" sz="2012"/>
              <a:t> comparative law THEORY does call for culture and context to be </a:t>
            </a:r>
            <a:r>
              <a:rPr lang="en" sz="2012"/>
              <a:t>considered</a:t>
            </a:r>
            <a:endParaRPr sz="2012"/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12"/>
              <a:t>→ Legrand refers to actual practice of </a:t>
            </a:r>
            <a:r>
              <a:rPr lang="en" sz="2012"/>
              <a:t>comparative</a:t>
            </a:r>
            <a:r>
              <a:rPr lang="en" sz="2012"/>
              <a:t> law </a:t>
            </a:r>
            <a:endParaRPr sz="2012"/>
          </a:p>
          <a:p>
            <a:pPr indent="-356393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013"/>
              <a:buChar char="●"/>
            </a:pPr>
            <a:r>
              <a:rPr lang="en" sz="2012"/>
              <a:t>Legrand’s arguments are in fact ideas from functionalism </a:t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12"/>
              <a:t>→ Paradoxes like this one are common in comparative law</a:t>
            </a:r>
            <a:endParaRPr sz="20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12"/>
              <a:t>→ Love/hate relationstionship towards the functional method </a:t>
            </a:r>
            <a:endParaRPr sz="2012"/>
          </a:p>
        </p:txBody>
      </p:sp>
      <p:sp>
        <p:nvSpPr>
          <p:cNvPr id="281" name="Google Shape;281;p35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6"/>
          <p:cNvSpPr txBox="1"/>
          <p:nvPr>
            <p:ph type="title"/>
          </p:nvPr>
        </p:nvSpPr>
        <p:spPr>
          <a:xfrm>
            <a:off x="819150" y="7297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Proposition from Jaako Husa </a:t>
            </a:r>
            <a:endParaRPr/>
          </a:p>
        </p:txBody>
      </p:sp>
      <p:sp>
        <p:nvSpPr>
          <p:cNvPr id="287" name="Google Shape;287;p36"/>
          <p:cNvSpPr txBox="1"/>
          <p:nvPr>
            <p:ph idx="1" type="body"/>
          </p:nvPr>
        </p:nvSpPr>
        <p:spPr>
          <a:xfrm>
            <a:off x="622050" y="1684375"/>
            <a:ext cx="7823400" cy="28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Comparative law should have a flexible understanding of methodology and not take one-sided positions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Eg. Not too ‘rule and </a:t>
            </a:r>
            <a:r>
              <a:rPr lang="en" sz="2000"/>
              <a:t>institution</a:t>
            </a:r>
            <a:r>
              <a:rPr lang="en" sz="2000"/>
              <a:t>’ oriented and not too ‘context oriented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Need middle ground and grey areas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Should be more open to other methods even from other disciplines</a:t>
            </a:r>
            <a:endParaRPr sz="2000"/>
          </a:p>
        </p:txBody>
      </p:sp>
      <p:sp>
        <p:nvSpPr>
          <p:cNvPr id="288" name="Google Shape;288;p36"/>
          <p:cNvSpPr txBox="1"/>
          <p:nvPr/>
        </p:nvSpPr>
        <p:spPr>
          <a:xfrm>
            <a:off x="176400" y="4605000"/>
            <a:ext cx="6415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https://www.persee.fr/doc/ridc_0035-3337_2006_num_58_4_19483</a:t>
            </a:r>
            <a:endParaRPr sz="11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7"/>
          <p:cNvSpPr txBox="1"/>
          <p:nvPr>
            <p:ph type="title"/>
          </p:nvPr>
        </p:nvSpPr>
        <p:spPr>
          <a:xfrm>
            <a:off x="879375" y="508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Frankenberg - Critical CL</a:t>
            </a:r>
            <a:endParaRPr/>
          </a:p>
        </p:txBody>
      </p:sp>
      <p:sp>
        <p:nvSpPr>
          <p:cNvPr id="294" name="Google Shape;294;p37"/>
          <p:cNvSpPr txBox="1"/>
          <p:nvPr>
            <p:ph idx="1" type="body"/>
          </p:nvPr>
        </p:nvSpPr>
        <p:spPr>
          <a:xfrm>
            <a:off x="554100" y="1252750"/>
            <a:ext cx="8178900" cy="35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One of the few scholars associated with Critical Legal Studies who pays closer attention to questions of comparative methodology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Focuses not only on the ‘how’, but also the ‘why’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 the first step, he proposes to analyze what happens when a factual situation is taken out of its social context and fitted into a legal framework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Secondly, critically study the legal </a:t>
            </a:r>
            <a:r>
              <a:rPr lang="en" sz="2000"/>
              <a:t>framework’s</a:t>
            </a:r>
            <a:r>
              <a:rPr lang="en" sz="2000"/>
              <a:t> structure &amp; the process of legal decision-making, which justifies the exercise of power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→ Move away from rights &amp; duties to </a:t>
            </a:r>
            <a:r>
              <a:rPr lang="en" sz="2000"/>
              <a:t>politics</a:t>
            </a:r>
            <a:r>
              <a:rPr lang="en" sz="2000"/>
              <a:t> of the subject being studies</a:t>
            </a:r>
            <a:endParaRPr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8"/>
          <p:cNvSpPr txBox="1"/>
          <p:nvPr>
            <p:ph type="title"/>
          </p:nvPr>
        </p:nvSpPr>
        <p:spPr>
          <a:xfrm>
            <a:off x="879375" y="508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Frankenberg - Critical CL… Continued</a:t>
            </a:r>
            <a:endParaRPr/>
          </a:p>
        </p:txBody>
      </p:sp>
      <p:sp>
        <p:nvSpPr>
          <p:cNvPr id="300" name="Google Shape;300;p38"/>
          <p:cNvSpPr txBox="1"/>
          <p:nvPr>
            <p:ph idx="1" type="body"/>
          </p:nvPr>
        </p:nvSpPr>
        <p:spPr>
          <a:xfrm>
            <a:off x="554100" y="1252750"/>
            <a:ext cx="8178900" cy="35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 the third step, reintroduce the socio-cultural context that has been lost by ‘legalizing’ a problem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“To avoid the bias of functionalism, Frankenberg wants comparatists to understand their studies as “learning experience[s]” that require “a greater sensitivity to the relationship between the self and the other,” and “tolerance for ambiguity” (p. 433)</a:t>
            </a:r>
            <a:endParaRPr sz="2000"/>
          </a:p>
        </p:txBody>
      </p:sp>
      <p:sp>
        <p:nvSpPr>
          <p:cNvPr id="301" name="Google Shape;301;p38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9"/>
          <p:cNvSpPr txBox="1"/>
          <p:nvPr>
            <p:ph type="title"/>
          </p:nvPr>
        </p:nvSpPr>
        <p:spPr>
          <a:xfrm>
            <a:off x="879375" y="508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Frankenberg - Critical CL</a:t>
            </a:r>
            <a:endParaRPr/>
          </a:p>
        </p:txBody>
      </p:sp>
      <p:sp>
        <p:nvSpPr>
          <p:cNvPr id="307" name="Google Shape;307;p39"/>
          <p:cNvSpPr txBox="1"/>
          <p:nvPr>
            <p:ph idx="1" type="body"/>
          </p:nvPr>
        </p:nvSpPr>
        <p:spPr>
          <a:xfrm>
            <a:off x="554100" y="1252750"/>
            <a:ext cx="8178900" cy="35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Avoid </a:t>
            </a:r>
            <a:r>
              <a:rPr lang="en" sz="2000"/>
              <a:t>concentration</a:t>
            </a:r>
            <a:r>
              <a:rPr lang="en" sz="2000"/>
              <a:t> on </a:t>
            </a:r>
            <a:r>
              <a:rPr lang="en" sz="2000"/>
              <a:t>similarities</a:t>
            </a:r>
            <a:r>
              <a:rPr lang="en" sz="2000"/>
              <a:t> by staying open minded to differences especially in </a:t>
            </a:r>
            <a:r>
              <a:rPr lang="en" sz="2000"/>
              <a:t>political</a:t>
            </a:r>
            <a:r>
              <a:rPr lang="en" sz="2000"/>
              <a:t> contexts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Question the </a:t>
            </a:r>
            <a:r>
              <a:rPr lang="en" sz="2000"/>
              <a:t>comparatist’s</a:t>
            </a:r>
            <a:r>
              <a:rPr lang="en" sz="2000"/>
              <a:t> interests, motives, and perspectives, such as legal education, networks, and exposure to different legal cultures 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→ Self-criticism 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goals are to unravel to silent </a:t>
            </a:r>
            <a:r>
              <a:rPr lang="en" sz="2000"/>
              <a:t>assumptions</a:t>
            </a:r>
            <a:r>
              <a:rPr lang="en" sz="2000"/>
              <a:t> of law and produce valuable knowledge </a:t>
            </a:r>
            <a:endParaRPr sz="2000"/>
          </a:p>
        </p:txBody>
      </p:sp>
      <p:sp>
        <p:nvSpPr>
          <p:cNvPr id="308" name="Google Shape;308;p39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0"/>
          <p:cNvSpPr txBox="1"/>
          <p:nvPr>
            <p:ph type="title"/>
          </p:nvPr>
        </p:nvSpPr>
        <p:spPr>
          <a:xfrm>
            <a:off x="879375" y="508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Frankenberg - Critical CL</a:t>
            </a:r>
            <a:endParaRPr/>
          </a:p>
        </p:txBody>
      </p:sp>
      <p:sp>
        <p:nvSpPr>
          <p:cNvPr id="314" name="Google Shape;314;p40"/>
          <p:cNvSpPr txBox="1"/>
          <p:nvPr>
            <p:ph idx="1" type="body"/>
          </p:nvPr>
        </p:nvSpPr>
        <p:spPr>
          <a:xfrm>
            <a:off x="554775" y="1547250"/>
            <a:ext cx="8154900" cy="24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HIs elaboration of self-criticism and political dimension is helpful but takes away from </a:t>
            </a:r>
            <a:r>
              <a:rPr lang="en" sz="2000"/>
              <a:t>comparison</a:t>
            </a:r>
            <a:r>
              <a:rPr lang="en" sz="2000"/>
              <a:t> of laws to the history, epistemology, and </a:t>
            </a:r>
            <a:r>
              <a:rPr lang="en" sz="2000"/>
              <a:t>politics</a:t>
            </a:r>
            <a:r>
              <a:rPr lang="en" sz="2000"/>
              <a:t> of </a:t>
            </a:r>
            <a:r>
              <a:rPr lang="en" sz="2000"/>
              <a:t>comparative</a:t>
            </a:r>
            <a:r>
              <a:rPr lang="en" sz="2000"/>
              <a:t> research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Just like Legrand, no actual counter-theory to functionalism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Criticizes functionalism well but no replacement is offered </a:t>
            </a:r>
            <a:endParaRPr sz="2000"/>
          </a:p>
        </p:txBody>
      </p:sp>
      <p:sp>
        <p:nvSpPr>
          <p:cNvPr id="315" name="Google Shape;315;p40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1"/>
          <p:cNvSpPr txBox="1"/>
          <p:nvPr>
            <p:ph type="title"/>
          </p:nvPr>
        </p:nvSpPr>
        <p:spPr>
          <a:xfrm>
            <a:off x="931700" y="588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Conceptual Comparisons </a:t>
            </a:r>
            <a:endParaRPr/>
          </a:p>
        </p:txBody>
      </p:sp>
      <p:pic>
        <p:nvPicPr>
          <p:cNvPr id="321" name="Google Shape;32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3500" y="1470775"/>
            <a:ext cx="6077001" cy="30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Postmodernism?</a:t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682250" y="1253400"/>
            <a:ext cx="7590000" cy="334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Postmodernism, also spelled post-modernism, in</a:t>
            </a:r>
            <a:r>
              <a:rPr lang="en" sz="20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 Western philosophy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, a late 20th-century movement characterized by broad</a:t>
            </a:r>
            <a:r>
              <a:rPr lang="en" sz="20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 skepticism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, subjectivism, or relativism; a general suspicion of</a:t>
            </a:r>
            <a:r>
              <a:rPr lang="en" sz="20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 reason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; and an</a:t>
            </a:r>
            <a:r>
              <a:rPr lang="en" sz="20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6"/>
              </a:rPr>
              <a:t> acute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sensitivity to the role of</a:t>
            </a:r>
            <a:r>
              <a:rPr lang="en" sz="20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/>
              </a:rPr>
              <a:t> ideology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in asserting and maintaining political and economic power.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Its differences lie within modernity itself, and postmodernism is a continuation of modern thinking in another mode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241400" y="4549300"/>
            <a:ext cx="6564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https://www.britannica.com/topic/postmodernism-philosophy</a:t>
            </a:r>
            <a:endParaRPr sz="11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2"/>
          <p:cNvSpPr txBox="1"/>
          <p:nvPr>
            <p:ph type="title"/>
          </p:nvPr>
        </p:nvSpPr>
        <p:spPr>
          <a:xfrm>
            <a:off x="819150" y="21947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Turn to p. 439 in Brand’s (2007) Article</a:t>
            </a:r>
            <a:endParaRPr/>
          </a:p>
        </p:txBody>
      </p:sp>
      <p:sp>
        <p:nvSpPr>
          <p:cNvPr id="327" name="Google Shape;327;p42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734500" y="604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did PostModernism in CL Emerge?</a:t>
            </a:r>
            <a:endParaRPr sz="4000"/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786100" y="1698450"/>
            <a:ext cx="7402500" cy="30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Scholars</a:t>
            </a:r>
            <a:r>
              <a:rPr lang="en" sz="2000"/>
              <a:t> were and continue to be dissatisfied with the </a:t>
            </a:r>
            <a:r>
              <a:rPr lang="en" sz="2000"/>
              <a:t>functional</a:t>
            </a:r>
            <a:r>
              <a:rPr lang="en" sz="2000"/>
              <a:t> method in comparative law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Critics of Comparative law (CL) note criticisms of CL: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Too ‘particularist’ - </a:t>
            </a:r>
            <a:r>
              <a:rPr lang="en" sz="2000"/>
              <a:t>separated</a:t>
            </a:r>
            <a:r>
              <a:rPr lang="en" sz="2000"/>
              <a:t> from socio-economics and </a:t>
            </a:r>
            <a:r>
              <a:rPr lang="en" sz="2000"/>
              <a:t>historical</a:t>
            </a:r>
            <a:r>
              <a:rPr lang="en" sz="2000"/>
              <a:t> contexts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Too </a:t>
            </a:r>
            <a:r>
              <a:rPr lang="en" sz="2000"/>
              <a:t>formal</a:t>
            </a:r>
            <a:r>
              <a:rPr lang="en" sz="2000"/>
              <a:t> - Pays little attention to practical application of law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50" name="Google Shape;150;p16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819150" y="580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Criticisms of CL… Continued </a:t>
            </a:r>
            <a:endParaRPr/>
          </a:p>
        </p:txBody>
      </p:sp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645075" y="1216850"/>
            <a:ext cx="8215200" cy="3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3. </a:t>
            </a:r>
            <a:r>
              <a:rPr lang="en" sz="2000"/>
              <a:t>Externalism - Not enough internal exposure, from the inside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4. Ethnocentricity - Many functional school of thought scholars focus on European and American legal systems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							=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u="sng"/>
              <a:t>Brand suggests only 2 real problems:</a:t>
            </a:r>
            <a:r>
              <a:rPr lang="en" sz="2000"/>
              <a:t> “axiomatic (true or unquestionable) [problems] that originate from the three presuppositions that underpin the functional method; </a:t>
            </a:r>
            <a:r>
              <a:rPr b="1" lang="en" sz="2000"/>
              <a:t>and</a:t>
            </a:r>
            <a:r>
              <a:rPr lang="en" sz="2000"/>
              <a:t> shortcomings in its operation” (p. 415).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57" name="Google Shape;157;p17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819150" y="7372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Axiomatic P</a:t>
            </a:r>
            <a:r>
              <a:rPr lang="en"/>
              <a:t>roblems</a:t>
            </a:r>
            <a:r>
              <a:rPr lang="en"/>
              <a:t> </a:t>
            </a:r>
            <a:endParaRPr/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903450" y="1499075"/>
            <a:ext cx="8190900" cy="31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" sz="2000"/>
              <a:t>Functionalism assumes that law can solve all problems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Not the case in reality, law cannot </a:t>
            </a:r>
            <a:r>
              <a:rPr lang="en" sz="2000"/>
              <a:t>solve</a:t>
            </a:r>
            <a:r>
              <a:rPr lang="en" sz="2000"/>
              <a:t> all problems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Laws can be enacted for symbolic purposes to appear to be doing something, but not in actuality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Not all laws developed from social/culture </a:t>
            </a:r>
            <a:r>
              <a:rPr lang="en" sz="2000"/>
              <a:t>history</a:t>
            </a:r>
            <a:r>
              <a:rPr lang="en" sz="2000"/>
              <a:t>, some were just ‘copy/pasted’ into societies, so some laws can be inept to tackle problems from a certain context → </a:t>
            </a:r>
            <a:r>
              <a:rPr lang="en" sz="2000"/>
              <a:t>dysfunctionality</a:t>
            </a:r>
            <a:r>
              <a:rPr lang="en" sz="2000"/>
              <a:t> 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64" name="Google Shape;164;p18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819150" y="6528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Axiomatic Problems </a:t>
            </a:r>
            <a:endParaRPr/>
          </a:p>
        </p:txBody>
      </p:sp>
      <p:sp>
        <p:nvSpPr>
          <p:cNvPr id="170" name="Google Shape;170;p19"/>
          <p:cNvSpPr txBox="1"/>
          <p:nvPr>
            <p:ph idx="1" type="body"/>
          </p:nvPr>
        </p:nvSpPr>
        <p:spPr>
          <a:xfrm>
            <a:off x="891400" y="1511125"/>
            <a:ext cx="7673100" cy="31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b. Functionalism assumes that problems are similar across legal systems 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Are problems truly universal?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Since the focus is on the effect of the law and its function after it is implemented or activated, there exists a lack of understanding what happens before 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→ Encourages ‘reductionism’ (to reduce or leave things out)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71" name="Google Shape;171;p19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r>
              <a:rPr lang="en"/>
              <a:t>. Similarity of Problems… Continued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“The functional approach is unable to solve the problem of apparently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similar social and economic conditions producing radically different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legal solutions, or even no solutions at all” (Brand, 2007, p. 418).</a:t>
            </a:r>
            <a:endParaRPr sz="2000"/>
          </a:p>
        </p:txBody>
      </p:sp>
      <p:sp>
        <p:nvSpPr>
          <p:cNvPr id="178" name="Google Shape;178;p20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/>
          <p:nvPr>
            <p:ph type="title"/>
          </p:nvPr>
        </p:nvSpPr>
        <p:spPr>
          <a:xfrm>
            <a:off x="734500" y="31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Axiomatic Problems </a:t>
            </a:r>
            <a:endParaRPr/>
          </a:p>
        </p:txBody>
      </p:sp>
      <p:sp>
        <p:nvSpPr>
          <p:cNvPr id="184" name="Google Shape;184;p21"/>
          <p:cNvSpPr txBox="1"/>
          <p:nvPr>
            <p:ph idx="1" type="body"/>
          </p:nvPr>
        </p:nvSpPr>
        <p:spPr>
          <a:xfrm>
            <a:off x="536200" y="987725"/>
            <a:ext cx="8166900" cy="4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</a:t>
            </a:r>
            <a:r>
              <a:rPr lang="en" sz="2000"/>
              <a:t>. Functionalism focuses too much on similarity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Emphasizing similarities produces reductionism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Promotes the neglection of cultural-historical elements of legal systems as long as the solutions to problems coincides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way legal systems allocate regulation between custom and law can undermine a true comparison since functionalism does not </a:t>
            </a:r>
            <a:r>
              <a:rPr lang="en" sz="2000"/>
              <a:t>dwell</a:t>
            </a:r>
            <a:r>
              <a:rPr lang="en" sz="2000"/>
              <a:t> into this aspect of </a:t>
            </a:r>
            <a:r>
              <a:rPr lang="en" sz="2000"/>
              <a:t>legal</a:t>
            </a:r>
            <a:r>
              <a:rPr lang="en" sz="2000"/>
              <a:t> systems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Eg.</a:t>
            </a:r>
            <a:r>
              <a:rPr lang="en" sz="2000"/>
              <a:t> In legal theory, it makes a difference whether individuals are free to discover their obligations for themselves or whether their obligations are imposed by law.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85" name="Google Shape;185;p21"/>
          <p:cNvSpPr txBox="1"/>
          <p:nvPr/>
        </p:nvSpPr>
        <p:spPr>
          <a:xfrm>
            <a:off x="271600" y="4404750"/>
            <a:ext cx="843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Brand, O. (2007). Conceptual Comparisons: Towards a Coherent Methodology of Comparative Legal Studies. </a:t>
            </a:r>
            <a:r>
              <a:rPr i="1" lang="en" sz="1100"/>
              <a:t>Brooklyn Journal of International Law,</a:t>
            </a:r>
            <a:r>
              <a:rPr lang="en" sz="1100"/>
              <a:t> 32(2). 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