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73"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32E5AA-4FE5-4041-B122-90836ADB16F9}"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32E5AA-4FE5-4041-B122-90836ADB16F9}"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32E5AA-4FE5-4041-B122-90836ADB16F9}"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32E5AA-4FE5-4041-B122-90836ADB16F9}"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32E5AA-4FE5-4041-B122-90836ADB16F9}"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32E5AA-4FE5-4041-B122-90836ADB16F9}"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32E5AA-4FE5-4041-B122-90836ADB16F9}" type="datetimeFigureOut">
              <a:rPr lang="en-US" smtClean="0"/>
              <a:t>5/26/2021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32E5AA-4FE5-4041-B122-90836ADB16F9}" type="datetimeFigureOut">
              <a:rPr lang="en-US" smtClean="0"/>
              <a:t>5/26/2021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32E5AA-4FE5-4041-B122-90836ADB16F9}" type="datetimeFigureOut">
              <a:rPr lang="en-US" smtClean="0"/>
              <a:t>5/26/2021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32E5AA-4FE5-4041-B122-90836ADB16F9}"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32E5AA-4FE5-4041-B122-90836ADB16F9}"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C2B0E-2501-40EF-8BC0-007AE8CCF81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32E5AA-4FE5-4041-B122-90836ADB16F9}" type="datetimeFigureOut">
              <a:rPr lang="en-US" smtClean="0"/>
              <a:t>5/26/2021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C2B0E-2501-40EF-8BC0-007AE8CCF8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ivicus.org/" TargetMode="External"/><Relationship Id="rId2" Type="http://schemas.openxmlformats.org/officeDocument/2006/relationships/hyperlink" Target="http://www.evaluationtoolbox.net.a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32656"/>
            <a:ext cx="8064896" cy="1470025"/>
          </a:xfrm>
        </p:spPr>
        <p:txBody>
          <a:bodyPr>
            <a:noAutofit/>
          </a:bodyPr>
          <a:lstStyle/>
          <a:p>
            <a:r>
              <a:rPr lang="en-US" sz="2800" dirty="0" smtClean="0">
                <a:solidFill>
                  <a:srgbClr val="7030A0"/>
                </a:solidFill>
                <a:latin typeface="Algerian" pitchFamily="82" charset="0"/>
              </a:rPr>
              <a:t>SUBJECT CODE: PMES- 1003</a:t>
            </a:r>
            <a:br>
              <a:rPr lang="en-US" sz="2800" dirty="0" smtClean="0">
                <a:solidFill>
                  <a:srgbClr val="7030A0"/>
                </a:solidFill>
                <a:latin typeface="Algerian" pitchFamily="82" charset="0"/>
              </a:rPr>
            </a:br>
            <a:r>
              <a:rPr lang="en-US" sz="2800" dirty="0" smtClean="0">
                <a:solidFill>
                  <a:srgbClr val="7030A0"/>
                </a:solidFill>
                <a:latin typeface="Algerian" pitchFamily="82" charset="0"/>
              </a:rPr>
              <a:t>PLANNING FOR </a:t>
            </a:r>
            <a:br>
              <a:rPr lang="en-US" sz="2800" dirty="0" smtClean="0">
                <a:solidFill>
                  <a:srgbClr val="7030A0"/>
                </a:solidFill>
                <a:latin typeface="Algerian" pitchFamily="82" charset="0"/>
              </a:rPr>
            </a:br>
            <a:r>
              <a:rPr lang="en-US" sz="2800" dirty="0" smtClean="0">
                <a:solidFill>
                  <a:srgbClr val="7030A0"/>
                </a:solidFill>
                <a:latin typeface="Algerian" pitchFamily="82" charset="0"/>
              </a:rPr>
              <a:t>MONITORING &amp; EVALUATION SYSTEMS</a:t>
            </a:r>
            <a:endParaRPr lang="en-US" sz="2800" dirty="0">
              <a:solidFill>
                <a:srgbClr val="7030A0"/>
              </a:solidFill>
              <a:latin typeface="Algerian" pitchFamily="82" charset="0"/>
            </a:endParaRPr>
          </a:p>
        </p:txBody>
      </p:sp>
      <p:sp>
        <p:nvSpPr>
          <p:cNvPr id="3" name="Subtitle 2"/>
          <p:cNvSpPr>
            <a:spLocks noGrp="1"/>
          </p:cNvSpPr>
          <p:nvPr>
            <p:ph type="subTitle" idx="1"/>
          </p:nvPr>
        </p:nvSpPr>
        <p:spPr>
          <a:xfrm>
            <a:off x="1331640" y="6093296"/>
            <a:ext cx="6400800" cy="648072"/>
          </a:xfrm>
        </p:spPr>
        <p:txBody>
          <a:bodyPr>
            <a:normAutofit/>
          </a:bodyPr>
          <a:lstStyle/>
          <a:p>
            <a:r>
              <a:rPr lang="en-US" b="1" dirty="0" smtClean="0">
                <a:latin typeface="Adobe Devanagari" pitchFamily="18" charset="0"/>
                <a:cs typeface="Adobe Devanagari" pitchFamily="18" charset="0"/>
              </a:rPr>
              <a:t>Lecturer: Dr. Revocatus L.D. Mganilwa</a:t>
            </a:r>
          </a:p>
          <a:p>
            <a:endParaRPr lang="en-US" dirty="0"/>
          </a:p>
        </p:txBody>
      </p:sp>
      <p:pic>
        <p:nvPicPr>
          <p:cNvPr id="4" name="Picture 3"/>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179512" y="6021288"/>
            <a:ext cx="720080" cy="64807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512" y="-171400"/>
            <a:ext cx="8496944" cy="1143000"/>
          </a:xfrm>
        </p:spPr>
        <p:txBody>
          <a:bodyPr/>
          <a:lstStyle/>
          <a:p>
            <a:r>
              <a:rPr lang="en-US" dirty="0" smtClean="0">
                <a:solidFill>
                  <a:srgbClr val="7030A0"/>
                </a:solidFill>
              </a:rPr>
              <a:t>MASTER TIME TABLE/ SCHEDULE</a:t>
            </a:r>
            <a:endParaRPr lang="en-US" dirty="0">
              <a:solidFill>
                <a:srgbClr val="7030A0"/>
              </a:solidFill>
            </a:endParaRPr>
          </a:p>
        </p:txBody>
      </p:sp>
      <p:graphicFrame>
        <p:nvGraphicFramePr>
          <p:cNvPr id="20482" name="Object 2"/>
          <p:cNvGraphicFramePr>
            <a:graphicFrameLocks noChangeAspect="1"/>
          </p:cNvGraphicFramePr>
          <p:nvPr/>
        </p:nvGraphicFramePr>
        <p:xfrm>
          <a:off x="251520" y="836712"/>
          <a:ext cx="8892480" cy="5877271"/>
        </p:xfrm>
        <a:graphic>
          <a:graphicData uri="http://schemas.openxmlformats.org/presentationml/2006/ole">
            <p:oleObj spid="_x0000_s20482" name="Document" r:id="rId3" imgW="6478180" imgH="5769115"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smtClean="0">
                <a:solidFill>
                  <a:srgbClr val="7030A0"/>
                </a:solidFill>
                <a:latin typeface="Bahnschrift Light SemiCondensed" pitchFamily="34" charset="0"/>
              </a:rPr>
              <a:t>1. INTRODUCTION</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052736"/>
            <a:ext cx="8229600" cy="5073427"/>
          </a:xfrm>
        </p:spPr>
        <p:txBody>
          <a:bodyPr>
            <a:noAutofit/>
          </a:bodyPr>
          <a:lstStyle/>
          <a:p>
            <a:r>
              <a:rPr lang="en-US" sz="4000" dirty="0">
                <a:latin typeface="Bahnschrift Light SemiCondensed" pitchFamily="34" charset="0"/>
              </a:rPr>
              <a:t>Monitoring and Evaluation, (M&amp;E), of policies, plans, strategies, development and reform programs are increasingly recognized as indispensable management functions. </a:t>
            </a:r>
            <a:endParaRPr lang="en-US" sz="4000" dirty="0" smtClean="0">
              <a:latin typeface="Bahnschrift Light SemiCondensed" pitchFamily="34" charset="0"/>
            </a:endParaRPr>
          </a:p>
          <a:p>
            <a:r>
              <a:rPr lang="en-US" sz="4000" dirty="0" smtClean="0">
                <a:latin typeface="Bahnschrift Light SemiCondensed" pitchFamily="34" charset="0"/>
              </a:rPr>
              <a:t>Some </a:t>
            </a:r>
            <a:r>
              <a:rPr lang="en-US" sz="4000" dirty="0">
                <a:latin typeface="Bahnschrift Light SemiCondensed" pitchFamily="34" charset="0"/>
              </a:rPr>
              <a:t>of the main constraints and problems that hampered, M&amp;E, in development programs include: weak interest and commitment to </a:t>
            </a:r>
            <a:r>
              <a:rPr lang="en-US" sz="4000" dirty="0" smtClean="0">
                <a:latin typeface="Bahnschrift Light SemiCondensed" pitchFamily="34" charset="0"/>
              </a:rPr>
              <a:t>the</a:t>
            </a:r>
            <a:endParaRPr lang="en-US"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a:r>
              <a:rPr lang="en-US" dirty="0" smtClean="0">
                <a:solidFill>
                  <a:srgbClr val="7030A0"/>
                </a:solidFill>
              </a:rPr>
              <a:t>Cont. 1</a:t>
            </a:r>
            <a:endParaRPr lang="en-US" dirty="0">
              <a:solidFill>
                <a:srgbClr val="7030A0"/>
              </a:solidFill>
            </a:endParaRPr>
          </a:p>
        </p:txBody>
      </p:sp>
      <p:sp>
        <p:nvSpPr>
          <p:cNvPr id="3" name="Content Placeholder 2"/>
          <p:cNvSpPr>
            <a:spLocks noGrp="1"/>
          </p:cNvSpPr>
          <p:nvPr>
            <p:ph idx="1"/>
          </p:nvPr>
        </p:nvSpPr>
        <p:spPr>
          <a:xfrm>
            <a:off x="457200" y="908720"/>
            <a:ext cx="8435280" cy="5544616"/>
          </a:xfrm>
        </p:spPr>
        <p:txBody>
          <a:bodyPr>
            <a:normAutofit lnSpcReduction="10000"/>
          </a:bodyPr>
          <a:lstStyle/>
          <a:p>
            <a:r>
              <a:rPr lang="en-US" sz="3500" dirty="0" smtClean="0">
                <a:latin typeface="Bahnschrift Light SemiCondensed" pitchFamily="34" charset="0"/>
              </a:rPr>
              <a:t>evaluation function by key stakeholders such as development partners and civil society organizations; weak culture of carrying out, sharing, discussing and using the results of evaluation activities among stakeholders; a relative shortage of professional evaluation experts (in comparison with researchers, trainers, etc.), insufficient technical resources, limited monitory allocation to M&amp;E work, limited training opportunities in evaluation, shortage of trained staff, etc</a:t>
            </a:r>
            <a:r>
              <a:rPr lang="en-US" dirty="0" smtClean="0"/>
              <a: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pPr algn="l"/>
            <a:r>
              <a:rPr lang="en-US" dirty="0" smtClean="0">
                <a:solidFill>
                  <a:srgbClr val="7030A0"/>
                </a:solidFill>
              </a:rPr>
              <a:t>Cont. 2</a:t>
            </a:r>
            <a:endParaRPr lang="en-US" dirty="0">
              <a:solidFill>
                <a:srgbClr val="7030A0"/>
              </a:solidFill>
            </a:endParaRPr>
          </a:p>
        </p:txBody>
      </p:sp>
      <p:sp>
        <p:nvSpPr>
          <p:cNvPr id="3" name="Content Placeholder 2"/>
          <p:cNvSpPr>
            <a:spLocks noGrp="1"/>
          </p:cNvSpPr>
          <p:nvPr>
            <p:ph idx="1"/>
          </p:nvPr>
        </p:nvSpPr>
        <p:spPr>
          <a:xfrm>
            <a:off x="457200" y="1268760"/>
            <a:ext cx="8507288" cy="5328592"/>
          </a:xfrm>
        </p:spPr>
        <p:txBody>
          <a:bodyPr>
            <a:normAutofit/>
          </a:bodyPr>
          <a:lstStyle/>
          <a:p>
            <a:pPr>
              <a:buFont typeface="Wingdings" pitchFamily="2" charset="2"/>
              <a:buChar char="§"/>
            </a:pPr>
            <a:r>
              <a:rPr lang="en-US" sz="4000" dirty="0">
                <a:latin typeface="Bahnschrift Light SemiCondensed" pitchFamily="34" charset="0"/>
              </a:rPr>
              <a:t>The last ten years have witnessed an increased interest in strengthening program M&amp;E by different stakeholders in </a:t>
            </a:r>
            <a:r>
              <a:rPr lang="en-US" sz="4000" dirty="0" smtClean="0">
                <a:latin typeface="Bahnschrift Light SemiCondensed" pitchFamily="34" charset="0"/>
              </a:rPr>
              <a:t>Eastern African Countries</a:t>
            </a:r>
            <a:r>
              <a:rPr lang="en-US" sz="3600" dirty="0" smtClean="0"/>
              <a:t>.</a:t>
            </a:r>
          </a:p>
          <a:p>
            <a:pPr>
              <a:buFont typeface="Wingdings" pitchFamily="2" charset="2"/>
              <a:buChar char="§"/>
            </a:pPr>
            <a:r>
              <a:rPr lang="en-US" sz="3600" dirty="0">
                <a:latin typeface="Bahnschrift Light SemiCondensed" pitchFamily="34" charset="0"/>
              </a:rPr>
              <a:t>More government, public, private, nonprofit and civil society organizations are interested in strengthening their M&amp;E participation capacities</a:t>
            </a:r>
            <a:r>
              <a:rPr lang="en-US" sz="3300" dirty="0">
                <a:latin typeface="Bahnschrift Light SemiCondensed" pitchFamily="34"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7030A0"/>
                </a:solidFill>
                <a:latin typeface="Bahnschrift Light SemiCondensed" pitchFamily="34" charset="0"/>
              </a:rPr>
              <a:t>Cont. 3</a:t>
            </a:r>
            <a:endParaRPr lang="en-US" dirty="0">
              <a:solidFill>
                <a:srgbClr val="7030A0"/>
              </a:solidFill>
              <a:latin typeface="Bahnschrift Light SemiCondensed" pitchFamily="34" charset="0"/>
            </a:endParaRPr>
          </a:p>
        </p:txBody>
      </p:sp>
      <p:sp>
        <p:nvSpPr>
          <p:cNvPr id="3" name="Content Placeholder 2"/>
          <p:cNvSpPr>
            <a:spLocks noGrp="1"/>
          </p:cNvSpPr>
          <p:nvPr>
            <p:ph idx="1"/>
          </p:nvPr>
        </p:nvSpPr>
        <p:spPr/>
        <p:txBody>
          <a:bodyPr>
            <a:normAutofit/>
          </a:bodyPr>
          <a:lstStyle/>
          <a:p>
            <a:pPr>
              <a:buFont typeface="Wingdings" pitchFamily="2" charset="2"/>
              <a:buChar char="§"/>
            </a:pPr>
            <a:r>
              <a:rPr lang="en-US" sz="3600" dirty="0" smtClean="0">
                <a:latin typeface="Bahnschrift Light SemiCondensed" pitchFamily="34" charset="0"/>
              </a:rPr>
              <a:t>This lecture note reviews the nature of M&amp;E systems, presents basic concepts, principles, tools and methods of M&amp;E, reviews the process of planning and implementing effective M&amp;E processes for reform programs, and suggests ways for using M&amp;E results</a:t>
            </a:r>
            <a:endParaRPr 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7030A0"/>
                </a:solidFill>
                <a:latin typeface="Bahnschrift Light SemiCondensed" pitchFamily="34" charset="0"/>
              </a:rPr>
              <a:t>Cont. 4</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p:txBody>
          <a:bodyPr>
            <a:normAutofit/>
          </a:bodyPr>
          <a:lstStyle/>
          <a:p>
            <a:pPr>
              <a:buFont typeface="Wingdings" pitchFamily="2" charset="2"/>
              <a:buChar char="§"/>
            </a:pPr>
            <a:r>
              <a:rPr lang="en-US" sz="3600" dirty="0"/>
              <a:t>There are many reasons why development policy makers, reform program staff and managers of oversight civil society organizations should know about M&amp;E.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smtClean="0">
                <a:solidFill>
                  <a:srgbClr val="7030A0"/>
                </a:solidFill>
                <a:latin typeface="Bahnschrift Light SemiCondensed" pitchFamily="34" charset="0"/>
              </a:rPr>
              <a:t>REASONS FOR M&amp;E</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980728"/>
            <a:ext cx="8229600" cy="5328592"/>
          </a:xfrm>
        </p:spPr>
        <p:txBody>
          <a:bodyPr>
            <a:normAutofit fontScale="92500" lnSpcReduction="10000"/>
          </a:bodyPr>
          <a:lstStyle/>
          <a:p>
            <a:pPr>
              <a:buFont typeface="Wingdings" pitchFamily="2" charset="2"/>
              <a:buChar char="§"/>
            </a:pPr>
            <a:r>
              <a:rPr lang="en-US" sz="3500" dirty="0">
                <a:latin typeface="Bahnschrift Light SemiCondensed" pitchFamily="34" charset="0"/>
              </a:rPr>
              <a:t>First, knowledge about M&amp;E helps development or reform program staff to improve their ability to effectively monitor and evaluate their programs, and therefore, strengthen the performance of their programs. </a:t>
            </a:r>
            <a:endParaRPr lang="en-US" sz="3500" dirty="0" smtClean="0">
              <a:latin typeface="Bahnschrift Light SemiCondensed" pitchFamily="34" charset="0"/>
            </a:endParaRPr>
          </a:p>
          <a:p>
            <a:pPr>
              <a:buFont typeface="Wingdings" pitchFamily="2" charset="2"/>
              <a:buChar char="§"/>
            </a:pPr>
            <a:r>
              <a:rPr lang="en-US" sz="3500" dirty="0" smtClean="0">
                <a:latin typeface="Bahnschrift Light SemiCondensed" pitchFamily="34" charset="0"/>
              </a:rPr>
              <a:t>We </a:t>
            </a:r>
            <a:r>
              <a:rPr lang="en-US" sz="3500" dirty="0">
                <a:latin typeface="Bahnschrift Light SemiCondensed" pitchFamily="34" charset="0"/>
              </a:rPr>
              <a:t>should remember that development manager/program staff need not be evaluation experts in order to monitor their programs; with basic orientation and training, program staff can implement appropriate techniques to carry out a useful evaluation</a:t>
            </a:r>
            <a:r>
              <a:rPr lang="en-US" i="1" dirty="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p:spPr>
        <p:txBody>
          <a:bodyPr/>
          <a:lstStyle/>
          <a:p>
            <a:r>
              <a:rPr lang="en-US" b="1" dirty="0" smtClean="0">
                <a:solidFill>
                  <a:srgbClr val="7030A0"/>
                </a:solidFill>
                <a:latin typeface="Bahnschrift Light SemiCondensed" pitchFamily="34" charset="0"/>
              </a:rPr>
              <a:t>CONT. </a:t>
            </a:r>
            <a:r>
              <a:rPr lang="en-US" b="1" dirty="0">
                <a:solidFill>
                  <a:srgbClr val="7030A0"/>
                </a:solidFill>
                <a:latin typeface="Bahnschrift Light SemiCondensed" pitchFamily="34" charset="0"/>
              </a:rPr>
              <a:t>1</a:t>
            </a:r>
          </a:p>
        </p:txBody>
      </p:sp>
      <p:sp>
        <p:nvSpPr>
          <p:cNvPr id="3" name="Content Placeholder 2"/>
          <p:cNvSpPr>
            <a:spLocks noGrp="1"/>
          </p:cNvSpPr>
          <p:nvPr>
            <p:ph idx="1"/>
          </p:nvPr>
        </p:nvSpPr>
        <p:spPr>
          <a:xfrm>
            <a:off x="457200" y="1196752"/>
            <a:ext cx="8229600" cy="4929411"/>
          </a:xfrm>
        </p:spPr>
        <p:txBody>
          <a:bodyPr/>
          <a:lstStyle/>
          <a:p>
            <a:pPr>
              <a:buFont typeface="Wingdings" pitchFamily="2" charset="2"/>
              <a:buChar char="§"/>
            </a:pPr>
            <a:r>
              <a:rPr lang="en-US" sz="3600" dirty="0">
                <a:latin typeface="Bahnschrift Light SemiCondensed" pitchFamily="34" charset="0"/>
              </a:rPr>
              <a:t>Second, reform program evaluations, carried out by inexperienced persons, might be time-consuming, costly and could generate impractical or irrelevant information</a:t>
            </a:r>
            <a:r>
              <a:rPr lang="en-US" i="1" dirty="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7030A0"/>
                </a:solidFill>
                <a:latin typeface="Bahnschrift Light SemiCondensed" pitchFamily="34" charset="0"/>
              </a:rPr>
              <a:t>2. The Need for Monitoring and Evaluation</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p:txBody>
          <a:bodyPr/>
          <a:lstStyle/>
          <a:p>
            <a:pPr>
              <a:buNone/>
            </a:pPr>
            <a:r>
              <a:rPr lang="en-US" dirty="0">
                <a:solidFill>
                  <a:srgbClr val="FF0000"/>
                </a:solidFill>
                <a:latin typeface="Bahnschrift Light SemiCondensed" pitchFamily="34" charset="0"/>
              </a:rPr>
              <a:t>There are many reasons for carrying out program M&amp;E</a:t>
            </a:r>
            <a:r>
              <a:rPr lang="en-US" dirty="0" smtClean="0">
                <a:solidFill>
                  <a:srgbClr val="FF0000"/>
                </a:solidFill>
                <a:latin typeface="Bahnschrift Light SemiCondensed" pitchFamily="34" charset="0"/>
              </a:rPr>
              <a:t>.</a:t>
            </a:r>
          </a:p>
          <a:p>
            <a:pPr>
              <a:buFont typeface="Wingdings" pitchFamily="2" charset="2"/>
              <a:buChar char="§"/>
            </a:pPr>
            <a:r>
              <a:rPr lang="en-US" sz="3600" dirty="0" smtClean="0">
                <a:latin typeface="Bahnschrift Light SemiCondensed" pitchFamily="34" charset="0"/>
              </a:rPr>
              <a:t>Development/Reform </a:t>
            </a:r>
            <a:r>
              <a:rPr lang="en-US" sz="3600" dirty="0">
                <a:latin typeface="Bahnschrift Light SemiCondensed" pitchFamily="34" charset="0"/>
              </a:rPr>
              <a:t>Program managers and other stakeholders need to know the extent to which their programs are meeting their objectives and leading to their desired effects</a:t>
            </a:r>
            <a:r>
              <a:rPr lang="en-US" dirty="0"/>
              <a:t>. </a:t>
            </a:r>
          </a:p>
          <a:p>
            <a:pPr>
              <a:buNone/>
            </a:pPr>
            <a:endParaRPr lang="en-US" dirty="0">
              <a:solidFill>
                <a:srgbClr val="FF0000"/>
              </a:solidFill>
              <a:latin typeface="Bahnschrift Light SemiCondensed"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260648"/>
            <a:ext cx="8280920" cy="6192688"/>
          </a:xfrm>
        </p:spPr>
        <p:txBody>
          <a:bodyPr>
            <a:normAutofit fontScale="92500"/>
          </a:bodyPr>
          <a:lstStyle/>
          <a:p>
            <a:endParaRPr lang="en-US" dirty="0"/>
          </a:p>
          <a:p>
            <a:pPr>
              <a:buFont typeface="Wingdings" pitchFamily="2" charset="2"/>
              <a:buChar char="§"/>
            </a:pPr>
            <a:r>
              <a:rPr lang="en-US" sz="3900" dirty="0">
                <a:latin typeface="Bahnschrift Light SemiCondensed" pitchFamily="34" charset="0"/>
              </a:rPr>
              <a:t>M&amp;E build greater transparency and accountability in terms of use of program resources. </a:t>
            </a:r>
            <a:endParaRPr lang="en-US" sz="3900" dirty="0" smtClean="0">
              <a:latin typeface="Bahnschrift Light SemiCondensed" pitchFamily="34" charset="0"/>
            </a:endParaRPr>
          </a:p>
          <a:p>
            <a:pPr>
              <a:buFont typeface="Wingdings" pitchFamily="2" charset="2"/>
              <a:buChar char="§"/>
            </a:pPr>
            <a:r>
              <a:rPr lang="en-US" sz="3900" dirty="0" smtClean="0">
                <a:latin typeface="Bahnschrift Light SemiCondensed" pitchFamily="34" charset="0"/>
              </a:rPr>
              <a:t>Information </a:t>
            </a:r>
            <a:r>
              <a:rPr lang="en-US" sz="3900" dirty="0">
                <a:latin typeface="Bahnschrift Light SemiCondensed" pitchFamily="34" charset="0"/>
              </a:rPr>
              <a:t>generated through M&amp;E provides reform program staff with a clearer basis for decision-making</a:t>
            </a:r>
            <a:r>
              <a:rPr lang="en-US" sz="3900" dirty="0"/>
              <a:t>. </a:t>
            </a:r>
            <a:endParaRPr lang="en-US" sz="3900" dirty="0" smtClean="0"/>
          </a:p>
          <a:p>
            <a:pPr>
              <a:buFont typeface="Wingdings" pitchFamily="2" charset="2"/>
              <a:buChar char="§"/>
            </a:pPr>
            <a:r>
              <a:rPr lang="en-US" sz="3900" dirty="0" smtClean="0">
                <a:latin typeface="Bahnschrift Light SemiCondensed" pitchFamily="34" charset="0"/>
              </a:rPr>
              <a:t>Future </a:t>
            </a:r>
            <a:r>
              <a:rPr lang="en-US" sz="3900" dirty="0">
                <a:latin typeface="Bahnschrift Light SemiCondensed" pitchFamily="34" charset="0"/>
              </a:rPr>
              <a:t>reform program planning and development is improved when guided by lessons learned from program experience</a:t>
            </a:r>
            <a:r>
              <a:rPr lang="en-US" dirty="0"/>
              <a:t>. </a:t>
            </a:r>
          </a:p>
          <a:p>
            <a:pPr>
              <a:buFont typeface="Wingdings" pitchFamily="2" charset="2"/>
              <a:buChar char="§"/>
            </a:pP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34082"/>
          </a:xfrm>
        </p:spPr>
        <p:txBody>
          <a:bodyPr>
            <a:normAutofit fontScale="90000"/>
          </a:bodyPr>
          <a:lstStyle/>
          <a:p>
            <a:r>
              <a:rPr lang="en-US" b="1" dirty="0" smtClean="0">
                <a:solidFill>
                  <a:srgbClr val="7030A0"/>
                </a:solidFill>
                <a:latin typeface="Bahnschrift Light Condensed" pitchFamily="34" charset="0"/>
              </a:rPr>
              <a:t>COURSE DESCRIPTION</a:t>
            </a:r>
            <a:endParaRPr lang="en-US" b="1" dirty="0">
              <a:solidFill>
                <a:srgbClr val="7030A0"/>
              </a:solidFill>
              <a:latin typeface="Bahnschrift Light Condensed" pitchFamily="34" charset="0"/>
            </a:endParaRPr>
          </a:p>
        </p:txBody>
      </p:sp>
      <p:sp>
        <p:nvSpPr>
          <p:cNvPr id="3" name="Content Placeholder 2"/>
          <p:cNvSpPr>
            <a:spLocks noGrp="1"/>
          </p:cNvSpPr>
          <p:nvPr>
            <p:ph idx="1"/>
          </p:nvPr>
        </p:nvSpPr>
        <p:spPr>
          <a:xfrm>
            <a:off x="457200" y="908720"/>
            <a:ext cx="8229600" cy="5760640"/>
          </a:xfrm>
        </p:spPr>
        <p:txBody>
          <a:bodyPr>
            <a:normAutofit fontScale="25000" lnSpcReduction="20000"/>
          </a:bodyPr>
          <a:lstStyle/>
          <a:p>
            <a:pPr algn="just">
              <a:lnSpc>
                <a:spcPct val="120000"/>
              </a:lnSpc>
              <a:buFont typeface="Wingdings" pitchFamily="2" charset="2"/>
              <a:buChar char="v"/>
            </a:pPr>
            <a:r>
              <a:rPr lang="en-US" sz="16000" dirty="0" smtClean="0">
                <a:latin typeface="Bahnschrift Light Condensed" pitchFamily="34" charset="0"/>
              </a:rPr>
              <a:t> This </a:t>
            </a:r>
            <a:r>
              <a:rPr lang="en-US" sz="16000" dirty="0">
                <a:latin typeface="Bahnschrift Light Condensed" pitchFamily="34" charset="0"/>
              </a:rPr>
              <a:t>module </a:t>
            </a:r>
            <a:r>
              <a:rPr lang="en-US" sz="16000" dirty="0" smtClean="0">
                <a:latin typeface="Bahnschrift Light Condensed" pitchFamily="34" charset="0"/>
              </a:rPr>
              <a:t>will describe </a:t>
            </a:r>
            <a:r>
              <a:rPr lang="en-US" sz="16000" dirty="0">
                <a:latin typeface="Bahnschrift Light Condensed" pitchFamily="34" charset="0"/>
              </a:rPr>
              <a:t>how to develop a </a:t>
            </a:r>
            <a:endParaRPr lang="en-US" sz="16000" dirty="0" smtClean="0">
              <a:latin typeface="Bahnschrift Light Condensed" pitchFamily="34" charset="0"/>
            </a:endParaRPr>
          </a:p>
          <a:p>
            <a:pPr algn="just">
              <a:lnSpc>
                <a:spcPct val="120000"/>
              </a:lnSpc>
              <a:buNone/>
            </a:pPr>
            <a:r>
              <a:rPr lang="en-US" sz="16000" dirty="0" smtClean="0">
                <a:latin typeface="Bahnschrift Light Condensed" pitchFamily="34" charset="0"/>
              </a:rPr>
              <a:t>Comprehensive</a:t>
            </a:r>
            <a:r>
              <a:rPr lang="en-US" sz="16000" dirty="0">
                <a:latin typeface="Bahnschrift Light Condensed" pitchFamily="34" charset="0"/>
              </a:rPr>
              <a:t>, logical planning framework for monitoring and evaluation related to programs, the strategic results framework, project level and other activities. </a:t>
            </a:r>
            <a:endParaRPr lang="en-US" sz="16000" dirty="0" smtClean="0">
              <a:latin typeface="Bahnschrift Light Condensed" pitchFamily="34" charset="0"/>
            </a:endParaRPr>
          </a:p>
          <a:p>
            <a:pPr algn="just">
              <a:lnSpc>
                <a:spcPct val="120000"/>
              </a:lnSpc>
              <a:buFont typeface="Wingdings" pitchFamily="2" charset="2"/>
              <a:buChar char="v"/>
            </a:pPr>
            <a:r>
              <a:rPr lang="en-US" sz="16000" dirty="0" smtClean="0">
                <a:latin typeface="Bahnschrift Light Condensed" pitchFamily="34" charset="0"/>
              </a:rPr>
              <a:t> It </a:t>
            </a:r>
            <a:r>
              <a:rPr lang="en-US" sz="16000" dirty="0">
                <a:latin typeface="Bahnschrift Light Condensed" pitchFamily="34" charset="0"/>
              </a:rPr>
              <a:t>provides guidance on how to develop a monitoring and evaluation plan, as well as criteria for selecting and planning </a:t>
            </a:r>
            <a:r>
              <a:rPr lang="en-US" sz="16000" dirty="0" smtClean="0">
                <a:latin typeface="Bahnschrift Light Condensed" pitchFamily="34" charset="0"/>
              </a:rPr>
              <a:t>                       evaluations</a:t>
            </a:r>
            <a:r>
              <a:rPr lang="en-US" sz="12800" dirty="0">
                <a:latin typeface="Bahnschrift Light Condensed" pitchFamily="34" charset="0"/>
              </a:rPr>
              <a:t>. </a:t>
            </a:r>
          </a:p>
          <a:p>
            <a:pPr>
              <a:lnSpc>
                <a:spcPct val="120000"/>
              </a:lnSpc>
            </a:pPr>
            <a:endParaRPr lang="en-US" dirty="0"/>
          </a:p>
        </p:txBody>
      </p:sp>
      <p:pic>
        <p:nvPicPr>
          <p:cNvPr id="4" name="Picture 3"/>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107504" y="6093296"/>
            <a:ext cx="720080" cy="64807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496944" cy="1008112"/>
          </a:xfrm>
        </p:spPr>
        <p:txBody>
          <a:bodyPr>
            <a:normAutofit fontScale="90000"/>
          </a:bodyPr>
          <a:lstStyle/>
          <a:p>
            <a:r>
              <a:rPr lang="en-US" b="1" dirty="0" smtClean="0">
                <a:solidFill>
                  <a:srgbClr val="7030A0"/>
                </a:solidFill>
                <a:latin typeface="Bahnschrift Light SemiCondensed" pitchFamily="34" charset="0"/>
              </a:rPr>
              <a:t>3 PLAN/PROGRAM/ PROJECT MONITORING</a:t>
            </a:r>
            <a:endParaRPr lang="en-US"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124744"/>
            <a:ext cx="8229600" cy="5400600"/>
          </a:xfrm>
        </p:spPr>
        <p:txBody>
          <a:bodyPr>
            <a:normAutofit/>
          </a:bodyPr>
          <a:lstStyle/>
          <a:p>
            <a:pPr>
              <a:buFont typeface="Wingdings" pitchFamily="2" charset="2"/>
              <a:buChar char="§"/>
            </a:pPr>
            <a:r>
              <a:rPr lang="en-US" sz="4000" dirty="0">
                <a:latin typeface="Bahnschrift Light SemiCondensed" pitchFamily="34" charset="0"/>
              </a:rPr>
              <a:t>Monitoring represents an on-going activity to track reform program progress against planned tasks. It aims at providing regular oversight of the implementation of an activity in terms of input delivery, work schedules, targeted outputs, </a:t>
            </a:r>
            <a:r>
              <a:rPr lang="en-US" sz="4000" dirty="0" smtClean="0">
                <a:latin typeface="Bahnschrift Light SemiCondensed" pitchFamily="34" charset="0"/>
              </a:rPr>
              <a:t>etc</a:t>
            </a:r>
            <a:r>
              <a:rPr lang="en-US" sz="4000" dirty="0" smtClean="0"/>
              <a:t>;</a:t>
            </a:r>
            <a:endParaRPr 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ahnschrift Light SemiCondensed" pitchFamily="34" charset="0"/>
              </a:rPr>
              <a:t/>
            </a:r>
            <a:br>
              <a:rPr lang="en-US" dirty="0" smtClean="0">
                <a:latin typeface="Bahnschrift Light SemiCondensed" pitchFamily="34" charset="0"/>
              </a:rPr>
            </a:br>
            <a:r>
              <a:rPr lang="en-US" dirty="0" smtClean="0">
                <a:latin typeface="Bahnschrift Light SemiCondensed" pitchFamily="34" charset="0"/>
              </a:rPr>
              <a:t/>
            </a:r>
            <a:br>
              <a:rPr lang="en-US" dirty="0" smtClean="0">
                <a:latin typeface="Bahnschrift Light SemiCondensed" pitchFamily="34" charset="0"/>
              </a:rPr>
            </a:br>
            <a:r>
              <a:rPr lang="en-US" b="1" dirty="0" smtClean="0">
                <a:solidFill>
                  <a:srgbClr val="FF0000"/>
                </a:solidFill>
                <a:latin typeface="Bahnschrift Light SemiCondensed" pitchFamily="34" charset="0"/>
              </a:rPr>
              <a:t>THROUGH SUCH ROUTINE DATA GATHERING, ANALYSIS AND REPORTING, PROGRAM MONITORING AIMS AT</a:t>
            </a:r>
            <a:r>
              <a:rPr lang="en-US" dirty="0" smtClean="0">
                <a:latin typeface="Bahnschrift Light SemiCondensed" pitchFamily="34" charset="0"/>
              </a:rPr>
              <a:t/>
            </a:r>
            <a:br>
              <a:rPr lang="en-US" dirty="0" smtClean="0">
                <a:latin typeface="Bahnschrift Light SemiCondensed" pitchFamily="34" charset="0"/>
              </a:rPr>
            </a:br>
            <a:endParaRPr lang="en-US" dirty="0">
              <a:latin typeface="Bahnschrift Light SemiCondensed" pitchFamily="34" charset="0"/>
            </a:endParaRPr>
          </a:p>
        </p:txBody>
      </p:sp>
      <p:sp>
        <p:nvSpPr>
          <p:cNvPr id="4" name="Content Placeholder 3"/>
          <p:cNvSpPr>
            <a:spLocks noGrp="1"/>
          </p:cNvSpPr>
          <p:nvPr>
            <p:ph idx="1"/>
          </p:nvPr>
        </p:nvSpPr>
        <p:spPr>
          <a:xfrm>
            <a:off x="457200" y="2132856"/>
            <a:ext cx="8229600" cy="4320480"/>
          </a:xfrm>
        </p:spPr>
        <p:txBody>
          <a:bodyPr>
            <a:noAutofit/>
          </a:bodyPr>
          <a:lstStyle/>
          <a:p>
            <a:pPr>
              <a:buFont typeface="Wingdings" pitchFamily="2" charset="2"/>
              <a:buChar char="§"/>
            </a:pPr>
            <a:r>
              <a:rPr lang="en-US" dirty="0" smtClean="0">
                <a:latin typeface="Bahnschrift Light SemiCondensed" pitchFamily="34" charset="0"/>
              </a:rPr>
              <a:t>Providing development/program management, staff and other stakeholders with information on whether progress is being made towards achieving program objectives. In this regard, monitoring represents a continuous assessment of program implementation in relation to program plans, resources, infrastructure, and use of services by program beneficiaries</a:t>
            </a:r>
            <a:endParaRPr lang="en-US" dirty="0">
              <a:latin typeface="Bahnschrift Light SemiCondensed"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850106"/>
          </a:xfrm>
        </p:spPr>
        <p:txBody>
          <a:bodyPr/>
          <a:lstStyle/>
          <a:p>
            <a:pPr algn="l"/>
            <a:r>
              <a:rPr lang="en-US" dirty="0" smtClean="0">
                <a:solidFill>
                  <a:srgbClr val="7030A0"/>
                </a:solidFill>
                <a:latin typeface="Bahnschrift Light SemiCondensed" pitchFamily="34" charset="0"/>
              </a:rPr>
              <a:t>Cont. 1</a:t>
            </a:r>
            <a:endParaRPr lang="en-US" dirty="0">
              <a:solidFill>
                <a:srgbClr val="7030A0"/>
              </a:solidFill>
              <a:latin typeface="Bahnschrift Light SemiCondensed" pitchFamily="34" charset="0"/>
            </a:endParaRPr>
          </a:p>
        </p:txBody>
      </p:sp>
      <p:sp>
        <p:nvSpPr>
          <p:cNvPr id="6" name="Content Placeholder 5"/>
          <p:cNvSpPr>
            <a:spLocks noGrp="1"/>
          </p:cNvSpPr>
          <p:nvPr>
            <p:ph idx="1"/>
          </p:nvPr>
        </p:nvSpPr>
        <p:spPr>
          <a:xfrm>
            <a:off x="457200" y="1196752"/>
            <a:ext cx="8291264" cy="5184576"/>
          </a:xfrm>
        </p:spPr>
        <p:txBody>
          <a:bodyPr>
            <a:normAutofit fontScale="92500" lnSpcReduction="20000"/>
          </a:bodyPr>
          <a:lstStyle/>
          <a:p>
            <a:pPr>
              <a:buFont typeface="Wingdings" pitchFamily="2" charset="2"/>
              <a:buChar char="§"/>
            </a:pPr>
            <a:r>
              <a:rPr lang="en-US" sz="3600" dirty="0" smtClean="0">
                <a:latin typeface="Bahnschrift Light SemiCondensed" pitchFamily="34" charset="0"/>
              </a:rPr>
              <a:t>Providing </a:t>
            </a:r>
            <a:r>
              <a:rPr lang="en-US" sz="3600" dirty="0">
                <a:latin typeface="Bahnschrift Light SemiCondensed" pitchFamily="34" charset="0"/>
              </a:rPr>
              <a:t>regular feedback to enhance the ongoing learning experience and to improve the planning process and effectiveness of interventions</a:t>
            </a:r>
            <a:r>
              <a:rPr lang="en-US" dirty="0"/>
              <a:t>. </a:t>
            </a:r>
            <a:endParaRPr lang="en-US" dirty="0"/>
          </a:p>
          <a:p>
            <a:pPr>
              <a:buFont typeface="Wingdings" pitchFamily="2" charset="2"/>
              <a:buChar char="§"/>
            </a:pPr>
            <a:r>
              <a:rPr lang="en-US" sz="3600" dirty="0" smtClean="0">
                <a:latin typeface="Bahnschrift Light SemiCondensed" pitchFamily="34" charset="0"/>
              </a:rPr>
              <a:t>Increasing program accountability with all stakeholders</a:t>
            </a:r>
            <a:r>
              <a:rPr lang="en-US" dirty="0" smtClean="0"/>
              <a:t>. </a:t>
            </a:r>
            <a:endParaRPr lang="en-US" dirty="0" smtClean="0"/>
          </a:p>
          <a:p>
            <a:pPr>
              <a:buFont typeface="Wingdings" pitchFamily="2" charset="2"/>
              <a:buChar char="§"/>
            </a:pPr>
            <a:r>
              <a:rPr lang="en-US" sz="3500" dirty="0" smtClean="0">
                <a:latin typeface="Bahnschrift Light SemiCondensed" pitchFamily="34" charset="0"/>
              </a:rPr>
              <a:t>Enabling </a:t>
            </a:r>
            <a:r>
              <a:rPr lang="en-US" sz="3500" dirty="0">
                <a:latin typeface="Bahnschrift Light SemiCondensed" pitchFamily="34" charset="0"/>
              </a:rPr>
              <a:t>managers and staff to identify and reinforce initial positive program results, strengths and successes. As well, monitoring alerts managers to actual and potential program weaknesses, problems and shortcomings before it is too late </a:t>
            </a:r>
          </a:p>
          <a:p>
            <a:pPr>
              <a:buFont typeface="Wingdings" pitchFamily="2" charset="2"/>
              <a:buChar char="§"/>
            </a:pP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latin typeface="Bahnschrift Light SemiCondensed" pitchFamily="34" charset="0"/>
              </a:rPr>
              <a:t>Cont. 2</a:t>
            </a:r>
            <a:endParaRPr lang="en-US"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124744"/>
            <a:ext cx="8229600" cy="5328592"/>
          </a:xfrm>
        </p:spPr>
        <p:txBody>
          <a:bodyPr>
            <a:normAutofit lnSpcReduction="10000"/>
          </a:bodyPr>
          <a:lstStyle/>
          <a:p>
            <a:pPr>
              <a:buFont typeface="Wingdings" pitchFamily="2" charset="2"/>
              <a:buChar char="§"/>
            </a:pPr>
            <a:r>
              <a:rPr lang="en-US" sz="4000" dirty="0" smtClean="0">
                <a:latin typeface="Bahnschrift Light SemiCondensed" pitchFamily="34" charset="0"/>
              </a:rPr>
              <a:t>Checking </a:t>
            </a:r>
            <a:r>
              <a:rPr lang="en-US" sz="4000" dirty="0">
                <a:latin typeface="Bahnschrift Light SemiCondensed" pitchFamily="34" charset="0"/>
              </a:rPr>
              <a:t>on conditions or situations of a target group, and changes brought about by program activities. In this regard, monitoring assists program management to check whether the program continues to be relevant to the target group and/or geographical area, and whether program assumptions are still valid</a:t>
            </a:r>
            <a:r>
              <a:rPr lang="en-US" dirty="0"/>
              <a: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b="1" dirty="0" smtClean="0">
                <a:solidFill>
                  <a:srgbClr val="7030A0"/>
                </a:solidFill>
                <a:latin typeface="Bahnschrift Light SemiCondensed" pitchFamily="34" charset="0"/>
              </a:rPr>
              <a:t>Cont. 3</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196752"/>
            <a:ext cx="8229600" cy="5184576"/>
          </a:xfrm>
        </p:spPr>
        <p:txBody>
          <a:bodyPr>
            <a:normAutofit/>
          </a:bodyPr>
          <a:lstStyle/>
          <a:p>
            <a:pPr>
              <a:buFont typeface="Wingdings" pitchFamily="2" charset="2"/>
              <a:buChar char="§"/>
            </a:pPr>
            <a:r>
              <a:rPr lang="en-US" sz="3600" dirty="0">
                <a:latin typeface="Bahnschrift Light SemiCondensed" pitchFamily="34" charset="0"/>
              </a:rPr>
              <a:t>Monitoring actions must be undertaken throughout the lifetime of the reform program. Ad hoc evaluation research might be needed when unexpected problems arise for which planned monitoring activities cannot generate sufficient information, or when socio economic or environmental conditions change drastically in the target area</a:t>
            </a:r>
            <a:r>
              <a:rPr lang="en-US"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smtClean="0">
                <a:solidFill>
                  <a:srgbClr val="7030A0"/>
                </a:solidFill>
                <a:latin typeface="Bahnschrift Light SemiCondensed" pitchFamily="34" charset="0"/>
              </a:rPr>
              <a:t>Cont. 4</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052736"/>
            <a:ext cx="8229600" cy="5400600"/>
          </a:xfrm>
        </p:spPr>
        <p:txBody>
          <a:bodyPr>
            <a:normAutofit lnSpcReduction="10000"/>
          </a:bodyPr>
          <a:lstStyle/>
          <a:p>
            <a:pPr>
              <a:buFont typeface="Wingdings" pitchFamily="2" charset="2"/>
              <a:buChar char="§"/>
            </a:pPr>
            <a:r>
              <a:rPr lang="en-US" sz="3600" dirty="0">
                <a:latin typeface="Bahnschrift Light SemiCondensed" pitchFamily="34" charset="0"/>
              </a:rPr>
              <a:t>Effective monitoring needs adequate planning, baseline data, indicators of performance, and results and practical implementation mechanisms that include actions such as field visits, stakeholder meetings, documentation of program activities, regular reporting, etc. Program monitoring is normally carried out by program management, staff and other stakeholders</a:t>
            </a:r>
            <a:r>
              <a:rPr lang="en-US"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8998"/>
          </a:xfrm>
        </p:spPr>
        <p:txBody>
          <a:bodyPr>
            <a:normAutofit fontScale="90000"/>
          </a:bodyPr>
          <a:lstStyle/>
          <a:p>
            <a:r>
              <a:rPr lang="en-US" b="1" dirty="0" smtClean="0">
                <a:solidFill>
                  <a:srgbClr val="7030A0"/>
                </a:solidFill>
                <a:latin typeface="Bahnschrift Light SemiCondensed" pitchFamily="34" charset="0"/>
              </a:rPr>
              <a:t>4. PLAN/PROGRAM/PROJECT EVALUATION </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412776"/>
            <a:ext cx="8363272" cy="5040560"/>
          </a:xfrm>
        </p:spPr>
        <p:txBody>
          <a:bodyPr>
            <a:normAutofit fontScale="92500" lnSpcReduction="10000"/>
          </a:bodyPr>
          <a:lstStyle/>
          <a:p>
            <a:pPr>
              <a:buFont typeface="Wingdings" pitchFamily="2" charset="2"/>
              <a:buChar char="§"/>
            </a:pPr>
            <a:r>
              <a:rPr lang="en-US" sz="3500" dirty="0" smtClean="0">
                <a:latin typeface="Bahnschrift Light SemiCondensed" pitchFamily="34" charset="0"/>
              </a:rPr>
              <a:t>Program </a:t>
            </a:r>
            <a:r>
              <a:rPr lang="en-US" sz="3500" dirty="0">
                <a:latin typeface="Bahnschrift Light SemiCondensed" pitchFamily="34" charset="0"/>
              </a:rPr>
              <a:t>evaluation represents a systematic and objective assessment of ongoing or completed programs terms of their design, implementation and results. In addition, evaluations usually deal with strategic issues such as program/program relevance, effectiveness, efficiency (expected and unexpected), in the light of specified objectives, as well as program/program impact and sustainability. </a:t>
            </a:r>
            <a:endParaRPr lang="en-US" sz="3500" dirty="0" smtClean="0">
              <a:latin typeface="Bahnschrift Light SemiCondensed" pitchFamily="34" charset="0"/>
            </a:endParaRPr>
          </a:p>
          <a:p>
            <a:pPr>
              <a:buFont typeface="Wingdings" pitchFamily="2" charset="2"/>
              <a:buChar char="§"/>
            </a:pPr>
            <a:r>
              <a:rPr lang="en-US" sz="3500" dirty="0" smtClean="0">
                <a:latin typeface="Bahnschrift Light SemiCondensed" pitchFamily="34" charset="0"/>
              </a:rPr>
              <a:t>Those </a:t>
            </a:r>
            <a:r>
              <a:rPr lang="en-US" sz="3500" dirty="0">
                <a:latin typeface="Bahnschrift Light SemiCondensed" pitchFamily="34" charset="0"/>
              </a:rPr>
              <a:t>terms are described in detail in the following sections and in the glossary</a:t>
            </a:r>
            <a:r>
              <a:rPr lang="en-US" i="1" dirty="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lstStyle/>
          <a:p>
            <a:r>
              <a:rPr lang="en-US" b="1" dirty="0" smtClean="0">
                <a:solidFill>
                  <a:srgbClr val="7030A0"/>
                </a:solidFill>
                <a:latin typeface="Bahnschrift Light SemiCondensed" pitchFamily="34" charset="0"/>
              </a:rPr>
              <a:t>Cont. 1</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836712"/>
            <a:ext cx="8435280" cy="5289451"/>
          </a:xfrm>
        </p:spPr>
        <p:txBody>
          <a:bodyPr>
            <a:noAutofit/>
          </a:bodyPr>
          <a:lstStyle/>
          <a:p>
            <a:r>
              <a:rPr lang="en-US" dirty="0">
                <a:latin typeface="Bahnschrift Light SemiCondensed" pitchFamily="34" charset="0"/>
              </a:rPr>
              <a:t>Periodic evaluations of ongoing reform programs are conducted to review implementation progress, predict program's likely effects and highlight necessary adjustments in program design. Terminal evaluations (or final evaluations) are evaluations carried out at the end of a program to provide an overall assessment of reform program performance and effects/impact, as well as to assess the extent to which the program has succeeded in meeting their objectives and their potential sustainability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l"/>
            <a:r>
              <a:rPr lang="en-US" b="1" dirty="0" smtClean="0">
                <a:solidFill>
                  <a:srgbClr val="7030A0"/>
                </a:solidFill>
                <a:latin typeface="Bahnschrift Light SemiCondensed" pitchFamily="34" charset="0"/>
              </a:rPr>
              <a:t>Cont. 2</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052736"/>
            <a:ext cx="8229600" cy="5400600"/>
          </a:xfrm>
        </p:spPr>
        <p:txBody>
          <a:bodyPr>
            <a:normAutofit fontScale="85000" lnSpcReduction="10000"/>
          </a:bodyPr>
          <a:lstStyle/>
          <a:p>
            <a:pPr>
              <a:buFont typeface="Wingdings" pitchFamily="2" charset="2"/>
              <a:buChar char="§"/>
            </a:pPr>
            <a:r>
              <a:rPr lang="en-US" sz="3600" dirty="0" err="1" smtClean="0">
                <a:latin typeface="Bahnschrift Light SemiCondensed" pitchFamily="34" charset="0"/>
              </a:rPr>
              <a:t>Programme</a:t>
            </a:r>
            <a:r>
              <a:rPr lang="en-US" sz="3600" dirty="0" smtClean="0">
                <a:latin typeface="Bahnschrift Light SemiCondensed" pitchFamily="34" charset="0"/>
              </a:rPr>
              <a:t> </a:t>
            </a:r>
            <a:r>
              <a:rPr lang="en-US" sz="3600" dirty="0">
                <a:latin typeface="Bahnschrift Light SemiCondensed" pitchFamily="34" charset="0"/>
              </a:rPr>
              <a:t>evaluation is a development management tool. It is a time-bound exercise that attempts to assess systematically and objectively the relevance, performance and success of ongoing and completed programs and </a:t>
            </a:r>
            <a:r>
              <a:rPr lang="en-US" sz="3600" dirty="0" smtClean="0">
                <a:latin typeface="Bahnschrift Light SemiCondensed" pitchFamily="34" charset="0"/>
              </a:rPr>
              <a:t>projects</a:t>
            </a:r>
          </a:p>
          <a:p>
            <a:pPr>
              <a:buFont typeface="Wingdings" pitchFamily="2" charset="2"/>
              <a:buChar char="§"/>
            </a:pPr>
            <a:r>
              <a:rPr lang="en-US" sz="3800" dirty="0">
                <a:latin typeface="Bahnschrift Light SemiCondensed" pitchFamily="34" charset="0"/>
              </a:rPr>
              <a:t>Evaluation is undertaken selectively to answer specific questions to guide decision-makers and/or </a:t>
            </a:r>
            <a:r>
              <a:rPr lang="en-US" sz="3800" dirty="0" err="1">
                <a:latin typeface="Bahnschrift Light SemiCondensed" pitchFamily="34" charset="0"/>
              </a:rPr>
              <a:t>programme</a:t>
            </a:r>
            <a:r>
              <a:rPr lang="en-US" sz="3800" dirty="0">
                <a:latin typeface="Bahnschrift Light SemiCondensed" pitchFamily="34" charset="0"/>
              </a:rPr>
              <a:t> managers, and to provide information on whether underlying theories and assumptions used in </a:t>
            </a:r>
            <a:r>
              <a:rPr lang="en-US" sz="3800" dirty="0" err="1">
                <a:latin typeface="Bahnschrift Light SemiCondensed" pitchFamily="34" charset="0"/>
              </a:rPr>
              <a:t>programme</a:t>
            </a:r>
            <a:r>
              <a:rPr lang="en-US" sz="3800" dirty="0">
                <a:latin typeface="Bahnschrift Light SemiCondensed" pitchFamily="34" charset="0"/>
              </a:rPr>
              <a:t> development were valid, what worked and what did not work and why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936104"/>
          </a:xfrm>
        </p:spPr>
        <p:txBody>
          <a:bodyPr/>
          <a:lstStyle/>
          <a:p>
            <a:pPr algn="l"/>
            <a:r>
              <a:rPr lang="en-US" b="1" dirty="0" smtClean="0">
                <a:solidFill>
                  <a:srgbClr val="7030A0"/>
                </a:solidFill>
                <a:latin typeface="Bahnschrift Light SemiCondensed" pitchFamily="34" charset="0"/>
              </a:rPr>
              <a:t>Cont. 3</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196752"/>
            <a:ext cx="8229600" cy="4929411"/>
          </a:xfrm>
        </p:spPr>
        <p:txBody>
          <a:bodyPr>
            <a:normAutofit/>
          </a:bodyPr>
          <a:lstStyle/>
          <a:p>
            <a:pPr>
              <a:buFont typeface="Wingdings" pitchFamily="2" charset="2"/>
              <a:buChar char="§"/>
            </a:pPr>
            <a:r>
              <a:rPr lang="en-US" sz="3600" dirty="0">
                <a:latin typeface="Bahnschrift Light SemiCondensed" pitchFamily="34" charset="0"/>
              </a:rPr>
              <a:t>Evaluation commonly aims to determine the relevance, efficiency, effectiveness, impact and sustainability of a </a:t>
            </a:r>
            <a:r>
              <a:rPr lang="en-US" sz="3600" dirty="0" err="1">
                <a:latin typeface="Bahnschrift Light SemiCondensed" pitchFamily="34" charset="0"/>
              </a:rPr>
              <a:t>programme</a:t>
            </a:r>
            <a:r>
              <a:rPr lang="en-US" sz="3600" dirty="0">
                <a:latin typeface="Bahnschrift Light SemiCondensed" pitchFamily="34" charset="0"/>
              </a:rPr>
              <a:t> or project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pPr algn="l"/>
            <a:r>
              <a:rPr lang="en-US" b="1" dirty="0" smtClean="0">
                <a:solidFill>
                  <a:srgbClr val="7030A0"/>
                </a:solidFill>
                <a:latin typeface="Bahnschrift Light SemiCondensed" pitchFamily="34" charset="0"/>
              </a:rPr>
              <a:t>Cont</a:t>
            </a:r>
            <a:r>
              <a:rPr lang="en-US" dirty="0" smtClean="0">
                <a:latin typeface="Bahnschrift Light SemiCondensed" pitchFamily="34" charset="0"/>
              </a:rPr>
              <a:t>. </a:t>
            </a:r>
            <a:endParaRPr lang="en-US" dirty="0">
              <a:latin typeface="Bahnschrift Light SemiCondensed" pitchFamily="34" charset="0"/>
            </a:endParaRPr>
          </a:p>
        </p:txBody>
      </p:sp>
      <p:sp>
        <p:nvSpPr>
          <p:cNvPr id="3" name="Content Placeholder 2"/>
          <p:cNvSpPr>
            <a:spLocks noGrp="1"/>
          </p:cNvSpPr>
          <p:nvPr>
            <p:ph idx="1"/>
          </p:nvPr>
        </p:nvSpPr>
        <p:spPr>
          <a:xfrm>
            <a:off x="457200" y="1268760"/>
            <a:ext cx="8229600" cy="4857403"/>
          </a:xfrm>
        </p:spPr>
        <p:txBody>
          <a:bodyPr>
            <a:normAutofit fontScale="47500" lnSpcReduction="20000"/>
          </a:bodyPr>
          <a:lstStyle/>
          <a:p>
            <a:pPr algn="just">
              <a:buFont typeface="Wingdings" pitchFamily="2" charset="2"/>
              <a:buChar char="v"/>
            </a:pPr>
            <a:r>
              <a:rPr lang="en-US" sz="9600" dirty="0" smtClean="0">
                <a:latin typeface="Bahnschrift Light Condensed" pitchFamily="34" charset="0"/>
              </a:rPr>
              <a:t>The objective of this module is to help students gain a critical understanding and hands on skills on how to assess the M&amp;E Systems, plan for monitoring and evaluation actions in a coherent manner, depending on the needs of the project and the intended results</a:t>
            </a:r>
            <a:endParaRPr lang="en-US" dirty="0"/>
          </a:p>
        </p:txBody>
      </p:sp>
      <p:pic>
        <p:nvPicPr>
          <p:cNvPr id="5" name="Picture 4"/>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179512" y="6021288"/>
            <a:ext cx="720080" cy="648072"/>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352928" cy="1143000"/>
          </a:xfrm>
        </p:spPr>
        <p:txBody>
          <a:bodyPr>
            <a:normAutofit fontScale="90000"/>
          </a:bodyPr>
          <a:lstStyle/>
          <a:p>
            <a:r>
              <a:rPr lang="en-US" b="1" dirty="0" smtClean="0">
                <a:solidFill>
                  <a:srgbClr val="7030A0"/>
                </a:solidFill>
                <a:latin typeface="Bahnschrift Light SemiCondensed" pitchFamily="34" charset="0"/>
              </a:rPr>
              <a:t>MAIN OBJECTIVES OF PROGRAMME EVALUATION :</a:t>
            </a:r>
            <a:endParaRPr lang="en-US" b="1" dirty="0">
              <a:solidFill>
                <a:srgbClr val="7030A0"/>
              </a:solidFill>
              <a:latin typeface="Bahnschrift Light SemiCondensed" pitchFamily="34" charset="0"/>
            </a:endParaRPr>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pPr>
              <a:buFont typeface="Wingdings" pitchFamily="2" charset="2"/>
              <a:buChar char="§"/>
            </a:pPr>
            <a:r>
              <a:rPr lang="en-US" sz="3900" dirty="0" smtClean="0">
                <a:latin typeface="Bahnschrift Light SemiCondensed" pitchFamily="34" charset="0"/>
              </a:rPr>
              <a:t>To </a:t>
            </a:r>
            <a:r>
              <a:rPr lang="en-US" sz="3900" dirty="0">
                <a:latin typeface="Bahnschrift Light SemiCondensed" pitchFamily="34" charset="0"/>
              </a:rPr>
              <a:t>inform decisions on operations, policy, or strategy related to ongoing or future </a:t>
            </a:r>
            <a:r>
              <a:rPr lang="en-US" sz="3900" dirty="0" err="1">
                <a:latin typeface="Bahnschrift Light SemiCondensed" pitchFamily="34" charset="0"/>
              </a:rPr>
              <a:t>programme</a:t>
            </a:r>
            <a:r>
              <a:rPr lang="en-US" sz="3900" dirty="0">
                <a:latin typeface="Bahnschrift Light SemiCondensed" pitchFamily="34" charset="0"/>
              </a:rPr>
              <a:t> interventions; </a:t>
            </a:r>
          </a:p>
          <a:p>
            <a:pPr>
              <a:buFont typeface="Wingdings" pitchFamily="2" charset="2"/>
              <a:buChar char="§"/>
            </a:pPr>
            <a:r>
              <a:rPr lang="en-US" sz="3900" dirty="0" smtClean="0">
                <a:latin typeface="Bahnschrift Light SemiCondensed" pitchFamily="34" charset="0"/>
              </a:rPr>
              <a:t>To </a:t>
            </a:r>
            <a:r>
              <a:rPr lang="en-US" sz="3900" dirty="0">
                <a:latin typeface="Bahnschrift Light SemiCondensed" pitchFamily="34" charset="0"/>
              </a:rPr>
              <a:t>demonstrate accountability to decision-makers (donors and </a:t>
            </a:r>
            <a:r>
              <a:rPr lang="en-US" sz="3900" dirty="0" err="1">
                <a:latin typeface="Bahnschrift Light SemiCondensed" pitchFamily="34" charset="0"/>
              </a:rPr>
              <a:t>programme</a:t>
            </a:r>
            <a:r>
              <a:rPr lang="en-US" sz="3900" dirty="0">
                <a:latin typeface="Bahnschrift Light SemiCondensed" pitchFamily="34" charset="0"/>
              </a:rPr>
              <a:t> countries). </a:t>
            </a:r>
          </a:p>
          <a:p>
            <a:pPr>
              <a:buFont typeface="Wingdings" pitchFamily="2" charset="2"/>
              <a:buChar char="§"/>
            </a:pPr>
            <a:r>
              <a:rPr lang="en-US" sz="3900" dirty="0" smtClean="0">
                <a:latin typeface="Bahnschrift Light SemiCondensed" pitchFamily="34" charset="0"/>
              </a:rPr>
              <a:t>It </a:t>
            </a:r>
            <a:r>
              <a:rPr lang="en-US" sz="3900" dirty="0">
                <a:latin typeface="Bahnschrift Light SemiCondensed" pitchFamily="34" charset="0"/>
              </a:rPr>
              <a:t>is expected that improved decision-making and accountability will lead to better results and more efficient use of resources.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99392"/>
            <a:ext cx="8352928" cy="6401753"/>
          </a:xfrm>
          <a:prstGeom prst="rect">
            <a:avLst/>
          </a:prstGeom>
        </p:spPr>
        <p:txBody>
          <a:bodyPr wrap="square">
            <a:spAutoFit/>
          </a:bodyPr>
          <a:lstStyle/>
          <a:p>
            <a:endParaRPr lang="en-US" dirty="0">
              <a:latin typeface="Bahnschrift Light SemiCondensed" pitchFamily="34" charset="0"/>
            </a:endParaRPr>
          </a:p>
          <a:p>
            <a:pPr>
              <a:buFont typeface="Wingdings" pitchFamily="2" charset="2"/>
              <a:buChar char="§"/>
            </a:pPr>
            <a:r>
              <a:rPr lang="en-US" sz="2800" dirty="0" smtClean="0">
                <a:latin typeface="Bahnschrift Light SemiCondensed" pitchFamily="34" charset="0"/>
              </a:rPr>
              <a:t> To </a:t>
            </a:r>
            <a:r>
              <a:rPr lang="en-US" sz="2800" dirty="0">
                <a:latin typeface="Bahnschrift Light SemiCondensed" pitchFamily="34" charset="0"/>
              </a:rPr>
              <a:t>enable corporate learning and contribute to the body of knowledge on what works and what does not work and why; </a:t>
            </a:r>
          </a:p>
          <a:p>
            <a:pPr>
              <a:buFont typeface="Wingdings" pitchFamily="2" charset="2"/>
              <a:buChar char="§"/>
            </a:pPr>
            <a:r>
              <a:rPr lang="en-US" sz="2800" dirty="0" smtClean="0">
                <a:latin typeface="Bahnschrift Light SemiCondensed" pitchFamily="34" charset="0"/>
              </a:rPr>
              <a:t> To </a:t>
            </a:r>
            <a:r>
              <a:rPr lang="en-US" sz="2800" dirty="0">
                <a:latin typeface="Bahnschrift Light SemiCondensed" pitchFamily="34" charset="0"/>
              </a:rPr>
              <a:t>verify/improve </a:t>
            </a:r>
            <a:r>
              <a:rPr lang="en-US" sz="2800" dirty="0" err="1">
                <a:latin typeface="Bahnschrift Light SemiCondensed" pitchFamily="34" charset="0"/>
              </a:rPr>
              <a:t>programme</a:t>
            </a:r>
            <a:r>
              <a:rPr lang="en-US" sz="2800" dirty="0">
                <a:latin typeface="Bahnschrift Light SemiCondensed" pitchFamily="34" charset="0"/>
              </a:rPr>
              <a:t> quality and management; </a:t>
            </a:r>
          </a:p>
          <a:p>
            <a:pPr>
              <a:buFont typeface="Wingdings" pitchFamily="2" charset="2"/>
              <a:buChar char="§"/>
            </a:pPr>
            <a:r>
              <a:rPr lang="en-US" sz="2800" dirty="0">
                <a:latin typeface="Bahnschrift Light SemiCondensed" pitchFamily="34" charset="0"/>
              </a:rPr>
              <a:t> </a:t>
            </a:r>
            <a:r>
              <a:rPr lang="en-US" sz="2800" dirty="0" smtClean="0">
                <a:latin typeface="Bahnschrift Light SemiCondensed" pitchFamily="34" charset="0"/>
              </a:rPr>
              <a:t>To </a:t>
            </a:r>
            <a:r>
              <a:rPr lang="en-US" sz="2800" dirty="0">
                <a:latin typeface="Bahnschrift Light SemiCondensed" pitchFamily="34" charset="0"/>
              </a:rPr>
              <a:t>identify successful strategies for extension/expansion/replication; </a:t>
            </a:r>
          </a:p>
          <a:p>
            <a:pPr>
              <a:buFont typeface="Wingdings" pitchFamily="2" charset="2"/>
              <a:buChar char="§"/>
            </a:pPr>
            <a:r>
              <a:rPr lang="en-US" sz="2800" dirty="0">
                <a:latin typeface="Bahnschrift Light SemiCondensed" pitchFamily="34" charset="0"/>
              </a:rPr>
              <a:t> </a:t>
            </a:r>
            <a:r>
              <a:rPr lang="en-US" sz="2800" dirty="0" smtClean="0">
                <a:latin typeface="Bahnschrift Light SemiCondensed" pitchFamily="34" charset="0"/>
              </a:rPr>
              <a:t>To </a:t>
            </a:r>
            <a:r>
              <a:rPr lang="en-US" sz="2800" dirty="0">
                <a:latin typeface="Bahnschrift Light SemiCondensed" pitchFamily="34" charset="0"/>
              </a:rPr>
              <a:t>modify unsuccessful strategies; </a:t>
            </a:r>
          </a:p>
          <a:p>
            <a:pPr>
              <a:buFont typeface="Wingdings" pitchFamily="2" charset="2"/>
              <a:buChar char="§"/>
            </a:pPr>
            <a:r>
              <a:rPr lang="en-US" sz="2800" dirty="0">
                <a:latin typeface="Bahnschrift Light SemiCondensed" pitchFamily="34" charset="0"/>
              </a:rPr>
              <a:t> </a:t>
            </a:r>
            <a:r>
              <a:rPr lang="en-US" sz="2800" dirty="0" smtClean="0">
                <a:latin typeface="Bahnschrift Light SemiCondensed" pitchFamily="34" charset="0"/>
              </a:rPr>
              <a:t>To </a:t>
            </a:r>
            <a:r>
              <a:rPr lang="en-US" sz="2800" dirty="0">
                <a:latin typeface="Bahnschrift Light SemiCondensed" pitchFamily="34" charset="0"/>
              </a:rPr>
              <a:t>measure effects/benefits of </a:t>
            </a:r>
            <a:r>
              <a:rPr lang="en-US" sz="2800" dirty="0" err="1">
                <a:latin typeface="Bahnschrift Light SemiCondensed" pitchFamily="34" charset="0"/>
              </a:rPr>
              <a:t>programme</a:t>
            </a:r>
            <a:r>
              <a:rPr lang="en-US" sz="2800" dirty="0">
                <a:latin typeface="Bahnschrift Light SemiCondensed" pitchFamily="34" charset="0"/>
              </a:rPr>
              <a:t> and project interventions; </a:t>
            </a:r>
          </a:p>
          <a:p>
            <a:pPr>
              <a:buFont typeface="Wingdings" pitchFamily="2" charset="2"/>
              <a:buChar char="§"/>
            </a:pPr>
            <a:r>
              <a:rPr lang="en-US" sz="2800" dirty="0">
                <a:latin typeface="Bahnschrift Light SemiCondensed" pitchFamily="34" charset="0"/>
              </a:rPr>
              <a:t> </a:t>
            </a:r>
            <a:r>
              <a:rPr lang="en-US" sz="2800" dirty="0" smtClean="0">
                <a:latin typeface="Bahnschrift Light SemiCondensed" pitchFamily="34" charset="0"/>
              </a:rPr>
              <a:t>To </a:t>
            </a:r>
            <a:r>
              <a:rPr lang="en-US" sz="2800" dirty="0">
                <a:latin typeface="Bahnschrift Light SemiCondensed" pitchFamily="34" charset="0"/>
              </a:rPr>
              <a:t>give stakeholders the opportunity to have a say in </a:t>
            </a:r>
            <a:r>
              <a:rPr lang="en-US" sz="2800" dirty="0" err="1">
                <a:latin typeface="Bahnschrift Light SemiCondensed" pitchFamily="34" charset="0"/>
              </a:rPr>
              <a:t>programme</a:t>
            </a:r>
            <a:r>
              <a:rPr lang="en-US" sz="2800" dirty="0">
                <a:latin typeface="Bahnschrift Light SemiCondensed" pitchFamily="34" charset="0"/>
              </a:rPr>
              <a:t> output and quality; </a:t>
            </a:r>
          </a:p>
          <a:p>
            <a:pPr>
              <a:buFont typeface="Wingdings" pitchFamily="2" charset="2"/>
              <a:buChar char="§"/>
            </a:pPr>
            <a:r>
              <a:rPr lang="en-US" sz="2800" dirty="0">
                <a:latin typeface="Bahnschrift Light SemiCondensed" pitchFamily="34" charset="0"/>
              </a:rPr>
              <a:t> </a:t>
            </a:r>
            <a:r>
              <a:rPr lang="en-US" sz="2800" dirty="0" smtClean="0">
                <a:latin typeface="Bahnschrift Light SemiCondensed" pitchFamily="34" charset="0"/>
              </a:rPr>
              <a:t>To </a:t>
            </a:r>
            <a:r>
              <a:rPr lang="en-US" sz="2800" dirty="0">
                <a:latin typeface="Bahnschrift Light SemiCondensed" pitchFamily="34" charset="0"/>
              </a:rPr>
              <a:t>justify/validate programs to central government ministries, development partners and other constituencies.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8998"/>
          </a:xfrm>
        </p:spPr>
        <p:txBody>
          <a:bodyPr>
            <a:normAutofit fontScale="90000"/>
          </a:bodyPr>
          <a:lstStyle/>
          <a:p>
            <a:r>
              <a:rPr lang="en-US" b="1" dirty="0" smtClean="0">
                <a:solidFill>
                  <a:srgbClr val="7030A0"/>
                </a:solidFill>
                <a:latin typeface="Bahnschrift Light SemiCondensed" pitchFamily="34" charset="0"/>
              </a:rPr>
              <a:t>5. </a:t>
            </a:r>
            <a:r>
              <a:rPr lang="en-US" sz="3600" b="1" dirty="0" smtClean="0">
                <a:solidFill>
                  <a:srgbClr val="7030A0"/>
                </a:solidFill>
                <a:latin typeface="Bahnschrift Light SemiCondensed" pitchFamily="34" charset="0"/>
              </a:rPr>
              <a:t>COMPARISON BETWEEN MONITORING AND EVALUATION </a:t>
            </a:r>
            <a:endParaRPr lang="en-US" b="1" dirty="0">
              <a:solidFill>
                <a:srgbClr val="7030A0"/>
              </a:solidFill>
              <a:latin typeface="Bahnschrift Light SemiCondensed" pitchFamily="34" charset="0"/>
            </a:endParaRPr>
          </a:p>
        </p:txBody>
      </p:sp>
      <p:graphicFrame>
        <p:nvGraphicFramePr>
          <p:cNvPr id="5" name="Content Placeholder 4"/>
          <p:cNvGraphicFramePr>
            <a:graphicFrameLocks noGrp="1"/>
          </p:cNvGraphicFramePr>
          <p:nvPr>
            <p:ph idx="1"/>
          </p:nvPr>
        </p:nvGraphicFramePr>
        <p:xfrm>
          <a:off x="323529" y="1340768"/>
          <a:ext cx="8568951" cy="5184575"/>
        </p:xfrm>
        <a:graphic>
          <a:graphicData uri="http://schemas.openxmlformats.org/drawingml/2006/table">
            <a:tbl>
              <a:tblPr firstRow="1" bandRow="1">
                <a:tableStyleId>{5C22544A-7EE6-4342-B048-85BDC9FD1C3A}</a:tableStyleId>
              </a:tblPr>
              <a:tblGrid>
                <a:gridCol w="1800199"/>
                <a:gridCol w="3912435"/>
                <a:gridCol w="2856317"/>
              </a:tblGrid>
              <a:tr h="468805">
                <a:tc>
                  <a:txBody>
                    <a:bodyPr/>
                    <a:lstStyle/>
                    <a:p>
                      <a:r>
                        <a:rPr lang="en-US" sz="1200" baseline="0" dirty="0" smtClean="0">
                          <a:solidFill>
                            <a:srgbClr val="000000"/>
                          </a:solidFill>
                          <a:latin typeface="Bahnschrift Light SemiCondensed" pitchFamily="34" charset="0"/>
                        </a:rPr>
                        <a:t>Item 		</a:t>
                      </a:r>
                      <a:endParaRPr lang="en-US" sz="1200" baseline="0" dirty="0" smtClean="0">
                        <a:solidFill>
                          <a:srgbClr val="000000"/>
                        </a:solidFill>
                        <a:latin typeface="Bahnschrift Light SemiCondensed" pitchFamily="34" charset="0"/>
                      </a:endParaRPr>
                    </a:p>
                  </a:txBody>
                  <a:tcPr marL="186331" marR="186331"/>
                </a:tc>
                <a:tc>
                  <a:txBody>
                    <a:bodyPr/>
                    <a:lstStyle/>
                    <a:p>
                      <a:r>
                        <a:rPr lang="en-US" sz="1200" baseline="0" dirty="0" smtClean="0">
                          <a:solidFill>
                            <a:srgbClr val="000000"/>
                          </a:solidFill>
                          <a:latin typeface="Bahnschrift Light SemiCondensed" pitchFamily="34" charset="0"/>
                        </a:rPr>
                        <a:t>	Monitoring 		</a:t>
                      </a:r>
                      <a:endParaRPr lang="en-US" sz="1200" baseline="0" dirty="0" smtClean="0">
                        <a:solidFill>
                          <a:srgbClr val="000000"/>
                        </a:solidFill>
                        <a:latin typeface="Bahnschrift Light SemiCondensed" pitchFamily="34" charset="0"/>
                      </a:endParaRPr>
                    </a:p>
                  </a:txBody>
                  <a:tcPr marL="186331" marR="186331"/>
                </a:tc>
                <a:tc>
                  <a:txBody>
                    <a:bodyPr/>
                    <a:lstStyle/>
                    <a:p>
                      <a:r>
                        <a:rPr lang="en-US" sz="1200" baseline="0" dirty="0" smtClean="0">
                          <a:solidFill>
                            <a:srgbClr val="000000"/>
                          </a:solidFill>
                          <a:latin typeface="Bahnschrift Light SemiCondensed" pitchFamily="34" charset="0"/>
                        </a:rPr>
                        <a:t>   Evaluation 	</a:t>
                      </a:r>
                      <a:endParaRPr lang="en-US" sz="1200" baseline="0" dirty="0" smtClean="0">
                        <a:solidFill>
                          <a:srgbClr val="000000"/>
                        </a:solidFill>
                        <a:latin typeface="Bahnschrift Light SemiCondensed" pitchFamily="34" charset="0"/>
                      </a:endParaRPr>
                    </a:p>
                  </a:txBody>
                  <a:tcPr marL="186331" marR="186331"/>
                </a:tc>
              </a:tr>
              <a:tr h="593820">
                <a:tc>
                  <a:txBody>
                    <a:bodyPr/>
                    <a:lstStyle/>
                    <a:p>
                      <a:r>
                        <a:rPr lang="en-US" sz="1600" b="1" baseline="0" dirty="0" smtClean="0">
                          <a:solidFill>
                            <a:srgbClr val="000000"/>
                          </a:solidFill>
                          <a:latin typeface="Bahnschrift Light SemiCondensed" pitchFamily="34" charset="0"/>
                        </a:rPr>
                        <a:t>Frequency 		</a:t>
                      </a:r>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c>
                  <a:txBody>
                    <a:bodyPr/>
                    <a:lstStyle/>
                    <a:p>
                      <a:r>
                        <a:rPr lang="en-US" sz="1600" b="1" baseline="0" dirty="0" smtClean="0">
                          <a:solidFill>
                            <a:srgbClr val="000000"/>
                          </a:solidFill>
                          <a:latin typeface="Bahnschrift Light SemiCondensed" pitchFamily="34" charset="0"/>
                        </a:rPr>
                        <a:t>	Periodic, regular 	</a:t>
                      </a:r>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c>
                  <a:txBody>
                    <a:bodyPr/>
                    <a:lstStyle/>
                    <a:p>
                      <a:r>
                        <a:rPr lang="en-US" sz="1600" b="1" baseline="0" dirty="0" smtClean="0">
                          <a:solidFill>
                            <a:srgbClr val="000000"/>
                          </a:solidFill>
                          <a:latin typeface="Bahnschrift Light SemiCondensed" pitchFamily="34" charset="0"/>
                        </a:rPr>
                        <a:t>Episodic 	</a:t>
                      </a:r>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r>
              <a:tr h="4965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Main action </a:t>
                      </a:r>
                    </a:p>
                  </a:txBody>
                  <a:tcPr marL="186331" marR="186331">
                    <a:solidFill>
                      <a:schemeClr val="accent1">
                        <a:lumMod val="20000"/>
                        <a:lumOff val="80000"/>
                      </a:schemeClr>
                    </a:solidFill>
                  </a:tcPr>
                </a:tc>
                <a:tc>
                  <a:txBody>
                    <a:bodyPr/>
                    <a:lstStyle/>
                    <a:p>
                      <a:r>
                        <a:rPr lang="en-US" sz="1600" b="1" baseline="0" dirty="0" smtClean="0">
                          <a:solidFill>
                            <a:srgbClr val="000000"/>
                          </a:solidFill>
                          <a:latin typeface="Bahnschrift Light SemiCondensed" pitchFamily="34" charset="0"/>
                        </a:rPr>
                        <a:t>Keeping track/oversight</a:t>
                      </a:r>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Assessment </a:t>
                      </a:r>
                    </a:p>
                  </a:txBody>
                  <a:tcPr marL="186331" marR="186331">
                    <a:solidFill>
                      <a:schemeClr val="accent1">
                        <a:lumMod val="20000"/>
                        <a:lumOff val="80000"/>
                      </a:schemeClr>
                    </a:solidFill>
                  </a:tcPr>
                </a:tc>
              </a:tr>
              <a:tr h="593820">
                <a:tc>
                  <a:txBody>
                    <a:bodyPr/>
                    <a:lstStyle/>
                    <a:p>
                      <a:r>
                        <a:rPr lang="en-US" sz="1600" b="1" baseline="0" dirty="0" smtClean="0">
                          <a:solidFill>
                            <a:srgbClr val="000000"/>
                          </a:solidFill>
                          <a:latin typeface="Bahnschrift Light SemiCondensed" pitchFamily="34" charset="0"/>
                        </a:rPr>
                        <a:t>Basic purpose</a:t>
                      </a:r>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c>
                  <a:txBody>
                    <a:bodyPr/>
                    <a:lstStyle/>
                    <a:p>
                      <a:r>
                        <a:rPr lang="en-US" sz="1600" b="1" kern="1200" baseline="0" dirty="0" smtClean="0">
                          <a:solidFill>
                            <a:schemeClr val="dk1"/>
                          </a:solidFill>
                          <a:latin typeface="Bahnschrift Light SemiCondensed" pitchFamily="34" charset="0"/>
                          <a:ea typeface="+mn-ea"/>
                          <a:cs typeface="+mn-cs"/>
                        </a:rPr>
                        <a:t>Improving efficiency </a:t>
                      </a:r>
                    </a:p>
                    <a:p>
                      <a:r>
                        <a:rPr lang="en-US" sz="1600" b="1" kern="1200" baseline="0" dirty="0" smtClean="0">
                          <a:solidFill>
                            <a:schemeClr val="dk1"/>
                          </a:solidFill>
                          <a:latin typeface="Bahnschrift Light SemiCondensed" pitchFamily="34" charset="0"/>
                          <a:ea typeface="+mn-ea"/>
                          <a:cs typeface="+mn-cs"/>
                        </a:rPr>
                        <a:t>Adjusting work plan </a:t>
                      </a:r>
                    </a:p>
                  </a:txBody>
                  <a:tcPr marL="186331" marR="186331">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Improve effectiveness, impact, future programming 	</a:t>
                      </a:r>
                    </a:p>
                  </a:txBody>
                  <a:tcPr marL="186331" marR="186331">
                    <a:solidFill>
                      <a:schemeClr val="accent1">
                        <a:lumMod val="20000"/>
                        <a:lumOff val="80000"/>
                      </a:schemeClr>
                    </a:solidFill>
                  </a:tcPr>
                </a:tc>
              </a:tr>
              <a:tr h="5938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Focus 	</a:t>
                      </a:r>
                    </a:p>
                    <a:p>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Inputs/outputs, process outcomes, work plans	</a:t>
                      </a:r>
                    </a:p>
                  </a:txBody>
                  <a:tcPr marL="186331" marR="186331">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Effectiveness, relevance, impact, cost-effectiveness </a:t>
                      </a:r>
                    </a:p>
                  </a:txBody>
                  <a:tcPr marL="186331" marR="186331">
                    <a:solidFill>
                      <a:schemeClr val="accent1">
                        <a:lumMod val="20000"/>
                        <a:lumOff val="80000"/>
                      </a:schemeClr>
                    </a:solidFill>
                  </a:tcPr>
                </a:tc>
              </a:tr>
              <a:tr h="843849">
                <a:tc>
                  <a:txBody>
                    <a:bodyPr/>
                    <a:lstStyle/>
                    <a:p>
                      <a:r>
                        <a:rPr lang="en-US" sz="1600" b="1" baseline="0" dirty="0" smtClean="0">
                          <a:solidFill>
                            <a:srgbClr val="000000"/>
                          </a:solidFill>
                          <a:latin typeface="Bahnschrift Light SemiCondensed" pitchFamily="34" charset="0"/>
                        </a:rPr>
                        <a:t>Information sources</a:t>
                      </a:r>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Routine systems, field observations, progress reports, rapid assessment	</a:t>
                      </a:r>
                    </a:p>
                  </a:txBody>
                  <a:tcPr marL="186331" marR="186331">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Same plus surveys/studies </a:t>
                      </a:r>
                    </a:p>
                  </a:txBody>
                  <a:tcPr marL="186331" marR="186331">
                    <a:solidFill>
                      <a:schemeClr val="accent1">
                        <a:lumMod val="20000"/>
                        <a:lumOff val="80000"/>
                      </a:schemeClr>
                    </a:solidFill>
                  </a:tcPr>
                </a:tc>
              </a:tr>
              <a:tr h="15939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dk1"/>
                          </a:solidFill>
                          <a:latin typeface="Bahnschrift Light SemiCondensed" pitchFamily="34" charset="0"/>
                          <a:ea typeface="+mn-ea"/>
                          <a:cs typeface="+mn-cs"/>
                        </a:rPr>
                        <a:t>Undertaken by 	</a:t>
                      </a:r>
                    </a:p>
                    <a:p>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c>
                  <a:txBody>
                    <a:bodyPr/>
                    <a:lstStyle/>
                    <a:p>
                      <a:r>
                        <a:rPr lang="en-US" sz="1600" b="1" kern="1200" baseline="0" dirty="0" smtClean="0">
                          <a:solidFill>
                            <a:schemeClr val="dk1"/>
                          </a:solidFill>
                          <a:latin typeface="Bahnschrift Light SemiCondensed" pitchFamily="34" charset="0"/>
                          <a:ea typeface="+mn-ea"/>
                          <a:cs typeface="+mn-cs"/>
                        </a:rPr>
                        <a:t>Program managers </a:t>
                      </a:r>
                    </a:p>
                    <a:p>
                      <a:r>
                        <a:rPr lang="en-US" sz="1600" b="1" kern="1200" baseline="0" dirty="0" smtClean="0">
                          <a:solidFill>
                            <a:schemeClr val="dk1"/>
                          </a:solidFill>
                          <a:latin typeface="Bahnschrift Light SemiCondensed" pitchFamily="34" charset="0"/>
                          <a:ea typeface="+mn-ea"/>
                          <a:cs typeface="+mn-cs"/>
                        </a:rPr>
                        <a:t>Community workers </a:t>
                      </a:r>
                    </a:p>
                    <a:p>
                      <a:r>
                        <a:rPr lang="en-US" sz="1600" b="1" kern="1200" baseline="0" dirty="0" smtClean="0">
                          <a:solidFill>
                            <a:schemeClr val="dk1"/>
                          </a:solidFill>
                          <a:latin typeface="Bahnschrift Light SemiCondensed" pitchFamily="34" charset="0"/>
                          <a:ea typeface="+mn-ea"/>
                          <a:cs typeface="+mn-cs"/>
                        </a:rPr>
                        <a:t>Community (beneficiaries) </a:t>
                      </a:r>
                    </a:p>
                    <a:p>
                      <a:r>
                        <a:rPr lang="en-US" sz="1600" b="1" kern="1200" baseline="0" dirty="0" smtClean="0">
                          <a:solidFill>
                            <a:schemeClr val="dk1"/>
                          </a:solidFill>
                          <a:latin typeface="Bahnschrift Light SemiCondensed" pitchFamily="34" charset="0"/>
                          <a:ea typeface="+mn-ea"/>
                          <a:cs typeface="+mn-cs"/>
                        </a:rPr>
                        <a:t>Supervisors </a:t>
                      </a:r>
                    </a:p>
                    <a:p>
                      <a:r>
                        <a:rPr lang="en-US" sz="1600" b="1" kern="1200" baseline="0" dirty="0" smtClean="0">
                          <a:solidFill>
                            <a:schemeClr val="dk1"/>
                          </a:solidFill>
                          <a:latin typeface="Bahnschrift Light SemiCondensed" pitchFamily="34" charset="0"/>
                          <a:ea typeface="+mn-ea"/>
                          <a:cs typeface="+mn-cs"/>
                        </a:rPr>
                        <a:t>Funders 	</a:t>
                      </a:r>
                    </a:p>
                    <a:p>
                      <a:endParaRPr lang="en-US" sz="1600" b="1" baseline="0" dirty="0" smtClean="0">
                        <a:solidFill>
                          <a:srgbClr val="000000"/>
                        </a:solidFill>
                        <a:latin typeface="Bahnschrift Light SemiCondensed" pitchFamily="34" charset="0"/>
                      </a:endParaRPr>
                    </a:p>
                  </a:txBody>
                  <a:tcPr marL="186331" marR="186331">
                    <a:solidFill>
                      <a:schemeClr val="accent1">
                        <a:lumMod val="20000"/>
                        <a:lumOff val="80000"/>
                      </a:schemeClr>
                    </a:solidFill>
                  </a:tcPr>
                </a:tc>
                <a:tc>
                  <a:txBody>
                    <a:bodyPr/>
                    <a:lstStyle/>
                    <a:p>
                      <a:r>
                        <a:rPr lang="en-US" sz="1600" b="1" kern="1200" baseline="0" dirty="0" smtClean="0">
                          <a:solidFill>
                            <a:schemeClr val="dk1"/>
                          </a:solidFill>
                          <a:latin typeface="Bahnschrift Light SemiCondensed" pitchFamily="34" charset="0"/>
                          <a:ea typeface="+mn-ea"/>
                          <a:cs typeface="+mn-cs"/>
                        </a:rPr>
                        <a:t>Program managers </a:t>
                      </a:r>
                    </a:p>
                    <a:p>
                      <a:r>
                        <a:rPr lang="en-US" sz="1600" b="1" kern="1200" baseline="0" dirty="0" smtClean="0">
                          <a:solidFill>
                            <a:schemeClr val="dk1"/>
                          </a:solidFill>
                          <a:latin typeface="Bahnschrift Light SemiCondensed" pitchFamily="34" charset="0"/>
                          <a:ea typeface="+mn-ea"/>
                          <a:cs typeface="+mn-cs"/>
                        </a:rPr>
                        <a:t>Supervisors </a:t>
                      </a:r>
                    </a:p>
                    <a:p>
                      <a:r>
                        <a:rPr lang="en-US" sz="1600" b="1" kern="1200" baseline="0" dirty="0" smtClean="0">
                          <a:solidFill>
                            <a:schemeClr val="dk1"/>
                          </a:solidFill>
                          <a:latin typeface="Bahnschrift Light SemiCondensed" pitchFamily="34" charset="0"/>
                          <a:ea typeface="+mn-ea"/>
                          <a:cs typeface="+mn-cs"/>
                        </a:rPr>
                        <a:t>Funders </a:t>
                      </a:r>
                    </a:p>
                    <a:p>
                      <a:r>
                        <a:rPr lang="en-US" sz="1600" b="1" kern="1200" baseline="0" dirty="0" smtClean="0">
                          <a:solidFill>
                            <a:schemeClr val="dk1"/>
                          </a:solidFill>
                          <a:latin typeface="Bahnschrift Light SemiCondensed" pitchFamily="34" charset="0"/>
                          <a:ea typeface="+mn-ea"/>
                          <a:cs typeface="+mn-cs"/>
                        </a:rPr>
                        <a:t>External evaluators </a:t>
                      </a:r>
                    </a:p>
                    <a:p>
                      <a:r>
                        <a:rPr lang="en-US" sz="1600" b="1" kern="1200" baseline="0" dirty="0" smtClean="0">
                          <a:solidFill>
                            <a:schemeClr val="dk1"/>
                          </a:solidFill>
                          <a:latin typeface="Bahnschrift Light SemiCondensed" pitchFamily="34" charset="0"/>
                          <a:ea typeface="+mn-ea"/>
                          <a:cs typeface="+mn-cs"/>
                        </a:rPr>
                        <a:t>Community (beneficiaries) </a:t>
                      </a:r>
                    </a:p>
                  </a:txBody>
                  <a:tcPr marL="186331" marR="186331">
                    <a:solidFill>
                      <a:schemeClr val="accent1">
                        <a:lumMod val="20000"/>
                        <a:lumOff val="80000"/>
                      </a:schemeClr>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778098"/>
          </a:xfrm>
        </p:spPr>
        <p:txBody>
          <a:bodyPr>
            <a:normAutofit fontScale="90000"/>
          </a:bodyPr>
          <a:lstStyle/>
          <a:p>
            <a:r>
              <a:rPr lang="en-US" b="1" dirty="0" smtClean="0">
                <a:solidFill>
                  <a:srgbClr val="7030A0"/>
                </a:solidFill>
                <a:latin typeface="Bahnschrift Light Condensed" pitchFamily="34" charset="0"/>
              </a:rPr>
              <a:t>COURSE OBJECTIVES / GOALS AND AIMS</a:t>
            </a:r>
            <a:r>
              <a:rPr lang="en-US" dirty="0" smtClean="0">
                <a:latin typeface="Bahnschrift Light Condensed" pitchFamily="34" charset="0"/>
              </a:rPr>
              <a:t/>
            </a:r>
            <a:br>
              <a:rPr lang="en-US" dirty="0" smtClean="0">
                <a:latin typeface="Bahnschrift Light Condensed" pitchFamily="34" charset="0"/>
              </a:rPr>
            </a:br>
            <a:endParaRPr lang="en-US" dirty="0">
              <a:latin typeface="Bahnschrift Light Condensed" pitchFamily="34" charset="0"/>
            </a:endParaRPr>
          </a:p>
        </p:txBody>
      </p:sp>
      <p:sp>
        <p:nvSpPr>
          <p:cNvPr id="3" name="Content Placeholder 2"/>
          <p:cNvSpPr>
            <a:spLocks noGrp="1"/>
          </p:cNvSpPr>
          <p:nvPr>
            <p:ph idx="1"/>
          </p:nvPr>
        </p:nvSpPr>
        <p:spPr>
          <a:xfrm>
            <a:off x="457200" y="1124744"/>
            <a:ext cx="8229600" cy="5001419"/>
          </a:xfrm>
        </p:spPr>
        <p:txBody>
          <a:bodyPr>
            <a:normAutofit lnSpcReduction="10000"/>
          </a:bodyPr>
          <a:lstStyle/>
          <a:p>
            <a:pPr lvl="0">
              <a:buFont typeface="Wingdings" pitchFamily="2" charset="2"/>
              <a:buChar char="q"/>
            </a:pPr>
            <a:r>
              <a:rPr lang="en-US" dirty="0" smtClean="0">
                <a:latin typeface="Bahnschrift Light SemiCondensed" pitchFamily="34" charset="0"/>
              </a:rPr>
              <a:t> To </a:t>
            </a:r>
            <a:r>
              <a:rPr lang="en-US" dirty="0">
                <a:latin typeface="Bahnschrift Light SemiCondensed" pitchFamily="34" charset="0"/>
              </a:rPr>
              <a:t>provide students with knowledge on key principles for planning and planning process.</a:t>
            </a:r>
          </a:p>
          <a:p>
            <a:pPr lvl="0">
              <a:buFont typeface="Wingdings" pitchFamily="2" charset="2"/>
              <a:buChar char="q"/>
            </a:pPr>
            <a:r>
              <a:rPr lang="en-US" dirty="0" smtClean="0">
                <a:latin typeface="Bahnschrift Light SemiCondensed" pitchFamily="34" charset="0"/>
              </a:rPr>
              <a:t> To </a:t>
            </a:r>
            <a:r>
              <a:rPr lang="en-US" dirty="0">
                <a:latin typeface="Bahnschrift Light SemiCondensed" pitchFamily="34" charset="0"/>
              </a:rPr>
              <a:t>give students knowledge and skills on monitoring process, tools and mechanism.</a:t>
            </a:r>
          </a:p>
          <a:p>
            <a:pPr lvl="0">
              <a:buFont typeface="Wingdings" pitchFamily="2" charset="2"/>
              <a:buChar char="q"/>
            </a:pPr>
            <a:r>
              <a:rPr lang="en-US" dirty="0" smtClean="0">
                <a:latin typeface="Bahnschrift Light SemiCondensed" pitchFamily="34" charset="0"/>
              </a:rPr>
              <a:t> To </a:t>
            </a:r>
            <a:r>
              <a:rPr lang="en-US" dirty="0">
                <a:latin typeface="Bahnschrift Light SemiCondensed" pitchFamily="34" charset="0"/>
              </a:rPr>
              <a:t>equip students with knowledge and skills on preparation and management of evaluation framework and managing for impact.</a:t>
            </a:r>
          </a:p>
          <a:p>
            <a:pPr lvl="0">
              <a:buFont typeface="Wingdings" pitchFamily="2" charset="2"/>
              <a:buChar char="q"/>
            </a:pPr>
            <a:r>
              <a:rPr lang="en-US" dirty="0" smtClean="0">
                <a:latin typeface="Bahnschrift Light SemiCondensed" pitchFamily="34" charset="0"/>
              </a:rPr>
              <a:t> To </a:t>
            </a:r>
            <a:r>
              <a:rPr lang="en-US" dirty="0">
                <a:latin typeface="Bahnschrift Light SemiCondensed" pitchFamily="34" charset="0"/>
              </a:rPr>
              <a:t>give students an overview of the link amongst Project Design, Project planning and  M&amp;E System</a:t>
            </a:r>
          </a:p>
          <a:p>
            <a:pPr>
              <a:buFont typeface="Wingdings" pitchFamily="2" charset="2"/>
              <a:buChar char="q"/>
            </a:pPr>
            <a:endParaRPr lang="en-US" dirty="0"/>
          </a:p>
        </p:txBody>
      </p:sp>
      <p:pic>
        <p:nvPicPr>
          <p:cNvPr id="4" name="Picture 3"/>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179512" y="6093296"/>
            <a:ext cx="720080" cy="64807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latin typeface="Bahnschrift Light SemiCondensed" pitchFamily="34" charset="0"/>
              </a:rPr>
              <a:t>INTENDED LEARNING OUTCOMES</a:t>
            </a:r>
            <a:r>
              <a:rPr lang="en-US" dirty="0"/>
              <a:t/>
            </a:r>
            <a:br>
              <a:rPr lang="en-US" dirty="0"/>
            </a:br>
            <a:endParaRPr lang="en-US" dirty="0"/>
          </a:p>
        </p:txBody>
      </p:sp>
      <p:sp>
        <p:nvSpPr>
          <p:cNvPr id="3" name="Content Placeholder 2"/>
          <p:cNvSpPr>
            <a:spLocks noGrp="1"/>
          </p:cNvSpPr>
          <p:nvPr>
            <p:ph idx="1"/>
          </p:nvPr>
        </p:nvSpPr>
        <p:spPr>
          <a:xfrm>
            <a:off x="457200" y="1124744"/>
            <a:ext cx="8363272" cy="5328592"/>
          </a:xfrm>
        </p:spPr>
        <p:txBody>
          <a:bodyPr>
            <a:normAutofit fontScale="70000" lnSpcReduction="20000"/>
          </a:bodyPr>
          <a:lstStyle/>
          <a:p>
            <a:pPr lvl="0">
              <a:buFont typeface="Wingdings" pitchFamily="2" charset="2"/>
              <a:buChar char="§"/>
            </a:pPr>
            <a:r>
              <a:rPr lang="en-US" sz="4600" dirty="0">
                <a:latin typeface="Bahnschrift Light SemiCondensed" pitchFamily="34" charset="0"/>
              </a:rPr>
              <a:t>Key terminologies, definitions and basic concepts used in  Monitoring &amp; Evaluation </a:t>
            </a:r>
          </a:p>
          <a:p>
            <a:pPr lvl="0">
              <a:buFont typeface="Wingdings" pitchFamily="2" charset="2"/>
              <a:buChar char="§"/>
            </a:pPr>
            <a:r>
              <a:rPr lang="en-US" sz="4600" dirty="0">
                <a:latin typeface="Bahnschrift Light SemiCondensed" pitchFamily="34" charset="0"/>
              </a:rPr>
              <a:t>Key principles for planning and  Monitoring Process</a:t>
            </a:r>
          </a:p>
          <a:p>
            <a:pPr lvl="0">
              <a:buFont typeface="Wingdings" pitchFamily="2" charset="2"/>
              <a:buChar char="§"/>
            </a:pPr>
            <a:r>
              <a:rPr lang="en-US" sz="4600" dirty="0">
                <a:latin typeface="Bahnschrift Light SemiCondensed" pitchFamily="34" charset="0"/>
              </a:rPr>
              <a:t>Monitoring process, tools and mechanism</a:t>
            </a:r>
          </a:p>
          <a:p>
            <a:pPr lvl="0">
              <a:buFont typeface="Wingdings" pitchFamily="2" charset="2"/>
              <a:buChar char="§"/>
            </a:pPr>
            <a:r>
              <a:rPr lang="en-US" sz="4600" dirty="0">
                <a:latin typeface="Bahnschrift Light SemiCondensed" pitchFamily="34" charset="0"/>
              </a:rPr>
              <a:t>The Evaluation Process ( how to )</a:t>
            </a:r>
          </a:p>
          <a:p>
            <a:pPr lvl="0">
              <a:buFont typeface="Wingdings" pitchFamily="2" charset="2"/>
              <a:buChar char="§"/>
            </a:pPr>
            <a:r>
              <a:rPr lang="en-US" sz="4600" dirty="0">
                <a:latin typeface="Bahnschrift Light SemiCondensed" pitchFamily="34" charset="0"/>
              </a:rPr>
              <a:t>Preparation and management of evaluation framework.</a:t>
            </a:r>
          </a:p>
          <a:p>
            <a:pPr lvl="0">
              <a:buFont typeface="Wingdings" pitchFamily="2" charset="2"/>
              <a:buChar char="§"/>
            </a:pPr>
            <a:r>
              <a:rPr lang="en-US" sz="4600" dirty="0">
                <a:latin typeface="Bahnschrift Light SemiCondensed" pitchFamily="34" charset="0"/>
              </a:rPr>
              <a:t>Using M&amp;E to Manage for Impact</a:t>
            </a:r>
          </a:p>
          <a:p>
            <a:pPr lvl="0">
              <a:buFont typeface="Wingdings" pitchFamily="2" charset="2"/>
              <a:buChar char="§"/>
            </a:pPr>
            <a:r>
              <a:rPr lang="en-US" sz="4600" dirty="0">
                <a:latin typeface="Bahnschrift Light SemiCondensed" pitchFamily="34" charset="0"/>
              </a:rPr>
              <a:t>Overview of the link amongst Project Design, Annual Planning and M&amp;E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78098"/>
          </a:xfrm>
        </p:spPr>
        <p:txBody>
          <a:bodyPr>
            <a:normAutofit fontScale="90000"/>
          </a:bodyPr>
          <a:lstStyle/>
          <a:p>
            <a:r>
              <a:rPr lang="en-US" b="1" dirty="0" smtClean="0">
                <a:latin typeface="Bahnschrift Light SemiCondensed" pitchFamily="34" charset="0"/>
              </a:rPr>
              <a:t>RECOMMENDED READINGS:</a:t>
            </a:r>
            <a:r>
              <a:rPr lang="en-US" dirty="0"/>
              <a:t/>
            </a:r>
            <a:br>
              <a:rPr lang="en-US" dirty="0"/>
            </a:br>
            <a:endParaRPr lang="en-US" dirty="0"/>
          </a:p>
        </p:txBody>
      </p:sp>
      <p:sp>
        <p:nvSpPr>
          <p:cNvPr id="3" name="Content Placeholder 2"/>
          <p:cNvSpPr>
            <a:spLocks noGrp="1"/>
          </p:cNvSpPr>
          <p:nvPr>
            <p:ph idx="1"/>
          </p:nvPr>
        </p:nvSpPr>
        <p:spPr>
          <a:xfrm>
            <a:off x="457200" y="836712"/>
            <a:ext cx="8229600" cy="5688632"/>
          </a:xfrm>
        </p:spPr>
        <p:txBody>
          <a:bodyPr>
            <a:normAutofit fontScale="85000" lnSpcReduction="20000"/>
          </a:bodyPr>
          <a:lstStyle/>
          <a:p>
            <a:pPr>
              <a:buFont typeface="Wingdings" pitchFamily="2" charset="2"/>
              <a:buChar char="§"/>
            </a:pPr>
            <a:r>
              <a:rPr lang="en-US" sz="2800" dirty="0">
                <a:latin typeface="Bahnschrift Light SemiCondensed" pitchFamily="34" charset="0"/>
              </a:rPr>
              <a:t>UNDP (2002) Handbook on Monitoring and Evaluating for Results, UNDP</a:t>
            </a:r>
            <a:endParaRPr lang="en-US" sz="2800" b="1" dirty="0">
              <a:latin typeface="Bahnschrift Light SemiCondensed" pitchFamily="34" charset="0"/>
            </a:endParaRPr>
          </a:p>
          <a:p>
            <a:pPr>
              <a:buFont typeface="Wingdings" pitchFamily="2" charset="2"/>
              <a:buChar char="§"/>
            </a:pPr>
            <a:r>
              <a:rPr lang="en-US" sz="2800" dirty="0">
                <a:latin typeface="Bahnschrift Light SemiCondensed" pitchFamily="34" charset="0"/>
              </a:rPr>
              <a:t>Project Management Institute (2008). </a:t>
            </a:r>
            <a:r>
              <a:rPr lang="en-US" sz="2800" i="1" dirty="0">
                <a:latin typeface="Bahnschrift Light SemiCondensed" pitchFamily="34" charset="0"/>
              </a:rPr>
              <a:t>A Guide to the Project Management Body of Knowledge </a:t>
            </a:r>
            <a:r>
              <a:rPr lang="en-US" sz="2800" dirty="0">
                <a:latin typeface="Bahnschrift Light SemiCondensed" pitchFamily="34" charset="0"/>
              </a:rPr>
              <a:t>(PMBOK Guide), Fourth Edition</a:t>
            </a:r>
            <a:endParaRPr lang="en-US" sz="2800" b="1" dirty="0">
              <a:latin typeface="Bahnschrift Light SemiCondensed" pitchFamily="34" charset="0"/>
            </a:endParaRPr>
          </a:p>
          <a:p>
            <a:pPr>
              <a:buFont typeface="Wingdings" pitchFamily="2" charset="2"/>
              <a:buChar char="§"/>
            </a:pPr>
            <a:r>
              <a:rPr lang="en-US" sz="2800" dirty="0">
                <a:latin typeface="Bahnschrift Light SemiCondensed" pitchFamily="34" charset="0"/>
              </a:rPr>
              <a:t>Project Management Institute (2009) Q &amp;A's for the PMBOK Guide: Fourth Edition</a:t>
            </a:r>
            <a:endParaRPr lang="en-US" sz="2800" b="1" dirty="0">
              <a:latin typeface="Bahnschrift Light SemiCondensed" pitchFamily="34" charset="0"/>
            </a:endParaRPr>
          </a:p>
          <a:p>
            <a:pPr>
              <a:buFont typeface="Wingdings" pitchFamily="2" charset="2"/>
              <a:buChar char="§"/>
            </a:pPr>
            <a:r>
              <a:rPr lang="en-US" sz="2800" dirty="0">
                <a:latin typeface="Bahnschrift Light SemiCondensed" pitchFamily="34" charset="0"/>
              </a:rPr>
              <a:t>UNDP (2009) Handbook on Planning, Monitoring and Evaluating for Development Results</a:t>
            </a:r>
            <a:endParaRPr lang="en-US" sz="2800" b="1" dirty="0">
              <a:latin typeface="Bahnschrift Light SemiCondensed" pitchFamily="34" charset="0"/>
            </a:endParaRPr>
          </a:p>
          <a:p>
            <a:pPr>
              <a:buFont typeface="Wingdings" pitchFamily="2" charset="2"/>
              <a:buChar char="§"/>
            </a:pPr>
            <a:r>
              <a:rPr lang="en-US" sz="2800" dirty="0">
                <a:latin typeface="Bahnschrift Light SemiCondensed" pitchFamily="34" charset="0"/>
              </a:rPr>
              <a:t>IFAD (2002) Managing for Impact in Rural Development, A Guide for Project M&amp;E</a:t>
            </a:r>
            <a:endParaRPr lang="en-US" sz="2800" b="1" dirty="0">
              <a:latin typeface="Bahnschrift Light SemiCondensed" pitchFamily="34" charset="0"/>
            </a:endParaRPr>
          </a:p>
          <a:p>
            <a:pPr>
              <a:buFont typeface="Wingdings" pitchFamily="2" charset="2"/>
              <a:buChar char="§"/>
            </a:pPr>
            <a:r>
              <a:rPr lang="en-US" sz="2800" dirty="0">
                <a:latin typeface="Bahnschrift Light SemiCondensed" pitchFamily="34" charset="0"/>
              </a:rPr>
              <a:t>A Short Guide to Monitoring &amp; Evaluation (</a:t>
            </a:r>
            <a:r>
              <a:rPr lang="en-US" sz="2800" u="sng" dirty="0">
                <a:latin typeface="Bahnschrift Light SemiCondensed" pitchFamily="34" charset="0"/>
                <a:hlinkClick r:id="rId2"/>
              </a:rPr>
              <a:t>www.evaluationtoolbox.net.au</a:t>
            </a:r>
            <a:r>
              <a:rPr lang="en-US" sz="2800" dirty="0">
                <a:latin typeface="Bahnschrift Light SemiCondensed" pitchFamily="34" charset="0"/>
              </a:rPr>
              <a:t>) </a:t>
            </a:r>
            <a:endParaRPr lang="en-US" sz="2800" b="1" dirty="0">
              <a:latin typeface="Bahnschrift Light SemiCondensed" pitchFamily="34" charset="0"/>
            </a:endParaRPr>
          </a:p>
          <a:p>
            <a:pPr>
              <a:buFont typeface="Wingdings" pitchFamily="2" charset="2"/>
              <a:buChar char="§"/>
            </a:pPr>
            <a:r>
              <a:rPr lang="en-US" sz="2800" dirty="0">
                <a:latin typeface="Bahnschrift Light SemiCondensed" pitchFamily="34" charset="0"/>
              </a:rPr>
              <a:t>Monitoring and Evaluation Toolkit on the CIVICUS website, </a:t>
            </a:r>
            <a:r>
              <a:rPr lang="en-US" sz="2800" u="sng" dirty="0">
                <a:latin typeface="Bahnschrift Light SemiCondensed" pitchFamily="34" charset="0"/>
                <a:hlinkClick r:id="rId3"/>
              </a:rPr>
              <a:t>www.civicus.org</a:t>
            </a:r>
            <a:r>
              <a:rPr lang="en-US" sz="2800" dirty="0">
                <a:latin typeface="Bahnschrift Light SemiCondensed" pitchFamily="34" charset="0"/>
              </a:rPr>
              <a:t> </a:t>
            </a:r>
            <a:endParaRPr lang="en-US" sz="2800" b="1" dirty="0">
              <a:latin typeface="Bahnschrift Light SemiCondensed" pitchFamily="34" charset="0"/>
            </a:endParaRPr>
          </a:p>
          <a:p>
            <a:pPr>
              <a:buFont typeface="Wingdings" pitchFamily="2" charset="2"/>
              <a:buChar char="§"/>
            </a:pPr>
            <a:r>
              <a:rPr lang="en-US" sz="2800" dirty="0">
                <a:latin typeface="Bahnschrift Light SemiCondensed" pitchFamily="34" charset="0"/>
              </a:rPr>
              <a:t>Scott G. </a:t>
            </a:r>
            <a:r>
              <a:rPr lang="en-US" sz="2800" dirty="0" err="1">
                <a:latin typeface="Bahnschrift Light SemiCondensed" pitchFamily="34" charset="0"/>
              </a:rPr>
              <a:t>Chaplowe</a:t>
            </a:r>
            <a:r>
              <a:rPr lang="en-US" sz="2800" dirty="0">
                <a:latin typeface="Bahnschrift Light SemiCondensed" pitchFamily="34" charset="0"/>
              </a:rPr>
              <a:t>. Monitoring &amp; Evaluation Planning- Guidelines and Tools: (American Red Cross</a:t>
            </a:r>
            <a:endParaRPr lang="en-US" sz="2800" b="1" dirty="0">
              <a:latin typeface="Bahnschrift Light SemiCondensed" pitchFamily="34" charset="0"/>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78098"/>
          </a:xfrm>
        </p:spPr>
        <p:txBody>
          <a:bodyPr>
            <a:normAutofit fontScale="90000"/>
          </a:bodyPr>
          <a:lstStyle/>
          <a:p>
            <a:pPr lvl="0"/>
            <a:r>
              <a:rPr kumimoji="0" lang="en-US" b="1" i="0" u="none" strike="noStrike" cap="none" normalizeH="0" baseline="0" dirty="0" smtClean="0">
                <a:ln>
                  <a:noFill/>
                </a:ln>
                <a:solidFill>
                  <a:srgbClr val="0000FF"/>
                </a:solidFill>
                <a:effectLst/>
                <a:latin typeface="Bahnschrift Light SemiCondensed" pitchFamily="34" charset="0"/>
                <a:ea typeface="Times New Roman" pitchFamily="18" charset="0"/>
                <a:cs typeface="Times New Roman" pitchFamily="18" charset="0"/>
              </a:rPr>
              <a:t>METHODOLOGIES</a:t>
            </a:r>
            <a:r>
              <a:rPr kumimoji="0" lang="en-US" sz="4000" b="1" i="0" u="none" strike="noStrike" cap="none" normalizeH="0" baseline="0" dirty="0" smtClean="0">
                <a:ln>
                  <a:noFill/>
                </a:ln>
                <a:solidFill>
                  <a:schemeClr val="tx1"/>
                </a:solidFill>
                <a:effectLst/>
                <a:latin typeface="Arial" pitchFamily="34" charset="0"/>
                <a:ea typeface="Georgia" pitchFamily="18" charset="0"/>
                <a:cs typeface="Georgia" pitchFamily="18" charset="0"/>
              </a:rPr>
              <a:t/>
            </a:r>
            <a:br>
              <a:rPr kumimoji="0" lang="en-US" sz="4000" b="1" i="0" u="none" strike="noStrike" cap="none" normalizeH="0" baseline="0" dirty="0" smtClean="0">
                <a:ln>
                  <a:noFill/>
                </a:ln>
                <a:solidFill>
                  <a:schemeClr val="tx1"/>
                </a:solidFill>
                <a:effectLst/>
                <a:latin typeface="Arial" pitchFamily="34" charset="0"/>
                <a:ea typeface="Georgia" pitchFamily="18" charset="0"/>
                <a:cs typeface="Georgia" pitchFamily="18" charset="0"/>
              </a:rPr>
            </a:br>
            <a:endParaRPr lang="en-US" dirty="0"/>
          </a:p>
        </p:txBody>
      </p:sp>
      <p:sp>
        <p:nvSpPr>
          <p:cNvPr id="3" name="Content Placeholder 2"/>
          <p:cNvSpPr>
            <a:spLocks noGrp="1"/>
          </p:cNvSpPr>
          <p:nvPr>
            <p:ph idx="1"/>
          </p:nvPr>
        </p:nvSpPr>
        <p:spPr>
          <a:xfrm>
            <a:off x="457200" y="980728"/>
            <a:ext cx="8229600" cy="5145435"/>
          </a:xfrm>
        </p:spPr>
        <p:txBody>
          <a:bodyPr/>
          <a:lstStyle/>
          <a:p>
            <a:pPr lvl="0">
              <a:buFont typeface="Wingdings" pitchFamily="2" charset="2"/>
              <a:buChar char="§"/>
            </a:pPr>
            <a:r>
              <a:rPr lang="en-US" sz="4000" dirty="0">
                <a:latin typeface="Bahnschrift Light SemiCondensed" pitchFamily="34" charset="0"/>
              </a:rPr>
              <a:t>Lecturers</a:t>
            </a:r>
            <a:endParaRPr lang="en-US" sz="4000" b="1" dirty="0">
              <a:latin typeface="Bahnschrift Light SemiCondensed" pitchFamily="34" charset="0"/>
            </a:endParaRPr>
          </a:p>
          <a:p>
            <a:pPr lvl="0">
              <a:buFont typeface="Wingdings" pitchFamily="2" charset="2"/>
              <a:buChar char="§"/>
            </a:pPr>
            <a:r>
              <a:rPr lang="en-US" sz="4000" dirty="0">
                <a:latin typeface="Bahnschrift Light SemiCondensed" pitchFamily="34" charset="0"/>
              </a:rPr>
              <a:t>Weekly Reading Assignments</a:t>
            </a:r>
            <a:endParaRPr lang="en-US" sz="4000" b="1" dirty="0">
              <a:latin typeface="Bahnschrift Light SemiCondensed" pitchFamily="34" charset="0"/>
            </a:endParaRPr>
          </a:p>
          <a:p>
            <a:pPr lvl="0">
              <a:buFont typeface="Wingdings" pitchFamily="2" charset="2"/>
              <a:buChar char="§"/>
            </a:pPr>
            <a:r>
              <a:rPr lang="en-US" sz="4000" dirty="0">
                <a:latin typeface="Bahnschrift Light SemiCondensed" pitchFamily="34" charset="0"/>
              </a:rPr>
              <a:t>Three Class assignment carries total 10% (Assignment 1, - 2.5%, Assignment 2 = 5% &amp; Assignment 3= 2.5%)</a:t>
            </a:r>
            <a:endParaRPr lang="en-US" sz="4000" b="1" dirty="0">
              <a:latin typeface="Bahnschrift Light SemiCondensed" pitchFamily="34"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50106"/>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solidFill>
                  <a:srgbClr val="7030A0"/>
                </a:solidFill>
                <a:latin typeface="Bahnschrift Light SemiCondensed" pitchFamily="34" charset="0"/>
              </a:rPr>
              <a:t>GRADING</a:t>
            </a:r>
            <a:r>
              <a:rPr lang="en-US" dirty="0">
                <a:solidFill>
                  <a:srgbClr val="7030A0"/>
                </a:solidFill>
                <a:latin typeface="Bahnschrift Light SemiCondensed" pitchFamily="34" charset="0"/>
              </a:rPr>
              <a:t>:</a:t>
            </a:r>
            <a:r>
              <a:rPr lang="en-US" b="1" dirty="0">
                <a:solidFill>
                  <a:srgbClr val="7030A0"/>
                </a:solidFill>
              </a:rPr>
              <a:t/>
            </a:r>
            <a:br>
              <a:rPr lang="en-US" b="1" dirty="0">
                <a:solidFill>
                  <a:srgbClr val="7030A0"/>
                </a:solidFill>
              </a:rPr>
            </a:br>
            <a:r>
              <a:rPr lang="en-US" cap="small" dirty="0"/>
              <a:t> </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457200" y="1340768"/>
            <a:ext cx="8435280" cy="4785395"/>
          </a:xfrm>
        </p:spPr>
        <p:txBody>
          <a:bodyPr>
            <a:normAutofit/>
          </a:bodyPr>
          <a:lstStyle/>
          <a:p>
            <a:pPr>
              <a:buFont typeface="Wingdings" pitchFamily="2" charset="2"/>
              <a:buChar char="§"/>
            </a:pPr>
            <a:r>
              <a:rPr lang="en-US" sz="4400" cap="small" dirty="0" smtClean="0">
                <a:latin typeface="Bahnschrift Light SemiCondensed" pitchFamily="34" charset="0"/>
              </a:rPr>
              <a:t>1</a:t>
            </a:r>
            <a:r>
              <a:rPr lang="en-US" sz="4400" dirty="0" smtClean="0">
                <a:latin typeface="Bahnschrift Light SemiCondensed" pitchFamily="34" charset="0"/>
              </a:rPr>
              <a:t>0% -  Class Attendance &amp;  participation</a:t>
            </a:r>
          </a:p>
          <a:p>
            <a:pPr>
              <a:buFont typeface="Wingdings" pitchFamily="2" charset="2"/>
              <a:buChar char="§"/>
            </a:pPr>
            <a:r>
              <a:rPr lang="en-US" sz="4400" cap="small" dirty="0" smtClean="0">
                <a:latin typeface="Bahnschrift Light SemiCondensed" pitchFamily="34" charset="0"/>
              </a:rPr>
              <a:t>1</a:t>
            </a:r>
            <a:r>
              <a:rPr lang="en-US" sz="4400" dirty="0" smtClean="0">
                <a:latin typeface="Bahnschrift Light SemiCondensed" pitchFamily="34" charset="0"/>
              </a:rPr>
              <a:t>0% -  Class Assignment </a:t>
            </a:r>
          </a:p>
          <a:p>
            <a:pPr>
              <a:buFont typeface="Wingdings" pitchFamily="2" charset="2"/>
              <a:buChar char="§"/>
            </a:pPr>
            <a:r>
              <a:rPr lang="en-US" sz="4400" dirty="0" smtClean="0">
                <a:latin typeface="Bahnschrift Light SemiCondensed" pitchFamily="34" charset="0"/>
              </a:rPr>
              <a:t>30% -  Written Test assignment </a:t>
            </a:r>
          </a:p>
          <a:p>
            <a:pPr>
              <a:buFont typeface="Wingdings" pitchFamily="2" charset="2"/>
              <a:buChar char="§"/>
            </a:pPr>
            <a:r>
              <a:rPr lang="en-US" sz="4400" dirty="0" smtClean="0">
                <a:latin typeface="Bahnschrift Light SemiCondensed" pitchFamily="34" charset="0"/>
              </a:rPr>
              <a:t>50% -  Final Exams</a:t>
            </a:r>
            <a:endParaRPr lang="en-US" sz="4400" dirty="0">
              <a:latin typeface="Bahnschrift Light SemiCondensed"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UNIT ONE</a:t>
            </a:r>
            <a:endParaRPr lang="en-US" b="1" dirty="0">
              <a:solidFill>
                <a:srgbClr val="7030A0"/>
              </a:solidFill>
            </a:endParaRPr>
          </a:p>
        </p:txBody>
      </p:sp>
      <p:sp>
        <p:nvSpPr>
          <p:cNvPr id="3" name="Content Placeholder 2"/>
          <p:cNvSpPr>
            <a:spLocks noGrp="1"/>
          </p:cNvSpPr>
          <p:nvPr>
            <p:ph idx="1"/>
          </p:nvPr>
        </p:nvSpPr>
        <p:spPr/>
        <p:txBody>
          <a:bodyPr/>
          <a:lstStyle/>
          <a:p>
            <a:r>
              <a:rPr lang="en-US" sz="3600" b="1" dirty="0" smtClean="0">
                <a:latin typeface="Bahnschrift Light SemiCondensed" pitchFamily="34" charset="0"/>
              </a:rPr>
              <a:t>Basic </a:t>
            </a:r>
            <a:r>
              <a:rPr lang="en-US" sz="3600" b="1" dirty="0">
                <a:latin typeface="Bahnschrift Light SemiCondensed" pitchFamily="34" charset="0"/>
              </a:rPr>
              <a:t>concepts, Key terminologies and definitions used in Monitoring &amp; Evaluation </a:t>
            </a:r>
            <a:endParaRPr lang="en-US" sz="3600" dirty="0">
              <a:latin typeface="Bahnschrift Light SemiCondensed" pitchFamily="34" charset="0"/>
            </a:endParaRPr>
          </a:p>
          <a:p>
            <a:endParaRPr lang="en-US" dirty="0"/>
          </a:p>
        </p:txBody>
      </p:sp>
    </p:spTree>
  </p:cSld>
  <p:clrMapOvr>
    <a:masterClrMapping/>
  </p:clrMapOvr>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1652</Words>
  <Application>Microsoft Office PowerPoint</Application>
  <PresentationFormat>On-screen Show (4:3)</PresentationFormat>
  <Paragraphs>133</Paragraphs>
  <Slides>32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Office Theme</vt:lpstr>
      <vt:lpstr>Microsoft Office Word Document</vt:lpstr>
      <vt:lpstr>SUBJECT CODE: PMES- 1003 PLANNING FOR  MONITORING &amp; EVALUATION SYSTEMS</vt:lpstr>
      <vt:lpstr>COURSE DESCRIPTION</vt:lpstr>
      <vt:lpstr>Cont. </vt:lpstr>
      <vt:lpstr>COURSE OBJECTIVES / GOALS AND AIMS </vt:lpstr>
      <vt:lpstr>INTENDED LEARNING OUTCOMES </vt:lpstr>
      <vt:lpstr>RECOMMENDED READINGS: </vt:lpstr>
      <vt:lpstr>METHODOLOGIES </vt:lpstr>
      <vt:lpstr>   GRADING:    </vt:lpstr>
      <vt:lpstr>UNIT ONE</vt:lpstr>
      <vt:lpstr>MASTER TIME TABLE/ SCHEDULE</vt:lpstr>
      <vt:lpstr>1. INTRODUCTION</vt:lpstr>
      <vt:lpstr>Cont. 1</vt:lpstr>
      <vt:lpstr>Cont. 2</vt:lpstr>
      <vt:lpstr>Cont. 3</vt:lpstr>
      <vt:lpstr>Cont. 4</vt:lpstr>
      <vt:lpstr>REASONS FOR M&amp;E</vt:lpstr>
      <vt:lpstr>CONT. 1</vt:lpstr>
      <vt:lpstr>2. The Need for Monitoring and Evaluation</vt:lpstr>
      <vt:lpstr>Slide 19</vt:lpstr>
      <vt:lpstr>3 PLAN/PROGRAM/ PROJECT MONITORING</vt:lpstr>
      <vt:lpstr>  THROUGH SUCH ROUTINE DATA GATHERING, ANALYSIS AND REPORTING, PROGRAM MONITORING AIMS AT </vt:lpstr>
      <vt:lpstr>Cont. 1</vt:lpstr>
      <vt:lpstr>Cont. 2</vt:lpstr>
      <vt:lpstr>Cont. 3</vt:lpstr>
      <vt:lpstr>Cont. 4</vt:lpstr>
      <vt:lpstr>4. PLAN/PROGRAM/PROJECT EVALUATION </vt:lpstr>
      <vt:lpstr>Cont. 1</vt:lpstr>
      <vt:lpstr>Cont. 2</vt:lpstr>
      <vt:lpstr>Cont. 3</vt:lpstr>
      <vt:lpstr>MAIN OBJECTIVES OF PROGRAMME EVALUATION :</vt:lpstr>
      <vt:lpstr>Slide 31</vt:lpstr>
      <vt:lpstr>5. COMPARISON BETWEEN MONITORING AND EVALUATION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Revocatus Mganilwa</dc:creator>
  <cp:lastModifiedBy>Revocatus Mganilwa</cp:lastModifiedBy>
  <cp:revision>59</cp:revision>
  <dcterms:created xsi:type="dcterms:W3CDTF">2021-05-26T13:08:38Z</dcterms:created>
  <dcterms:modified xsi:type="dcterms:W3CDTF">2021-05-26T18:00:04Z</dcterms:modified>
</cp:coreProperties>
</file>