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81" r:id="rId3"/>
    <p:sldId id="282" r:id="rId4"/>
    <p:sldId id="283" r:id="rId5"/>
    <p:sldId id="261" r:id="rId6"/>
    <p:sldId id="284" r:id="rId7"/>
    <p:sldId id="285" r:id="rId8"/>
    <p:sldId id="262" r:id="rId9"/>
    <p:sldId id="286" r:id="rId10"/>
    <p:sldId id="274" r:id="rId11"/>
    <p:sldId id="275" r:id="rId12"/>
    <p:sldId id="276" r:id="rId13"/>
    <p:sldId id="278" r:id="rId14"/>
    <p:sldId id="279" r:id="rId15"/>
    <p:sldId id="280" r:id="rId16"/>
    <p:sldId id="271" r:id="rId17"/>
    <p:sldId id="287" r:id="rId18"/>
    <p:sldId id="288" r:id="rId19"/>
    <p:sldId id="308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309" r:id="rId28"/>
    <p:sldId id="297" r:id="rId29"/>
    <p:sldId id="298" r:id="rId30"/>
    <p:sldId id="303" r:id="rId31"/>
    <p:sldId id="304" r:id="rId32"/>
    <p:sldId id="305" r:id="rId33"/>
    <p:sldId id="306" r:id="rId34"/>
    <p:sldId id="307" r:id="rId35"/>
    <p:sldId id="31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6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6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0343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12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1388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0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31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9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7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3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4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4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9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8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48652-0053-4052-8384-A58CAA71C5BB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6AC2C3-1EA5-4F0A-A897-AD4A40E1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911" y="365125"/>
            <a:ext cx="10653889" cy="4861631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COMPARATVE POLITICS</a:t>
            </a:r>
            <a:br>
              <a:rPr lang="en-US" b="1" dirty="0" smtClean="0"/>
            </a:br>
            <a:r>
              <a:rPr lang="en-US" b="1" dirty="0" smtClean="0"/>
              <a:t>CP 501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smtClean="0"/>
              <a:t>INTRUCTOR: AYESIGYE DOREEN</a:t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DAY: SATURDAY</a:t>
            </a:r>
            <a:br>
              <a:rPr lang="en-US" sz="2700" b="1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b="1" dirty="0" smtClean="0"/>
              <a:t>TIME:3:00PM</a:t>
            </a:r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val="454752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0578"/>
          </a:xfrm>
        </p:spPr>
        <p:txBody>
          <a:bodyPr>
            <a:normAutofit fontScale="90000"/>
          </a:bodyPr>
          <a:lstStyle/>
          <a:p>
            <a:r>
              <a:rPr lang="en-GB" altLang="en-US" sz="3200" b="1" dirty="0" smtClean="0">
                <a:solidFill>
                  <a:srgbClr val="000000"/>
                </a:solidFill>
                <a:latin typeface="Arial"/>
              </a:rPr>
              <a:t>Unit 2:Approaches </a:t>
            </a:r>
            <a:r>
              <a:rPr lang="en-GB" altLang="en-US" sz="3200" b="1" dirty="0">
                <a:solidFill>
                  <a:srgbClr val="000000"/>
                </a:solidFill>
                <a:latin typeface="Arial"/>
              </a:rPr>
              <a:t>in Comparative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0" i="0" u="none" strike="noStrike" baseline="0" dirty="0" smtClean="0">
                <a:latin typeface="Times New Roman" panose="02020603050405020304" pitchFamily="18" charset="0"/>
              </a:rPr>
              <a:t>An approach is a set of assumptions that structures every research endeavor</a:t>
            </a:r>
            <a:r>
              <a:rPr lang="en-US" sz="3200" dirty="0" smtClean="0"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200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0" i="0" u="none" strike="noStrike" baseline="0" dirty="0" smtClean="0">
                <a:latin typeface="Times New Roman" panose="02020603050405020304" pitchFamily="18" charset="0"/>
              </a:rPr>
              <a:t>Four major</a:t>
            </a:r>
            <a:r>
              <a:rPr lang="en-US" sz="3200" b="0" i="0" u="none" strike="noStrike" dirty="0" smtClean="0">
                <a:latin typeface="Times New Roman" panose="02020603050405020304" pitchFamily="18" charset="0"/>
              </a:rPr>
              <a:t>  </a:t>
            </a:r>
            <a:r>
              <a:rPr lang="en-US" sz="3200" b="0" i="0" u="none" strike="noStrike" baseline="0" dirty="0" smtClean="0">
                <a:latin typeface="Times New Roman" panose="02020603050405020304" pitchFamily="18" charset="0"/>
              </a:rPr>
              <a:t>approaches have been identified in the study of politics.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27268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>Different Approaches to the Study of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9779"/>
            <a:ext cx="8596668" cy="42915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1.Normative-philosophical approach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</a:rPr>
              <a:t>It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investigates the extent to which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political values as justice and freedom are being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 accepted in particular society. </a:t>
            </a:r>
          </a:p>
          <a:p>
            <a:pPr marL="0" indent="0" algn="just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Thus, application of the philosophical approach in political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science leads to a focus on the great ideas, values and doctrines of politics. </a:t>
            </a:r>
          </a:p>
          <a:p>
            <a:pPr algn="just"/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The normative-philosophical approach is the oldest and the least scientific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approach to the study of politics.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QN. What are the main issues in the Normative-Philosophical Approach to the study of politics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21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8356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Approaches to study of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7912"/>
            <a:ext cx="9256888" cy="4799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2 . Descriptive-institutional approach</a:t>
            </a:r>
          </a:p>
          <a:p>
            <a:r>
              <a:rPr lang="en-US" sz="2400" dirty="0" smtClean="0">
                <a:latin typeface="Times New Roman" panose="02020603050405020304" pitchFamily="18" charset="0"/>
              </a:rPr>
              <a:t>A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n institution can be defined as ‘any persistent system of activities in any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pattern of group </a:t>
            </a:r>
            <a:r>
              <a:rPr lang="en-US" sz="2400" b="0" i="0" u="none" strike="noStrike" baseline="0" dirty="0" err="1" smtClean="0">
                <a:latin typeface="Times New Roman" panose="02020603050405020304" pitchFamily="18" charset="0"/>
              </a:rPr>
              <a:t>behaviour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In the descriptive-institutional approach, the emphasis is on facts rather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than values.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The approach has been criticized for the neglect of the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informed aspects of politics, norms, beliefs, values, attitudes, personality and the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processes.</a:t>
            </a:r>
          </a:p>
        </p:txBody>
      </p:sp>
    </p:spTree>
    <p:extLst>
      <p:ext uri="{BB962C8B-B14F-4D97-AF65-F5344CB8AC3E}">
        <p14:creationId xmlns:p14="http://schemas.microsoft.com/office/powerpoint/2010/main" val="3811957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/>
            </a:r>
            <a:br>
              <a:rPr lang="en-US" b="0" i="0" u="none" strike="noStrike" baseline="0" dirty="0" smtClean="0">
                <a:latin typeface="Times New Roman" panose="02020603050405020304" pitchFamily="18" charset="0"/>
              </a:rPr>
            </a:br>
            <a:r>
              <a:rPr lang="en-US" b="0" i="0" u="none" strike="noStrike" baseline="0" dirty="0" smtClean="0">
                <a:latin typeface="Times New Roman" panose="02020603050405020304" pitchFamily="18" charset="0"/>
              </a:rPr>
              <a:t>Approaches</a:t>
            </a:r>
            <a:r>
              <a:rPr lang="en-US" b="0" i="0" u="none" strike="noStrike" dirty="0" smtClean="0">
                <a:latin typeface="Times New Roman" panose="02020603050405020304" pitchFamily="18" charset="0"/>
              </a:rPr>
              <a:t> to the study of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644" y="1715911"/>
            <a:ext cx="9313333" cy="59284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3 .Scientific-</a:t>
            </a:r>
            <a:r>
              <a:rPr lang="en-US" sz="2400" b="1" i="0" u="none" strike="noStrike" baseline="0" dirty="0" err="1" smtClean="0">
                <a:latin typeface="Times New Roman" panose="02020603050405020304" pitchFamily="18" charset="0"/>
              </a:rPr>
              <a:t>behavioural</a:t>
            </a: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 approach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centers on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uniformities in political behavior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it introduces two major elements to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political science.</a:t>
            </a:r>
          </a:p>
          <a:p>
            <a:pPr marL="0" indent="0">
              <a:buNone/>
            </a:pPr>
            <a:endParaRPr lang="en-US" sz="2400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Emphasis on the political </a:t>
            </a:r>
            <a:r>
              <a:rPr lang="en-US" sz="2400" b="0" i="0" u="none" strike="noStrike" baseline="0" dirty="0" err="1" smtClean="0">
                <a:latin typeface="Times New Roman" panose="02020603050405020304" pitchFamily="18" charset="0"/>
              </a:rPr>
              <a:t>behaviour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 of the individual as a central   or crucial unit of political analysis.</a:t>
            </a:r>
          </a:p>
          <a:p>
            <a:pPr marL="0" indent="0">
              <a:buNone/>
            </a:pPr>
            <a:endParaRPr lang="en-US" sz="2400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Emphasis in the use of scientific method in political analysis.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9773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91911"/>
            <a:ext cx="9640711" cy="598505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US" b="1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500" b="1" i="0" u="none" strike="noStrike" baseline="0" dirty="0" smtClean="0">
                <a:latin typeface="Times New Roman" panose="02020603050405020304" pitchFamily="18" charset="0"/>
              </a:rPr>
              <a:t>Approaches to the study of politics</a:t>
            </a:r>
            <a:endParaRPr lang="en-US" sz="3500" b="1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="1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4. Post-</a:t>
            </a:r>
            <a:r>
              <a:rPr lang="en-US" sz="2400" b="1" i="0" u="none" strike="noStrike" baseline="0" dirty="0" err="1" smtClean="0">
                <a:latin typeface="Times New Roman" panose="02020603050405020304" pitchFamily="18" charset="0"/>
              </a:rPr>
              <a:t>Behavioural</a:t>
            </a: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 Approach</a:t>
            </a:r>
          </a:p>
          <a:p>
            <a:pPr algn="just"/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emerged to promote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a political science that </a:t>
            </a:r>
            <a:r>
              <a:rPr lang="en-US" sz="2400" dirty="0" smtClean="0">
                <a:latin typeface="Times New Roman" panose="02020603050405020304" pitchFamily="18" charset="0"/>
              </a:rPr>
              <a:t>would also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be socially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relevant.</a:t>
            </a:r>
          </a:p>
          <a:p>
            <a:pPr algn="just"/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it is supported the incorporation into political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science many perspectives </a:t>
            </a:r>
          </a:p>
          <a:p>
            <a:pPr algn="just"/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encourages borrowing from other social science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discipline particularly, </a:t>
            </a:r>
          </a:p>
          <a:p>
            <a:pPr algn="just"/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Some perspectives later developed into approaches in political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science,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 smtClean="0">
                <a:latin typeface="Times New Roman" panose="02020603050405020304" pitchFamily="18" charset="0"/>
              </a:rPr>
              <a:t>eg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 the systems approach, structural-functional approach, the group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approach, decision-making approach among others.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Self-Assessment</a:t>
            </a:r>
            <a:endParaRPr lang="en-US" sz="2400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Explain the contributions of the Scientific Approach to the study of politics.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2499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327378"/>
            <a:ext cx="8596668" cy="1738489"/>
          </a:xfrm>
        </p:spPr>
        <p:txBody>
          <a:bodyPr>
            <a:normAutofit fontScale="90000"/>
          </a:bodyPr>
          <a:lstStyle/>
          <a:p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/>
            </a:r>
            <a:br>
              <a:rPr lang="en-US" b="1" i="0" u="none" strike="noStrike" baseline="0" dirty="0" smtClean="0">
                <a:latin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</a:rPr>
            </a:br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>CONCLUSION</a:t>
            </a:r>
            <a:br>
              <a:rPr lang="en-US" b="1" i="0" u="none" strike="noStrike" baseline="0" dirty="0" smtClean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1111"/>
            <a:ext cx="8596668" cy="46302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2400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In political studies, no single approach best explains every phenomenon or issue. Each of these approaches comes with their strength and weaknesses. An eclectic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approach is more desirable as scholars embark on description or analysis of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political events and issues.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3190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>Self Assessment Exercise (SAE) </a:t>
            </a:r>
            <a:br>
              <a:rPr lang="en-US" b="1" i="0" u="none" strike="noStrike" baseline="0" dirty="0" smtClean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i="0" u="none" strike="noStrike" baseline="0" dirty="0" smtClean="0">
                <a:latin typeface="Times New Roman" panose="02020603050405020304" pitchFamily="18" charset="0"/>
              </a:rPr>
              <a:t>1</a:t>
            </a:r>
            <a:r>
              <a:rPr lang="en-US" sz="2400" b="1" i="0" u="none" strike="noStrike" baseline="0" dirty="0" smtClean="0">
                <a:latin typeface="Times New Roman" panose="02020603050405020304" pitchFamily="18" charset="0"/>
              </a:rPr>
              <a:t>. </a:t>
            </a:r>
            <a:r>
              <a:rPr lang="en-US" sz="2400" i="0" u="none" strike="noStrike" baseline="0" dirty="0" smtClean="0">
                <a:latin typeface="Times New Roman" panose="02020603050405020304" pitchFamily="18" charset="0"/>
              </a:rPr>
              <a:t>Attempt a lucid definition of Political Science.</a:t>
            </a:r>
          </a:p>
          <a:p>
            <a:pPr marL="0" indent="0">
              <a:buNone/>
            </a:pPr>
            <a:r>
              <a:rPr lang="en-US" sz="2400" i="0" u="none" strike="noStrike" baseline="0" dirty="0" smtClean="0">
                <a:latin typeface="Times New Roman" panose="02020603050405020304" pitchFamily="18" charset="0"/>
              </a:rPr>
              <a:t>2. Explain the centrality of “conflict” in politics</a:t>
            </a:r>
            <a:r>
              <a:rPr lang="en-US" i="0" u="none" strike="noStrike" baseline="0" dirty="0" smtClean="0">
                <a:latin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82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+mn-cs"/>
              </a:rPr>
              <a:t>Unit 3: Definitions of comparative politics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3379"/>
            <a:ext cx="8596668" cy="469798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</a:rPr>
              <a:t>Definition of Comparative </a:t>
            </a:r>
            <a:r>
              <a:rPr lang="en-US" sz="2400" dirty="0" smtClean="0">
                <a:latin typeface="Times New Roman" panose="02020603050405020304" pitchFamily="18" charset="0"/>
              </a:rPr>
              <a:t>Politics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</a:rPr>
              <a:t>Comparative </a:t>
            </a:r>
            <a:r>
              <a:rPr lang="en-US" sz="2400" dirty="0" smtClean="0">
                <a:latin typeface="Times New Roman" panose="02020603050405020304" pitchFamily="18" charset="0"/>
              </a:rPr>
              <a:t>Government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</a:rPr>
              <a:t>Summary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</a:rPr>
              <a:t>Conclusion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3346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63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Definitions of comparative politics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6933"/>
            <a:ext cx="8596668" cy="475442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</a:rPr>
              <a:t>Comparative Politics is a sub-field of Political Science.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Other sub-fields, among </a:t>
            </a:r>
            <a:r>
              <a:rPr lang="en-US" sz="2400" dirty="0">
                <a:latin typeface="Times New Roman" panose="02020603050405020304" pitchFamily="18" charset="0"/>
              </a:rPr>
              <a:t>others, </a:t>
            </a:r>
            <a:r>
              <a:rPr lang="en-US" sz="2400" dirty="0" smtClean="0">
                <a:latin typeface="Times New Roman" panose="02020603050405020304" pitchFamily="18" charset="0"/>
              </a:rPr>
              <a:t>are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Public Administration</a:t>
            </a:r>
            <a:r>
              <a:rPr lang="en-US" sz="2400" dirty="0" smtClean="0">
                <a:latin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Political Theory,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International Relations</a:t>
            </a:r>
            <a:r>
              <a:rPr lang="en-US" sz="2400" dirty="0">
                <a:latin typeface="Times New Roman" panose="02020603050405020304" pitchFamily="18" charset="0"/>
              </a:rPr>
              <a:t>,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Public </a:t>
            </a:r>
            <a:r>
              <a:rPr lang="en-US" sz="2400" dirty="0">
                <a:latin typeface="Times New Roman" panose="02020603050405020304" pitchFamily="18" charset="0"/>
              </a:rPr>
              <a:t>Policy Analysis </a:t>
            </a:r>
            <a:r>
              <a:rPr lang="en-US" sz="2400" dirty="0" smtClean="0">
                <a:latin typeface="Times New Roman" panose="02020603050405020304" pitchFamily="18" charset="0"/>
              </a:rPr>
              <a:t>and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Political Economy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9212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378" y="112889"/>
            <a:ext cx="8596668" cy="53057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Definitions of comparative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22489"/>
            <a:ext cx="8596668" cy="5318873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Clr>
                <a:srgbClr val="90C226"/>
              </a:buClr>
              <a:buNone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marL="0" lvl="0" indent="0" algn="just">
              <a:buClr>
                <a:srgbClr val="90C226"/>
              </a:buClr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Comparative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Politics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enables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us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to understand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the diversity of processes and institutions of states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across ages.</a:t>
            </a:r>
          </a:p>
          <a:p>
            <a:pPr marL="0" lvl="0" indent="0" algn="just">
              <a:buClr>
                <a:srgbClr val="90C226"/>
              </a:buClr>
              <a:buNone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marL="0" lvl="0" indent="0" algn="just">
              <a:buClr>
                <a:srgbClr val="90C226"/>
              </a:buClr>
              <a:buNone/>
            </a:pPr>
            <a:r>
              <a:rPr lang="en-US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The following questions have been raised.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Why are some countries poor and others wealthier?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What enables some countries to ‘make it’ in the modern world while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others remain perpetually poor?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Why do poor countries often find themselves under authoritarian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regime, while the richer countries are democratically governed?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Why did states that inherited parliamentary system change to presidential system?</a:t>
            </a:r>
          </a:p>
          <a:p>
            <a:pPr marL="457200" lvl="0" indent="-457200" algn="just">
              <a:buClr>
                <a:srgbClr val="90C226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What are the internal social and political conditions as well as the international structures of these various countries that explain the similarities as well as the difference?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just">
              <a:buClr>
                <a:srgbClr val="90C226"/>
              </a:buClr>
              <a:buNone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marL="0" lvl="0" indent="0" algn="just">
              <a:buClr>
                <a:srgbClr val="90C226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4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>
                <a:solidFill>
                  <a:srgbClr val="000000"/>
                </a:solidFill>
                <a:latin typeface="Arial"/>
              </a:rPr>
              <a:t>MODULE 1: BACKGROUND TO COMPARATIVE POLITICS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9511"/>
            <a:ext cx="8596668" cy="473185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Unit 1: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Definition of Politics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Unit 2: Approaches to the Study of Politics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Unit 3: Definitions of comparative politics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Unit 4: Origin of comparative politics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Unit 5: Comparative Methods</a:t>
            </a:r>
          </a:p>
          <a:p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Unit 6: Focus or Thrust of Comparative Politics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9318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22489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Definitions of comparative politics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38578"/>
            <a:ext cx="8596668" cy="50027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It is the  </a:t>
            </a:r>
            <a:r>
              <a:rPr lang="en-US" sz="2400" dirty="0">
                <a:latin typeface="Times New Roman" panose="02020603050405020304" pitchFamily="18" charset="0"/>
              </a:rPr>
              <a:t>systematic study and comparison of </a:t>
            </a:r>
            <a:r>
              <a:rPr lang="en-US" sz="2400" dirty="0" smtClean="0">
                <a:latin typeface="Times New Roman" panose="02020603050405020304" pitchFamily="18" charset="0"/>
              </a:rPr>
              <a:t>the world’s </a:t>
            </a:r>
            <a:r>
              <a:rPr lang="en-US" sz="2400" dirty="0">
                <a:latin typeface="Times New Roman" panose="02020603050405020304" pitchFamily="18" charset="0"/>
              </a:rPr>
              <a:t>political systems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It </a:t>
            </a:r>
            <a:r>
              <a:rPr lang="en-US" sz="2400" dirty="0" smtClean="0">
                <a:latin typeface="Times New Roman" panose="02020603050405020304" pitchFamily="18" charset="0"/>
              </a:rPr>
              <a:t>explains the  </a:t>
            </a:r>
            <a:r>
              <a:rPr lang="en-US" sz="2400" dirty="0">
                <a:latin typeface="Times New Roman" panose="02020603050405020304" pitchFamily="18" charset="0"/>
              </a:rPr>
              <a:t>differences </a:t>
            </a:r>
            <a:r>
              <a:rPr lang="en-US" sz="2400" dirty="0" smtClean="0">
                <a:latin typeface="Times New Roman" panose="02020603050405020304" pitchFamily="18" charset="0"/>
              </a:rPr>
              <a:t>and similarities </a:t>
            </a:r>
            <a:r>
              <a:rPr lang="en-US" sz="2400" dirty="0">
                <a:latin typeface="Times New Roman" panose="02020603050405020304" pitchFamily="18" charset="0"/>
              </a:rPr>
              <a:t>among countries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It compares </a:t>
            </a:r>
            <a:r>
              <a:rPr lang="en-US" sz="2400" dirty="0" smtClean="0">
                <a:latin typeface="Times New Roman" panose="02020603050405020304" pitchFamily="18" charset="0"/>
              </a:rPr>
              <a:t>forms </a:t>
            </a:r>
            <a:r>
              <a:rPr lang="en-US" sz="2400" dirty="0">
                <a:latin typeface="Times New Roman" panose="02020603050405020304" pitchFamily="18" charset="0"/>
              </a:rPr>
              <a:t>of </a:t>
            </a:r>
            <a:r>
              <a:rPr lang="en-US" sz="2400" dirty="0" smtClean="0">
                <a:latin typeface="Times New Roman" panose="02020603050405020304" pitchFamily="18" charset="0"/>
              </a:rPr>
              <a:t>government with </a:t>
            </a:r>
            <a:r>
              <a:rPr lang="en-US" sz="2400" dirty="0">
                <a:latin typeface="Times New Roman" panose="02020603050405020304" pitchFamily="18" charset="0"/>
              </a:rPr>
              <a:t>each </a:t>
            </a:r>
            <a:r>
              <a:rPr lang="en-US" sz="2400" dirty="0" smtClean="0">
                <a:latin typeface="Times New Roman" panose="02020603050405020304" pitchFamily="18" charset="0"/>
              </a:rPr>
              <a:t>other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an </a:t>
            </a:r>
            <a:r>
              <a:rPr lang="en-US" sz="2400" dirty="0">
                <a:latin typeface="Times New Roman" panose="02020603050405020304" pitchFamily="18" charset="0"/>
              </a:rPr>
              <a:t>examination of </a:t>
            </a:r>
            <a:r>
              <a:rPr lang="en-US" sz="2400" dirty="0" smtClean="0">
                <a:latin typeface="Times New Roman" panose="02020603050405020304" pitchFamily="18" charset="0"/>
              </a:rPr>
              <a:t>political realities </a:t>
            </a:r>
            <a:r>
              <a:rPr lang="en-US" sz="2400" dirty="0">
                <a:latin typeface="Times New Roman" panose="02020603050405020304" pitchFamily="18" charset="0"/>
              </a:rPr>
              <a:t>in countries all over the </a:t>
            </a:r>
            <a:r>
              <a:rPr lang="en-US" sz="2400" dirty="0" smtClean="0">
                <a:latin typeface="Times New Roman" panose="02020603050405020304" pitchFamily="18" charset="0"/>
              </a:rPr>
              <a:t>world.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</a:rPr>
              <a:t>(Michael </a:t>
            </a:r>
            <a:r>
              <a:rPr lang="en-US" sz="2400" b="1" dirty="0" err="1" smtClean="0">
                <a:latin typeface="Times New Roman" panose="02020603050405020304" pitchFamily="18" charset="0"/>
              </a:rPr>
              <a:t>Sodaro</a:t>
            </a:r>
            <a:r>
              <a:rPr lang="en-US" sz="2400" dirty="0" smtClean="0">
                <a:latin typeface="Times New Roman" panose="02020603050405020304" pitchFamily="18" charset="0"/>
              </a:rPr>
              <a:t>) </a:t>
            </a:r>
            <a:endParaRPr lang="en-US" sz="2400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examines </a:t>
            </a:r>
            <a:r>
              <a:rPr lang="en-US" sz="2400" dirty="0">
                <a:latin typeface="Times New Roman" panose="02020603050405020304" pitchFamily="18" charset="0"/>
              </a:rPr>
              <a:t>political activities within individual </a:t>
            </a:r>
            <a:r>
              <a:rPr lang="en-US" sz="2400" dirty="0" smtClean="0">
                <a:latin typeface="Times New Roman" panose="02020603050405020304" pitchFamily="18" charset="0"/>
              </a:rPr>
              <a:t>countries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6867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54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Definitions of comparative politics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1111"/>
            <a:ext cx="8596668" cy="463025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it does </a:t>
            </a:r>
            <a:r>
              <a:rPr lang="en-US" sz="2400" dirty="0">
                <a:latin typeface="Times New Roman" panose="02020603050405020304" pitchFamily="18" charset="0"/>
              </a:rPr>
              <a:t>not have a </a:t>
            </a:r>
            <a:r>
              <a:rPr lang="en-US" sz="2400" i="1" dirty="0">
                <a:latin typeface="Times New Roman" panose="02020603050405020304" pitchFamily="18" charset="0"/>
              </a:rPr>
              <a:t>substantive </a:t>
            </a:r>
            <a:r>
              <a:rPr lang="en-US" sz="2400" dirty="0">
                <a:latin typeface="Times New Roman" panose="02020603050405020304" pitchFamily="18" charset="0"/>
              </a:rPr>
              <a:t>focus in itself, but rather a </a:t>
            </a:r>
            <a:r>
              <a:rPr lang="en-US" sz="2400" i="1" dirty="0">
                <a:latin typeface="Times New Roman" panose="02020603050405020304" pitchFamily="18" charset="0"/>
              </a:rPr>
              <a:t>methodological </a:t>
            </a:r>
            <a:r>
              <a:rPr lang="en-US" sz="2400" dirty="0" smtClean="0">
                <a:latin typeface="Times New Roman" panose="02020603050405020304" pitchFamily="18" charset="0"/>
              </a:rPr>
              <a:t>one (</a:t>
            </a:r>
            <a:r>
              <a:rPr lang="en-US" sz="2400" dirty="0" err="1" smtClean="0">
                <a:latin typeface="Times New Roman" panose="02020603050405020304" pitchFamily="18" charset="0"/>
              </a:rPr>
              <a:t>Arend</a:t>
            </a: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Lijphart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it focuses </a:t>
            </a:r>
            <a:r>
              <a:rPr lang="en-US" sz="2400" dirty="0">
                <a:latin typeface="Times New Roman" panose="02020603050405020304" pitchFamily="18" charset="0"/>
              </a:rPr>
              <a:t>on "the </a:t>
            </a:r>
            <a:r>
              <a:rPr lang="en-US" sz="2400" i="1" dirty="0">
                <a:latin typeface="Times New Roman" panose="02020603050405020304" pitchFamily="18" charset="0"/>
              </a:rPr>
              <a:t>how </a:t>
            </a:r>
            <a:r>
              <a:rPr lang="en-US" sz="2400" dirty="0">
                <a:latin typeface="Times New Roman" panose="02020603050405020304" pitchFamily="18" charset="0"/>
              </a:rPr>
              <a:t>but does not specify the </a:t>
            </a:r>
            <a:r>
              <a:rPr lang="en-US" sz="2400" i="1" dirty="0">
                <a:latin typeface="Times New Roman" panose="02020603050405020304" pitchFamily="18" charset="0"/>
              </a:rPr>
              <a:t>what </a:t>
            </a:r>
            <a:r>
              <a:rPr lang="en-US" sz="2400" dirty="0">
                <a:latin typeface="Times New Roman" panose="02020603050405020304" pitchFamily="18" charset="0"/>
              </a:rPr>
              <a:t>of the analysis."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It is defined by the method </a:t>
            </a:r>
            <a:r>
              <a:rPr lang="en-US" sz="2400" dirty="0">
                <a:latin typeface="Times New Roman" panose="02020603050405020304" pitchFamily="18" charset="0"/>
              </a:rPr>
              <a:t>it applies to study political phenomena.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algn="just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it is defined by </a:t>
            </a:r>
            <a:r>
              <a:rPr lang="en-US" sz="2400" dirty="0">
                <a:latin typeface="Times New Roman" panose="02020603050405020304" pitchFamily="18" charset="0"/>
              </a:rPr>
              <a:t>a combination of a </a:t>
            </a:r>
            <a:r>
              <a:rPr lang="en-US" sz="2400" i="1" dirty="0">
                <a:latin typeface="Times New Roman" panose="02020603050405020304" pitchFamily="18" charset="0"/>
              </a:rPr>
              <a:t>substantive </a:t>
            </a:r>
            <a:r>
              <a:rPr lang="en-US" sz="2400" dirty="0">
                <a:latin typeface="Times New Roman" panose="02020603050405020304" pitchFamily="18" charset="0"/>
              </a:rPr>
              <a:t>focus on the study of </a:t>
            </a:r>
            <a:r>
              <a:rPr lang="en-US" sz="2400" dirty="0" smtClean="0">
                <a:latin typeface="Times New Roman" panose="02020603050405020304" pitchFamily="18" charset="0"/>
              </a:rPr>
              <a:t>  countries</a:t>
            </a:r>
            <a:r>
              <a:rPr lang="en-US" sz="2400" dirty="0">
                <a:latin typeface="Times New Roman" panose="02020603050405020304" pitchFamily="18" charset="0"/>
              </a:rPr>
              <a:t>' political </a:t>
            </a:r>
            <a:r>
              <a:rPr lang="en-US" sz="2400" dirty="0" smtClean="0">
                <a:latin typeface="Times New Roman" panose="02020603050405020304" pitchFamily="18" charset="0"/>
              </a:rPr>
              <a:t>systems,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a </a:t>
            </a:r>
            <a:r>
              <a:rPr lang="en-US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method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of identifying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and explaining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similarities and differences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between these countries..(</a:t>
            </a:r>
            <a:r>
              <a:rPr lang="en-US" sz="2400" b="1" dirty="0" smtClean="0"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</a:rPr>
              <a:t>Peter </a:t>
            </a:r>
            <a:r>
              <a:rPr lang="en-US" sz="2400" b="1" dirty="0" err="1">
                <a:latin typeface="Times New Roman" panose="02020603050405020304" pitchFamily="18" charset="0"/>
              </a:rPr>
              <a:t>Mair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and </a:t>
            </a:r>
            <a:r>
              <a:rPr lang="en-US" sz="2400" b="1" dirty="0">
                <a:latin typeface="Times New Roman" panose="02020603050405020304" pitchFamily="18" charset="0"/>
              </a:rPr>
              <a:t>Richard </a:t>
            </a:r>
            <a:r>
              <a:rPr lang="en-US" sz="2400" b="1" dirty="0" smtClean="0">
                <a:latin typeface="Times New Roman" panose="02020603050405020304" pitchFamily="18" charset="0"/>
              </a:rPr>
              <a:t>Rose)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9222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645" y="282222"/>
            <a:ext cx="8596668" cy="49671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Definition of  comparative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7" y="982133"/>
            <a:ext cx="8935335" cy="505922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comparative </a:t>
            </a:r>
            <a:r>
              <a:rPr lang="en-US" sz="2400" dirty="0">
                <a:latin typeface="Times New Roman" panose="02020603050405020304" pitchFamily="18" charset="0"/>
              </a:rPr>
              <a:t>politics may be referred </a:t>
            </a:r>
            <a:r>
              <a:rPr lang="en-US" sz="2400" dirty="0" smtClean="0">
                <a:latin typeface="Times New Roman" panose="02020603050405020304" pitchFamily="18" charset="0"/>
              </a:rPr>
              <a:t>to by </a:t>
            </a:r>
            <a:r>
              <a:rPr lang="en-US" sz="2400" dirty="0">
                <a:latin typeface="Times New Roman" panose="02020603050405020304" pitchFamily="18" charset="0"/>
              </a:rPr>
              <a:t>other names, such </a:t>
            </a:r>
            <a:r>
              <a:rPr lang="en-US" sz="2400" dirty="0" smtClean="0">
                <a:latin typeface="Times New Roman" panose="02020603050405020304" pitchFamily="18" charset="0"/>
              </a:rPr>
              <a:t>as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comparative government (the comparative study of </a:t>
            </a:r>
            <a:r>
              <a:rPr lang="en-US" sz="2400" dirty="0" smtClean="0">
                <a:latin typeface="Times New Roman" panose="02020603050405020304" pitchFamily="18" charset="0"/>
              </a:rPr>
              <a:t>forms of </a:t>
            </a:r>
            <a:r>
              <a:rPr lang="en-US" sz="2400" dirty="0">
                <a:latin typeface="Times New Roman" panose="02020603050405020304" pitchFamily="18" charset="0"/>
              </a:rPr>
              <a:t>government) </a:t>
            </a:r>
            <a:r>
              <a:rPr lang="en-US" sz="2400" dirty="0" smtClean="0">
                <a:latin typeface="Times New Roman" panose="02020603050405020304" pitchFamily="18" charset="0"/>
              </a:rPr>
              <a:t>or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comparative foreign policy (comparing the foreign policies </a:t>
            </a:r>
            <a:r>
              <a:rPr lang="en-US" sz="2400" dirty="0" smtClean="0">
                <a:latin typeface="Times New Roman" panose="02020603050405020304" pitchFamily="18" charset="0"/>
              </a:rPr>
              <a:t>of different </a:t>
            </a:r>
            <a:r>
              <a:rPr lang="en-US" sz="2400" dirty="0">
                <a:latin typeface="Times New Roman" panose="02020603050405020304" pitchFamily="18" charset="0"/>
              </a:rPr>
              <a:t>States in order to establish general empirical connections between </a:t>
            </a:r>
            <a:r>
              <a:rPr lang="en-US" sz="2400" dirty="0" smtClean="0">
                <a:latin typeface="Times New Roman" panose="02020603050405020304" pitchFamily="18" charset="0"/>
              </a:rPr>
              <a:t>the characteristics </a:t>
            </a:r>
            <a:r>
              <a:rPr lang="en-US" sz="2400" dirty="0">
                <a:latin typeface="Times New Roman" panose="02020603050405020304" pitchFamily="18" charset="0"/>
              </a:rPr>
              <a:t>of the State and the characteristics of its foreign policy).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Sometimes, especially in the United States, the term "comparative politics" is used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to refer to "the politics of foreign countries." This usage of the term, however, </a:t>
            </a:r>
            <a:r>
              <a:rPr lang="en-US" sz="2400" dirty="0" smtClean="0">
                <a:latin typeface="Times New Roman" panose="02020603050405020304" pitchFamily="18" charset="0"/>
              </a:rPr>
              <a:t>is often </a:t>
            </a:r>
            <a:r>
              <a:rPr lang="en-US" sz="2400" dirty="0">
                <a:latin typeface="Times New Roman" panose="02020603050405020304" pitchFamily="18" charset="0"/>
              </a:rPr>
              <a:t>considered incorrect.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2223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Attempt a definition of Comparative Politics., looking at issues </a:t>
            </a:r>
            <a:r>
              <a:rPr lang="en-US" sz="2400" dirty="0" smtClean="0">
                <a:latin typeface="Times New Roman" panose="02020603050405020304" pitchFamily="18" charset="0"/>
              </a:rPr>
              <a:t>that dominate </a:t>
            </a:r>
            <a:r>
              <a:rPr lang="en-US" sz="2400" dirty="0">
                <a:latin typeface="Times New Roman" panose="02020603050405020304" pitchFamily="18" charset="0"/>
              </a:rPr>
              <a:t>the attention of scholars in the field.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7008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733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Comparative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0133"/>
            <a:ext cx="8596668" cy="455122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</a:rPr>
              <a:t>method adopted by </a:t>
            </a:r>
            <a:r>
              <a:rPr lang="en-US" sz="2400" dirty="0" smtClean="0">
                <a:latin typeface="Times New Roman" panose="02020603050405020304" pitchFamily="18" charset="0"/>
              </a:rPr>
              <a:t>the classical </a:t>
            </a:r>
            <a:r>
              <a:rPr lang="en-US" sz="2400" dirty="0">
                <a:latin typeface="Times New Roman" panose="02020603050405020304" pitchFamily="18" charset="0"/>
              </a:rPr>
              <a:t>scholars like Aristotle</a:t>
            </a:r>
            <a:r>
              <a:rPr lang="en-US" sz="2400" dirty="0" smtClean="0">
                <a:latin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</a:rPr>
              <a:t> Plato, Locke </a:t>
            </a:r>
            <a:r>
              <a:rPr lang="en-US" sz="2400" dirty="0" smtClean="0">
                <a:latin typeface="Times New Roman" panose="02020603050405020304" pitchFamily="18" charset="0"/>
              </a:rPr>
              <a:t>etc. </a:t>
            </a:r>
            <a:r>
              <a:rPr lang="en-US" sz="2400" dirty="0">
                <a:latin typeface="Times New Roman" panose="02020603050405020304" pitchFamily="18" charset="0"/>
              </a:rPr>
              <a:t>to study the institutions </a:t>
            </a:r>
            <a:r>
              <a:rPr lang="en-US" sz="2400" dirty="0" smtClean="0">
                <a:latin typeface="Times New Roman" panose="02020603050405020304" pitchFamily="18" charset="0"/>
              </a:rPr>
              <a:t>of government by using </a:t>
            </a:r>
            <a:r>
              <a:rPr lang="en-US" sz="2400" dirty="0">
                <a:latin typeface="Times New Roman" panose="02020603050405020304" pitchFamily="18" charset="0"/>
              </a:rPr>
              <a:t>the constitutions of countries as basis of </a:t>
            </a:r>
            <a:r>
              <a:rPr lang="en-US" sz="2400" dirty="0" smtClean="0">
                <a:latin typeface="Times New Roman" panose="02020603050405020304" pitchFamily="18" charset="0"/>
              </a:rPr>
              <a:t>analysis</a:t>
            </a:r>
            <a:endParaRPr lang="en-US" sz="2400" dirty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</a:rPr>
              <a:t>study of foreign </a:t>
            </a:r>
            <a:r>
              <a:rPr lang="en-US" sz="2400" dirty="0" smtClean="0">
                <a:latin typeface="Times New Roman" panose="02020603050405020304" pitchFamily="18" charset="0"/>
              </a:rPr>
              <a:t>government .</a:t>
            </a:r>
            <a:endParaRPr lang="en-US" sz="2400" dirty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(As </a:t>
            </a:r>
            <a:r>
              <a:rPr lang="en-US" sz="2400" dirty="0">
                <a:latin typeface="Times New Roman" panose="02020603050405020304" pitchFamily="18" charset="0"/>
              </a:rPr>
              <a:t>Roy C. </a:t>
            </a:r>
            <a:r>
              <a:rPr lang="en-US" sz="2400" dirty="0" smtClean="0">
                <a:latin typeface="Times New Roman" panose="02020603050405020304" pitchFamily="18" charset="0"/>
              </a:rPr>
              <a:t>MacBride's avers</a:t>
            </a:r>
            <a:r>
              <a:rPr lang="en-US" sz="2400" dirty="0">
                <a:latin typeface="Times New Roman" panose="02020603050405020304" pitchFamily="18" charset="0"/>
              </a:rPr>
              <a:t>)</a:t>
            </a:r>
            <a:r>
              <a:rPr lang="en-US" sz="2400" dirty="0" smtClean="0">
                <a:latin typeface="Times New Roman" panose="02020603050405020304" pitchFamily="18" charset="0"/>
              </a:rPr>
              <a:t> the </a:t>
            </a:r>
            <a:r>
              <a:rPr lang="en-US" sz="2400" dirty="0">
                <a:latin typeface="Times New Roman" panose="02020603050405020304" pitchFamily="18" charset="0"/>
              </a:rPr>
              <a:t>study of the legal instrumentalities of </a:t>
            </a:r>
            <a:r>
              <a:rPr lang="en-US" sz="2400" dirty="0" smtClean="0">
                <a:latin typeface="Times New Roman" panose="02020603050405020304" pitchFamily="18" charset="0"/>
              </a:rPr>
              <a:t>government and </a:t>
            </a:r>
            <a:r>
              <a:rPr lang="en-US" sz="2400" dirty="0">
                <a:latin typeface="Times New Roman" panose="02020603050405020304" pitchFamily="18" charset="0"/>
              </a:rPr>
              <a:t>of </a:t>
            </a:r>
            <a:r>
              <a:rPr lang="en-US" sz="2400" dirty="0" smtClean="0">
                <a:latin typeface="Times New Roman" panose="02020603050405020304" pitchFamily="18" charset="0"/>
              </a:rPr>
              <a:t>political processes. 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53393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475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Comparative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99822"/>
            <a:ext cx="9347199" cy="464154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 smtClean="0">
                <a:latin typeface="Times New Roman" panose="02020603050405020304" pitchFamily="18" charset="0"/>
              </a:rPr>
              <a:t>Different </a:t>
            </a:r>
            <a:r>
              <a:rPr lang="en-US" sz="2400" b="1" dirty="0">
                <a:latin typeface="Times New Roman" panose="02020603050405020304" pitchFamily="18" charset="0"/>
              </a:rPr>
              <a:t>strategies can be used in comparative research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i="1" dirty="0">
                <a:latin typeface="Times New Roman" panose="02020603050405020304" pitchFamily="18" charset="0"/>
              </a:rPr>
              <a:t>Most Similar Systems Design/Mill's Method of </a:t>
            </a:r>
            <a:r>
              <a:rPr lang="en-US" sz="2400" i="1" dirty="0" smtClean="0">
                <a:latin typeface="Times New Roman" panose="02020603050405020304" pitchFamily="18" charset="0"/>
              </a:rPr>
              <a:t>Difference</a:t>
            </a:r>
            <a:r>
              <a:rPr lang="en-US" sz="2400" dirty="0" smtClean="0"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 used in comparing similar </a:t>
            </a:r>
            <a:r>
              <a:rPr lang="en-US" sz="2400" dirty="0">
                <a:latin typeface="Times New Roman" panose="02020603050405020304" pitchFamily="18" charset="0"/>
              </a:rPr>
              <a:t>cases which only differ in the dependent </a:t>
            </a:r>
            <a:r>
              <a:rPr lang="en-US" sz="2400" dirty="0" smtClean="0">
                <a:latin typeface="Times New Roman" panose="02020603050405020304" pitchFamily="18" charset="0"/>
              </a:rPr>
              <a:t>variable. </a:t>
            </a:r>
          </a:p>
          <a:p>
            <a:pPr marL="0" indent="0" algn="just">
              <a:buNone/>
            </a:pPr>
            <a:r>
              <a:rPr lang="en-US" sz="2400" i="1" dirty="0" smtClean="0">
                <a:latin typeface="Times New Roman" panose="02020603050405020304" pitchFamily="18" charset="0"/>
              </a:rPr>
              <a:t>Most </a:t>
            </a:r>
            <a:r>
              <a:rPr lang="en-US" sz="2400" i="1" dirty="0">
                <a:latin typeface="Times New Roman" panose="02020603050405020304" pitchFamily="18" charset="0"/>
              </a:rPr>
              <a:t>Different Systems Design/Mill's Method of Similarity</a:t>
            </a:r>
            <a:r>
              <a:rPr lang="en-US" sz="2400" dirty="0">
                <a:latin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Used in comparing different </a:t>
            </a:r>
            <a:r>
              <a:rPr lang="en-US" sz="2400" dirty="0">
                <a:latin typeface="Times New Roman" panose="02020603050405020304" pitchFamily="18" charset="0"/>
              </a:rPr>
              <a:t>cases, all of which however have in common </a:t>
            </a:r>
            <a:r>
              <a:rPr lang="en-US" sz="2400" dirty="0" smtClean="0">
                <a:latin typeface="Times New Roman" panose="02020603050405020304" pitchFamily="18" charset="0"/>
              </a:rPr>
              <a:t>the same </a:t>
            </a:r>
            <a:r>
              <a:rPr lang="en-US" sz="2400" dirty="0">
                <a:latin typeface="Times New Roman" panose="02020603050405020304" pitchFamily="18" charset="0"/>
              </a:rPr>
              <a:t>dependent </a:t>
            </a:r>
            <a:r>
              <a:rPr lang="en-US" sz="2400" dirty="0" smtClean="0">
                <a:latin typeface="Times New Roman" panose="02020603050405020304" pitchFamily="18" charset="0"/>
              </a:rPr>
              <a:t>variable.so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8287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Some major works in comparative politics include the following: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33" y="1618723"/>
            <a:ext cx="8856313" cy="4691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Aristotle: </a:t>
            </a:r>
            <a:r>
              <a:rPr lang="en-US" sz="2400" dirty="0" smtClean="0">
                <a:latin typeface="Times New Roman" panose="02020603050405020304" pitchFamily="18" charset="0"/>
              </a:rPr>
              <a:t>compared </a:t>
            </a:r>
            <a:r>
              <a:rPr lang="en-US" sz="2400" dirty="0">
                <a:latin typeface="Times New Roman" panose="02020603050405020304" pitchFamily="18" charset="0"/>
              </a:rPr>
              <a:t>different "constitutions", </a:t>
            </a:r>
            <a:r>
              <a:rPr lang="en-US" sz="2400" dirty="0" smtClean="0">
                <a:latin typeface="Times New Roman" panose="02020603050405020304" pitchFamily="18" charset="0"/>
              </a:rPr>
              <a:t>by introducing </a:t>
            </a:r>
            <a:r>
              <a:rPr lang="en-US" sz="2400" dirty="0">
                <a:latin typeface="Times New Roman" panose="02020603050405020304" pitchFamily="18" charset="0"/>
              </a:rPr>
              <a:t>a famous typology based on two criteria</a:t>
            </a:r>
            <a:r>
              <a:rPr lang="en-US" sz="2400" dirty="0" smtClean="0">
                <a:latin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the number of </a:t>
            </a:r>
            <a:r>
              <a:rPr lang="en-US" sz="2400" dirty="0" smtClean="0">
                <a:latin typeface="Times New Roman" panose="02020603050405020304" pitchFamily="18" charset="0"/>
              </a:rPr>
              <a:t>rulers(one</a:t>
            </a:r>
            <a:r>
              <a:rPr lang="en-US" sz="2400" dirty="0">
                <a:latin typeface="Times New Roman" panose="02020603050405020304" pitchFamily="18" charset="0"/>
              </a:rPr>
              <a:t>, few, many) and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</a:rPr>
              <a:t>nature of the political regime (good or corrupt).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He distinguished </a:t>
            </a:r>
            <a:r>
              <a:rPr lang="en-US" sz="2400" dirty="0">
                <a:latin typeface="Times New Roman" panose="02020603050405020304" pitchFamily="18" charset="0"/>
              </a:rPr>
              <a:t>six different kinds of "constitutions":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monarchy, aristocracy</a:t>
            </a:r>
            <a:r>
              <a:rPr lang="en-US" sz="2400" dirty="0">
                <a:latin typeface="Times New Roman" panose="02020603050405020304" pitchFamily="18" charset="0"/>
              </a:rPr>
              <a:t>, and polity (good types), versus tyranny, oligarchy </a:t>
            </a:r>
            <a:r>
              <a:rPr lang="en-US" sz="2400" dirty="0" smtClean="0">
                <a:latin typeface="Times New Roman" panose="02020603050405020304" pitchFamily="18" charset="0"/>
              </a:rPr>
              <a:t>and democracy </a:t>
            </a:r>
            <a:r>
              <a:rPr lang="en-US" sz="2400" dirty="0">
                <a:latin typeface="Times New Roman" panose="02020603050405020304" pitchFamily="18" charset="0"/>
              </a:rPr>
              <a:t>(corrupt types</a:t>
            </a:r>
            <a:r>
              <a:rPr lang="en-US" sz="2400" dirty="0" smtClean="0">
                <a:latin typeface="Times New Roman" panose="02020603050405020304" pitchFamily="18" charset="0"/>
              </a:rPr>
              <a:t>).</a:t>
            </a:r>
            <a:endParaRPr 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719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928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Major works in comparative politics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28889"/>
            <a:ext cx="8596668" cy="5350933"/>
          </a:xfrm>
        </p:spPr>
        <p:txBody>
          <a:bodyPr>
            <a:noAutofit/>
          </a:bodyPr>
          <a:lstStyle/>
          <a:p>
            <a:pPr marL="0" lvl="0" indent="0" algn="just">
              <a:buClr>
                <a:srgbClr val="90C226"/>
              </a:buClr>
              <a:buNone/>
            </a:pPr>
            <a:r>
              <a:rPr lang="en-US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Barrington </a:t>
            </a:r>
            <a:r>
              <a:rPr lang="en-US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Moore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compared revolutions in countries like England, Russia and Japan (among others). </a:t>
            </a: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His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thesis is that mass-led revolutions dispossess the landed elite and result in Communism, and that revolutions by the elite result in Fascism. </a:t>
            </a: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It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is thus only revolutions by the bourgeoisie that result in democratic governance. </a:t>
            </a: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For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the outlier case of India, practices of the Mogul Empire, British Imperial rule and the Caste System are cited.</a:t>
            </a:r>
          </a:p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ymbolMT"/>
              </a:rPr>
              <a:t> </a:t>
            </a:r>
            <a:r>
              <a:rPr lang="en-US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Gabriel Almond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and </a:t>
            </a:r>
            <a:r>
              <a:rPr lang="en-US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Sidney </a:t>
            </a:r>
            <a:r>
              <a:rPr lang="en-US" sz="2400" i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Verba</a:t>
            </a:r>
            <a:r>
              <a:rPr lang="en-US" sz="24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n their work, The Civic Culture embarked on the first major cross-national survey of attitudes to determine the role of political culture in maintaining the stability of democratic regimes.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9136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0889"/>
          </a:xfrm>
        </p:spPr>
        <p:txBody>
          <a:bodyPr/>
          <a:lstStyle/>
          <a:p>
            <a:r>
              <a:rPr lang="en-US" sz="2400" dirty="0">
                <a:solidFill>
                  <a:srgbClr val="90C226"/>
                </a:solidFill>
              </a:rPr>
              <a:t>Major works in comparative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023" y="711200"/>
            <a:ext cx="8596668" cy="52962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i="1" dirty="0" err="1" smtClean="0">
                <a:latin typeface="Times New Roman" panose="02020603050405020304" pitchFamily="18" charset="0"/>
              </a:rPr>
              <a:t>Arend</a:t>
            </a:r>
            <a:r>
              <a:rPr lang="en-US" sz="2400" i="1" dirty="0" smtClean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Lijphart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also embarked on a comprehensive study of </a:t>
            </a:r>
            <a:r>
              <a:rPr lang="en-US" sz="2400" dirty="0" smtClean="0">
                <a:latin typeface="Times New Roman" panose="02020603050405020304" pitchFamily="18" charset="0"/>
              </a:rPr>
              <a:t>democracies around </a:t>
            </a:r>
            <a:r>
              <a:rPr lang="en-US" sz="2400" dirty="0">
                <a:latin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Times New Roman" panose="02020603050405020304" pitchFamily="18" charset="0"/>
              </a:rPr>
              <a:t>world. </a:t>
            </a: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i="1" dirty="0" smtClean="0">
                <a:latin typeface="Times New Roman" panose="02020603050405020304" pitchFamily="18" charset="0"/>
              </a:rPr>
              <a:t>Theda </a:t>
            </a:r>
            <a:r>
              <a:rPr lang="en-US" sz="2400" i="1" dirty="0" err="1">
                <a:latin typeface="Times New Roman" panose="02020603050405020304" pitchFamily="18" charset="0"/>
              </a:rPr>
              <a:t>Skocpol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compared the major revolutions of France, Russia </a:t>
            </a:r>
            <a:r>
              <a:rPr lang="en-US" sz="2400" dirty="0" smtClean="0">
                <a:latin typeface="Times New Roman" panose="02020603050405020304" pitchFamily="18" charset="0"/>
              </a:rPr>
              <a:t>and China</a:t>
            </a:r>
            <a:r>
              <a:rPr lang="en-US" sz="2400" dirty="0">
                <a:latin typeface="Times New Roman" panose="02020603050405020304" pitchFamily="18" charset="0"/>
              </a:rPr>
              <a:t>: three basically similar events which took place in three </a:t>
            </a:r>
            <a:r>
              <a:rPr lang="en-US" sz="2400" dirty="0" smtClean="0">
                <a:latin typeface="Times New Roman" panose="02020603050405020304" pitchFamily="18" charset="0"/>
              </a:rPr>
              <a:t>very different </a:t>
            </a:r>
            <a:r>
              <a:rPr lang="en-US" sz="2400" dirty="0">
                <a:latin typeface="Times New Roman" panose="02020603050405020304" pitchFamily="18" charset="0"/>
              </a:rPr>
              <a:t>contexts. </a:t>
            </a:r>
            <a:r>
              <a:rPr lang="en-US" sz="2400" dirty="0" err="1" smtClean="0">
                <a:latin typeface="Times New Roman" panose="02020603050405020304" pitchFamily="18" charset="0"/>
              </a:rPr>
              <a:t>Skopcol's</a:t>
            </a: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purpose was to find possible similarities </a:t>
            </a:r>
            <a:r>
              <a:rPr lang="en-US" sz="2400" dirty="0" smtClean="0">
                <a:latin typeface="Times New Roman" panose="02020603050405020304" pitchFamily="18" charset="0"/>
              </a:rPr>
              <a:t>which might </a:t>
            </a:r>
            <a:r>
              <a:rPr lang="en-US" sz="2400" dirty="0">
                <a:latin typeface="Times New Roman" panose="02020603050405020304" pitchFamily="18" charset="0"/>
              </a:rPr>
              <a:t>help explain the phenomenon of political revolution.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762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6044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</a:rPr>
              <a:t>Forms of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5645"/>
            <a:ext cx="8596668" cy="4765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Among the types of studies that students of Comparative Politics </a:t>
            </a:r>
            <a:r>
              <a:rPr lang="en-US" sz="2400" dirty="0" smtClean="0">
                <a:latin typeface="Times New Roman" panose="02020603050405020304" pitchFamily="18" charset="0"/>
              </a:rPr>
              <a:t>actually do </a:t>
            </a:r>
            <a:r>
              <a:rPr lang="en-US" sz="2400" dirty="0">
                <a:latin typeface="Times New Roman" panose="02020603050405020304" pitchFamily="18" charset="0"/>
              </a:rPr>
              <a:t>are the following: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1. Studies of one country –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2. Studies of </a:t>
            </a:r>
            <a:r>
              <a:rPr lang="en-US" sz="2400" dirty="0" smtClean="0">
                <a:latin typeface="Times New Roman" panose="02020603050405020304" pitchFamily="18" charset="0"/>
              </a:rPr>
              <a:t>two</a:t>
            </a:r>
            <a:r>
              <a:rPr lang="en-US" sz="2400" dirty="0">
                <a:latin typeface="Times New Roman" panose="02020603050405020304" pitchFamily="18" charset="0"/>
              </a:rPr>
              <a:t> or more countries</a:t>
            </a:r>
            <a:r>
              <a:rPr lang="en-US" sz="2400" dirty="0" smtClean="0">
                <a:latin typeface="Times New Roman" panose="02020603050405020304" pitchFamily="18" charset="0"/>
              </a:rPr>
              <a:t>..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3. Regional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or area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studies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4. Studies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across regions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5.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Global comparisons. </a:t>
            </a: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7.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</a:rPr>
              <a:t>Thematic studies</a:t>
            </a: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705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57956"/>
            <a:ext cx="10515600" cy="620888"/>
          </a:xfrm>
        </p:spPr>
        <p:txBody>
          <a:bodyPr>
            <a:normAutofit fontScale="90000"/>
          </a:bodyPr>
          <a:lstStyle/>
          <a:p>
            <a:r>
              <a:rPr lang="en-US" sz="3200" b="1" i="0" u="none" strike="noStrike" baseline="0" dirty="0" smtClean="0">
                <a:latin typeface="Times New Roman" panose="02020603050405020304" pitchFamily="18" charset="0"/>
              </a:rPr>
              <a:t>INTRODUCTION</a:t>
            </a:r>
            <a:r>
              <a:rPr lang="en-US" b="1" i="0" u="none" strike="noStrike" baseline="0" dirty="0" smtClean="0">
                <a:latin typeface="Times New Roman" panose="02020603050405020304" pitchFamily="18" charset="0"/>
              </a:rPr>
              <a:t/>
            </a:r>
            <a:br>
              <a:rPr lang="en-US" b="1" i="0" u="none" strike="noStrike" baseline="0" dirty="0" smtClean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822" y="1478844"/>
            <a:ext cx="8339667" cy="44836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In this </a:t>
            </a:r>
            <a:r>
              <a:rPr lang="en-US" sz="2400" dirty="0">
                <a:latin typeface="Times New Roman" panose="02020603050405020304" pitchFamily="18" charset="0"/>
              </a:rPr>
              <a:t>u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nit, we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explain the different approaches to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understanding politics and Political Science as an academic discipline. It examines both the consensual and the conflict views of politics.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The Unit also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situates Political Science within the realm of scientific study, by comparing the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former with the attributes of the Natural science. </a:t>
            </a:r>
          </a:p>
          <a:p>
            <a:pPr marL="0" indent="0" algn="just">
              <a:buNone/>
            </a:pP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The Unit pays particular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attention to the verifiability principle, which is germane to every scientific</a:t>
            </a:r>
            <a:r>
              <a:rPr lang="en-US" sz="2400" b="0" i="0" u="none" strike="noStrike" dirty="0" smtClean="0"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smtClean="0">
                <a:latin typeface="Times New Roman" panose="02020603050405020304" pitchFamily="18" charset="0"/>
              </a:rPr>
              <a:t>enterprise.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6963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573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</a:rPr>
              <a:t>Why Study Comparative Politics?</a:t>
            </a:r>
            <a:br>
              <a:rPr lang="en-US" b="1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2401"/>
            <a:ext cx="8596668" cy="46189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</a:rPr>
              <a:t>study of Comparative Politics, among other reasons, helps to </a:t>
            </a:r>
            <a:r>
              <a:rPr lang="en-US" sz="2400" dirty="0" smtClean="0">
                <a:latin typeface="Times New Roman" panose="02020603050405020304" pitchFamily="18" charset="0"/>
              </a:rPr>
              <a:t>achieve the </a:t>
            </a:r>
            <a:r>
              <a:rPr lang="en-US" sz="2400" dirty="0">
                <a:latin typeface="Times New Roman" panose="02020603050405020304" pitchFamily="18" charset="0"/>
              </a:rPr>
              <a:t>following objectives: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</a:rPr>
              <a:t>capture and </a:t>
            </a:r>
            <a:r>
              <a:rPr lang="en-US" sz="2400" dirty="0" smtClean="0">
                <a:latin typeface="Times New Roman" panose="02020603050405020304" pitchFamily="18" charset="0"/>
              </a:rPr>
              <a:t>analyze </a:t>
            </a:r>
            <a:r>
              <a:rPr lang="en-US" sz="2400" dirty="0">
                <a:latin typeface="Times New Roman" panose="02020603050405020304" pitchFamily="18" charset="0"/>
              </a:rPr>
              <a:t>the major political similarities and </a:t>
            </a:r>
            <a:r>
              <a:rPr lang="en-US" sz="2400" dirty="0" smtClean="0">
                <a:latin typeface="Times New Roman" panose="02020603050405020304" pitchFamily="18" charset="0"/>
              </a:rPr>
              <a:t>differences between </a:t>
            </a:r>
            <a:r>
              <a:rPr lang="en-US" sz="2400" dirty="0">
                <a:latin typeface="Times New Roman" panose="02020603050405020304" pitchFamily="18" charset="0"/>
              </a:rPr>
              <a:t>countries.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76929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7333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90C226"/>
                </a:solidFill>
                <a:latin typeface="Times New Roman" panose="02020603050405020304" pitchFamily="18" charset="0"/>
              </a:rPr>
              <a:t>Why Study Comparative Politics?</a:t>
            </a:r>
            <a:br>
              <a:rPr lang="en-US" sz="3200" b="1" dirty="0">
                <a:solidFill>
                  <a:srgbClr val="90C226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2711"/>
            <a:ext cx="8596668" cy="452865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Comparative Politics helps scholars to overcome ethnocentrism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It enables </a:t>
            </a:r>
            <a:r>
              <a:rPr lang="en-US" sz="2400" dirty="0">
                <a:latin typeface="Times New Roman" panose="02020603050405020304" pitchFamily="18" charset="0"/>
              </a:rPr>
              <a:t>us </a:t>
            </a:r>
            <a:r>
              <a:rPr lang="en-US" sz="2400" dirty="0" smtClean="0">
                <a:latin typeface="Times New Roman" panose="02020603050405020304" pitchFamily="18" charset="0"/>
              </a:rPr>
              <a:t>to understand </a:t>
            </a:r>
            <a:r>
              <a:rPr lang="en-US" sz="2400" dirty="0">
                <a:latin typeface="Times New Roman" panose="02020603050405020304" pitchFamily="18" charset="0"/>
              </a:rPr>
              <a:t>how nations change and the patterns that exist.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</a:rPr>
              <a:t>is intellectually </a:t>
            </a:r>
            <a:r>
              <a:rPr lang="en-US" sz="2400" dirty="0" smtClean="0">
                <a:latin typeface="Times New Roman" panose="02020603050405020304" pitchFamily="18" charset="0"/>
              </a:rPr>
              <a:t>stimulating Since </a:t>
            </a:r>
            <a:r>
              <a:rPr lang="en-US" sz="2400" dirty="0">
                <a:latin typeface="Times New Roman" panose="02020603050405020304" pitchFamily="18" charset="0"/>
              </a:rPr>
              <a:t>our effort is to make the study of politics </a:t>
            </a:r>
            <a:r>
              <a:rPr lang="en-US" sz="2400" dirty="0" smtClean="0">
                <a:latin typeface="Times New Roman" panose="02020603050405020304" pitchFamily="18" charset="0"/>
              </a:rPr>
              <a:t>scientific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it employs </a:t>
            </a:r>
            <a:r>
              <a:rPr lang="en-US" sz="2400" dirty="0" smtClean="0">
                <a:latin typeface="Times New Roman" panose="02020603050405020304" pitchFamily="18" charset="0"/>
              </a:rPr>
              <a:t>a rigorous </a:t>
            </a:r>
            <a:r>
              <a:rPr lang="en-US" sz="2400" dirty="0">
                <a:latin typeface="Times New Roman" panose="02020603050405020304" pitchFamily="18" charset="0"/>
              </a:rPr>
              <a:t>and effective methodology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</a:rPr>
              <a:t>Self Assessment Exercise (SAE) 3.3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</a:rPr>
              <a:t>1. Explain the various strategies adopted in the study of </a:t>
            </a:r>
            <a:r>
              <a:rPr lang="en-US" sz="2400" dirty="0" smtClean="0">
                <a:latin typeface="Times New Roman" panose="02020603050405020304" pitchFamily="18" charset="0"/>
              </a:rPr>
              <a:t>Comparative Politics</a:t>
            </a:r>
            <a:r>
              <a:rPr lang="en-US" sz="2400" dirty="0">
                <a:latin typeface="Times New Roman" panose="02020603050405020304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85553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CONCLUSION</a:t>
            </a:r>
            <a:br>
              <a:rPr lang="en-US" b="1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6267"/>
            <a:ext cx="8596668" cy="45850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Comparative </a:t>
            </a:r>
            <a:r>
              <a:rPr lang="en-US" sz="2400" dirty="0">
                <a:latin typeface="Times New Roman" panose="02020603050405020304" pitchFamily="18" charset="0"/>
              </a:rPr>
              <a:t>Politics represents a significant area in political studies. The Unit </a:t>
            </a:r>
            <a:r>
              <a:rPr lang="en-US" sz="2400" dirty="0" smtClean="0">
                <a:latin typeface="Times New Roman" panose="02020603050405020304" pitchFamily="18" charset="0"/>
              </a:rPr>
              <a:t>has shown </a:t>
            </a:r>
            <a:r>
              <a:rPr lang="en-US" sz="2400" dirty="0">
                <a:latin typeface="Times New Roman" panose="02020603050405020304" pitchFamily="18" charset="0"/>
              </a:rPr>
              <a:t>that as a field of study that focuses on the workings of the institutions </a:t>
            </a:r>
            <a:r>
              <a:rPr lang="en-US" sz="2400" dirty="0" smtClean="0">
                <a:latin typeface="Times New Roman" panose="02020603050405020304" pitchFamily="18" charset="0"/>
              </a:rPr>
              <a:t>of government </a:t>
            </a:r>
            <a:r>
              <a:rPr lang="en-US" sz="2400" dirty="0">
                <a:latin typeface="Times New Roman" panose="02020603050405020304" pitchFamily="18" charset="0"/>
              </a:rPr>
              <a:t>as well as the </a:t>
            </a:r>
            <a:r>
              <a:rPr lang="en-US" sz="2400" dirty="0" smtClean="0">
                <a:latin typeface="Times New Roman" panose="02020603050405020304" pitchFamily="18" charset="0"/>
              </a:rPr>
              <a:t>behavior </a:t>
            </a:r>
            <a:r>
              <a:rPr lang="en-US" sz="2400" dirty="0">
                <a:latin typeface="Times New Roman" panose="02020603050405020304" pitchFamily="18" charset="0"/>
              </a:rPr>
              <a:t>of actors operating the system, the </a:t>
            </a:r>
            <a:r>
              <a:rPr lang="en-US" sz="2400" dirty="0" smtClean="0">
                <a:latin typeface="Times New Roman" panose="02020603050405020304" pitchFamily="18" charset="0"/>
              </a:rPr>
              <a:t>discipline is </a:t>
            </a:r>
            <a:r>
              <a:rPr lang="en-US" sz="2400" dirty="0">
                <a:latin typeface="Times New Roman" panose="02020603050405020304" pitchFamily="18" charset="0"/>
              </a:rPr>
              <a:t>interdisciplinary in nature. An understanding of this reality will enable </a:t>
            </a:r>
            <a:r>
              <a:rPr lang="en-US" sz="2400" dirty="0" smtClean="0">
                <a:latin typeface="Times New Roman" panose="02020603050405020304" pitchFamily="18" charset="0"/>
              </a:rPr>
              <a:t>students have </a:t>
            </a:r>
            <a:r>
              <a:rPr lang="en-US" sz="2400" dirty="0">
                <a:latin typeface="Times New Roman" panose="02020603050405020304" pitchFamily="18" charset="0"/>
              </a:rPr>
              <a:t>a better understanding of the course.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15081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</a:rPr>
              <a:t>3. </a:t>
            </a:r>
            <a:r>
              <a:rPr lang="en-US" sz="2400" dirty="0">
                <a:latin typeface="Times New Roman" panose="02020603050405020304" pitchFamily="18" charset="0"/>
              </a:rPr>
              <a:t>Define comparative politics as espoused by three different authors.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4. What strategies are adopted in comparative studies?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08769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REFERENCES/FURTHER READINGS</a:t>
            </a:r>
            <a:br>
              <a:rPr lang="en-US" b="1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56178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</a:rPr>
              <a:t>Lijphart</a:t>
            </a:r>
            <a:r>
              <a:rPr lang="en-US" sz="2400" dirty="0"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</a:rPr>
              <a:t>Arend</a:t>
            </a:r>
            <a:r>
              <a:rPr lang="en-US" sz="2400" dirty="0">
                <a:latin typeface="Times New Roman" panose="02020603050405020304" pitchFamily="18" charset="0"/>
              </a:rPr>
              <a:t> (1971). "Comparative Politics and the comparative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method". American Political Science Review </a:t>
            </a:r>
            <a:r>
              <a:rPr lang="en-US" sz="2400" b="1" dirty="0">
                <a:latin typeface="Times New Roman" panose="02020603050405020304" pitchFamily="18" charset="0"/>
              </a:rPr>
              <a:t>65 </a:t>
            </a:r>
            <a:r>
              <a:rPr lang="en-US" sz="2400" dirty="0">
                <a:latin typeface="Times New Roman" panose="02020603050405020304" pitchFamily="18" charset="0"/>
              </a:rPr>
              <a:t>(3): 682–693.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</a:rPr>
              <a:t>Mair</a:t>
            </a:r>
            <a:r>
              <a:rPr lang="en-US" sz="2400" dirty="0">
                <a:latin typeface="Times New Roman" panose="02020603050405020304" pitchFamily="18" charset="0"/>
              </a:rPr>
              <a:t>, Peter (1996). "Comparative politics: An overview". in </a:t>
            </a:r>
            <a:r>
              <a:rPr lang="en-US" sz="2400" dirty="0" err="1">
                <a:latin typeface="Times New Roman" panose="02020603050405020304" pitchFamily="18" charset="0"/>
              </a:rPr>
              <a:t>Goodin</a:t>
            </a:r>
            <a:r>
              <a:rPr lang="en-US" sz="2400" dirty="0">
                <a:latin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Robert E.; Klingemann, Hans-Dieter. A New Handbook of Political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Science. Oxford: Oxford University Press. pp. 309–335.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44522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7200" dirty="0" smtClean="0">
              <a:latin typeface="Arial Rounded MT Bold" panose="020F07040305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en-US" sz="7200" dirty="0" smtClean="0">
                <a:latin typeface="Arial Rounded MT Bold" panose="020F07040305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END</a:t>
            </a:r>
            <a:endParaRPr lang="en-US" sz="7200" dirty="0">
              <a:latin typeface="Arial Rounded MT Bold" panose="020F07040305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990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4488"/>
            <a:ext cx="8596668" cy="6208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</a:rPr>
              <a:t>Unit1: Definition of politics.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89" y="835378"/>
            <a:ext cx="10566400" cy="581377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90C226"/>
              </a:buClr>
              <a:buNone/>
            </a:pPr>
            <a:r>
              <a:rPr lang="de-CH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Politics </a:t>
            </a:r>
            <a:r>
              <a:rPr lang="de-CH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is</a:t>
            </a:r>
            <a:r>
              <a:rPr lang="de-CH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..</a:t>
            </a:r>
            <a:r>
              <a:rPr lang="en-GB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GB" altLang="en-US" sz="2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90C226"/>
              </a:buClr>
              <a:buNone/>
            </a:pPr>
            <a:endParaRPr lang="en-GB" altLang="en-US" sz="2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90C226"/>
              </a:buClr>
              <a:buNone/>
            </a:pPr>
            <a:r>
              <a:rPr lang="en-GB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Politics </a:t>
            </a:r>
            <a:r>
              <a:rPr lang="en-GB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Who Gets What, When, </a:t>
            </a:r>
            <a:r>
              <a:rPr lang="en-GB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How (Harold </a:t>
            </a:r>
            <a:r>
              <a:rPr lang="en-GB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Laswell (1936</a:t>
            </a:r>
            <a:r>
              <a:rPr lang="en-GB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)):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90C226"/>
              </a:buClr>
              <a:buNone/>
            </a:pPr>
            <a:r>
              <a:rPr lang="en-GB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90C226"/>
              </a:buClr>
              <a:buNone/>
            </a:pPr>
            <a:r>
              <a:rPr lang="en-GB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Politics</a:t>
            </a:r>
            <a:r>
              <a:rPr lang="en-GB" alt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the activity by which groups reach binding collective decisions through attempting to reconcile differences among their </a:t>
            </a:r>
            <a:r>
              <a:rPr lang="en-GB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members (Miller </a:t>
            </a:r>
            <a:r>
              <a:rPr lang="en-GB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(1991):</a:t>
            </a:r>
          </a:p>
          <a:p>
            <a:pPr marL="0" indent="0">
              <a:buNone/>
            </a:pPr>
            <a:endParaRPr lang="en-US" sz="260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</a:rPr>
              <a:t>According to: </a:t>
            </a:r>
            <a:r>
              <a:rPr lang="en-US" sz="2600" dirty="0">
                <a:latin typeface="Times New Roman" panose="02020603050405020304" pitchFamily="18" charset="0"/>
              </a:rPr>
              <a:t>Stephen </a:t>
            </a:r>
            <a:r>
              <a:rPr lang="en-US" sz="2600" dirty="0" err="1">
                <a:latin typeface="Times New Roman" panose="02020603050405020304" pitchFamily="18" charset="0"/>
              </a:rPr>
              <a:t>Giliat</a:t>
            </a:r>
            <a:r>
              <a:rPr lang="en-US" sz="2600" dirty="0">
                <a:latin typeface="Times New Roman" panose="02020603050405020304" pitchFamily="18" charset="0"/>
              </a:rPr>
              <a:t> there are two major traditions in the understanding </a:t>
            </a:r>
            <a:r>
              <a:rPr lang="en-US" sz="2600" dirty="0" smtClean="0">
                <a:latin typeface="Times New Roman" panose="02020603050405020304" pitchFamily="18" charset="0"/>
              </a:rPr>
              <a:t>of politics.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600" dirty="0" smtClean="0">
                <a:latin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</a:rPr>
              <a:t>consensus or management view of politics. </a:t>
            </a:r>
            <a:r>
              <a:rPr lang="en-US" sz="2600" dirty="0" smtClean="0">
                <a:latin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600" dirty="0" smtClean="0">
                <a:latin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</a:rPr>
              <a:t>conflict view </a:t>
            </a:r>
            <a:r>
              <a:rPr lang="en-US" sz="2600" dirty="0" smtClean="0">
                <a:latin typeface="Times New Roman" panose="02020603050405020304" pitchFamily="18" charset="0"/>
              </a:rPr>
              <a:t>of politics.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90C226"/>
              </a:buClr>
              <a:buNone/>
            </a:pPr>
            <a:endParaRPr lang="en-GB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2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24089"/>
            <a:ext cx="8596668" cy="521727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</a:rPr>
              <a:t>a) The consensus or management  view of politics</a:t>
            </a:r>
          </a:p>
          <a:p>
            <a:r>
              <a:rPr lang="en-US" sz="2400" dirty="0" smtClean="0">
                <a:latin typeface="Times New Roman" panose="02020603050405020304" pitchFamily="18" charset="0"/>
              </a:rPr>
              <a:t>Politics </a:t>
            </a:r>
            <a:r>
              <a:rPr lang="en-US" sz="2400" dirty="0">
                <a:latin typeface="Times New Roman" panose="02020603050405020304" pitchFamily="18" charset="0"/>
              </a:rPr>
              <a:t>is the process of resolving the problem of conflicting desires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Conflicting desires arise when people want resources that are </a:t>
            </a:r>
            <a:r>
              <a:rPr lang="en-US" sz="2400" dirty="0" smtClean="0">
                <a:latin typeface="Times New Roman" panose="02020603050405020304" pitchFamily="18" charset="0"/>
              </a:rPr>
              <a:t>in </a:t>
            </a:r>
            <a:r>
              <a:rPr lang="en-US" sz="2400" dirty="0">
                <a:latin typeface="Times New Roman" panose="02020603050405020304" pitchFamily="18" charset="0"/>
              </a:rPr>
              <a:t>short supply. </a:t>
            </a:r>
            <a:endParaRPr lang="en-US" sz="2400" dirty="0" smtClean="0">
              <a:latin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</a:rPr>
              <a:t>The primary </a:t>
            </a:r>
            <a:r>
              <a:rPr lang="en-US" sz="2400" dirty="0">
                <a:latin typeface="Times New Roman" panose="02020603050405020304" pitchFamily="18" charset="0"/>
              </a:rPr>
              <a:t>role of the political process is to integrate and </a:t>
            </a:r>
            <a:r>
              <a:rPr lang="en-US" sz="2400" dirty="0" smtClean="0">
                <a:latin typeface="Times New Roman" panose="02020603050405020304" pitchFamily="18" charset="0"/>
              </a:rPr>
              <a:t>reconcile…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politics is concerned both with conflict and </a:t>
            </a:r>
            <a:r>
              <a:rPr lang="en-US" sz="2400" dirty="0" smtClean="0">
                <a:latin typeface="Times New Roman" panose="02020603050405020304" pitchFamily="18" charset="0"/>
              </a:rPr>
              <a:t>consensus disagreement </a:t>
            </a:r>
            <a:r>
              <a:rPr lang="en-US" sz="2400" dirty="0">
                <a:latin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Times New Roman" panose="02020603050405020304" pitchFamily="18" charset="0"/>
              </a:rPr>
              <a:t>agreement…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Politics is a cure for rather than </a:t>
            </a:r>
            <a:r>
              <a:rPr lang="en-US" sz="2400" dirty="0" smtClean="0">
                <a:latin typeface="Times New Roman" panose="02020603050405020304" pitchFamily="18" charset="0"/>
              </a:rPr>
              <a:t>the cause </a:t>
            </a:r>
            <a:r>
              <a:rPr lang="en-US" sz="2400" dirty="0">
                <a:latin typeface="Times New Roman" panose="02020603050405020304" pitchFamily="18" charset="0"/>
              </a:rPr>
              <a:t>of </a:t>
            </a:r>
            <a:r>
              <a:rPr lang="en-US" sz="2400" dirty="0" smtClean="0">
                <a:latin typeface="Times New Roman" panose="02020603050405020304" pitchFamily="18" charset="0"/>
              </a:rPr>
              <a:t>disagreement…</a:t>
            </a:r>
            <a:endParaRPr lang="en-GB" alt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42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78934"/>
            <a:ext cx="9663288" cy="607906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</a:rPr>
              <a:t>b) The </a:t>
            </a:r>
            <a:r>
              <a:rPr lang="en-US" sz="2800" dirty="0">
                <a:latin typeface="Times New Roman" panose="02020603050405020304" pitchFamily="18" charset="0"/>
              </a:rPr>
              <a:t>Conflict View of </a:t>
            </a:r>
            <a:r>
              <a:rPr lang="en-US" sz="2800" dirty="0" smtClean="0">
                <a:latin typeface="Times New Roman" panose="02020603050405020304" pitchFamily="18" charset="0"/>
              </a:rPr>
              <a:t>Politics</a:t>
            </a:r>
          </a:p>
          <a:p>
            <a:r>
              <a:rPr lang="en-US" sz="2000" dirty="0" smtClean="0">
                <a:latin typeface="Times New Roman" panose="02020603050405020304" pitchFamily="18" charset="0"/>
              </a:rPr>
              <a:t>Politics </a:t>
            </a:r>
            <a:r>
              <a:rPr lang="en-US" sz="2000" dirty="0">
                <a:latin typeface="Times New Roman" panose="02020603050405020304" pitchFamily="18" charset="0"/>
              </a:rPr>
              <a:t>is concerned </a:t>
            </a:r>
            <a:r>
              <a:rPr lang="en-US" sz="2000" dirty="0" smtClean="0">
                <a:latin typeface="Times New Roman" panose="02020603050405020304" pitchFamily="18" charset="0"/>
              </a:rPr>
              <a:t>with </a:t>
            </a:r>
            <a:r>
              <a:rPr lang="en-US" sz="2000" dirty="0">
                <a:latin typeface="Times New Roman" panose="02020603050405020304" pitchFamily="18" charset="0"/>
              </a:rPr>
              <a:t>the </a:t>
            </a:r>
            <a:r>
              <a:rPr lang="en-US" sz="2000" dirty="0" smtClean="0">
                <a:latin typeface="Times New Roman" panose="02020603050405020304" pitchFamily="18" charset="0"/>
              </a:rPr>
              <a:t>promotion of conflict. </a:t>
            </a:r>
          </a:p>
          <a:p>
            <a:r>
              <a:rPr lang="en-US" sz="2000" dirty="0" smtClean="0">
                <a:latin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</a:rPr>
              <a:t>consensus view of politics is a faulty and mistaking description of </a:t>
            </a:r>
            <a:r>
              <a:rPr lang="en-US" sz="2000" dirty="0" smtClean="0">
                <a:latin typeface="Times New Roman" panose="02020603050405020304" pitchFamily="18" charset="0"/>
              </a:rPr>
              <a:t>the nature </a:t>
            </a:r>
            <a:r>
              <a:rPr lang="en-US" sz="2000" dirty="0">
                <a:latin typeface="Times New Roman" panose="02020603050405020304" pitchFamily="18" charset="0"/>
              </a:rPr>
              <a:t>of political activities</a:t>
            </a:r>
            <a:r>
              <a:rPr lang="en-US" sz="200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latin typeface="Times New Roman" panose="02020603050405020304" pitchFamily="18" charset="0"/>
              </a:rPr>
              <a:t> Political </a:t>
            </a:r>
            <a:r>
              <a:rPr lang="en-US" sz="2000" dirty="0">
                <a:latin typeface="Times New Roman" panose="02020603050405020304" pitchFamily="18" charset="0"/>
              </a:rPr>
              <a:t>groups are not always ready to accept the constraints imposed </a:t>
            </a:r>
            <a:r>
              <a:rPr lang="en-US" sz="2000" dirty="0" smtClean="0">
                <a:latin typeface="Times New Roman" panose="02020603050405020304" pitchFamily="18" charset="0"/>
              </a:rPr>
              <a:t>by the </a:t>
            </a:r>
            <a:r>
              <a:rPr lang="en-US" sz="2000" dirty="0">
                <a:latin typeface="Times New Roman" panose="02020603050405020304" pitchFamily="18" charset="0"/>
              </a:rPr>
              <a:t>established institutions and structure of societies</a:t>
            </a:r>
            <a:r>
              <a:rPr lang="en-US" sz="200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Widespread apathy to politics among ordinary people is routed in </a:t>
            </a:r>
            <a:r>
              <a:rPr lang="en-US" sz="2000" dirty="0" smtClean="0">
                <a:latin typeface="Times New Roman" panose="02020603050405020304" pitchFamily="18" charset="0"/>
              </a:rPr>
              <a:t>the conflictual </a:t>
            </a:r>
            <a:r>
              <a:rPr lang="en-US" sz="2000" dirty="0">
                <a:latin typeface="Times New Roman" panose="02020603050405020304" pitchFamily="18" charset="0"/>
              </a:rPr>
              <a:t>nature of </a:t>
            </a:r>
            <a:r>
              <a:rPr lang="en-US" sz="2000" dirty="0" smtClean="0">
                <a:latin typeface="Times New Roman" panose="02020603050405020304" pitchFamily="18" charset="0"/>
              </a:rPr>
              <a:t>politics. </a:t>
            </a:r>
          </a:p>
          <a:p>
            <a:r>
              <a:rPr lang="en-US" sz="2000" dirty="0" smtClean="0">
                <a:latin typeface="Times New Roman" panose="02020603050405020304" pitchFamily="18" charset="0"/>
              </a:rPr>
              <a:t>Politicians </a:t>
            </a:r>
            <a:r>
              <a:rPr lang="en-US" sz="2000" dirty="0">
                <a:latin typeface="Times New Roman" panose="02020603050405020304" pitchFamily="18" charset="0"/>
              </a:rPr>
              <a:t>survive </a:t>
            </a:r>
            <a:r>
              <a:rPr lang="en-US" sz="2000" dirty="0" smtClean="0">
                <a:latin typeface="Times New Roman" panose="02020603050405020304" pitchFamily="18" charset="0"/>
              </a:rPr>
              <a:t>by </a:t>
            </a:r>
            <a:r>
              <a:rPr lang="en-US" sz="2000" dirty="0">
                <a:latin typeface="Times New Roman" panose="02020603050405020304" pitchFamily="18" charset="0"/>
              </a:rPr>
              <a:t>placing groups and associations against one another through </a:t>
            </a:r>
            <a:r>
              <a:rPr lang="en-US" sz="2000" dirty="0" smtClean="0">
                <a:latin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</a:rPr>
              <a:t>use of propaganda</a:t>
            </a:r>
            <a:r>
              <a:rPr lang="en-US" sz="2000" dirty="0" smtClean="0"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</a:rPr>
              <a:t>In </a:t>
            </a:r>
            <a:r>
              <a:rPr lang="en-US" sz="2000" dirty="0" smtClean="0">
                <a:latin typeface="Times New Roman" panose="02020603050405020304" pitchFamily="18" charset="0"/>
              </a:rPr>
              <a:t>conclusion,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</a:rPr>
              <a:t>politics is an </a:t>
            </a:r>
            <a:r>
              <a:rPr lang="en-US" sz="2000" dirty="0">
                <a:latin typeface="Times New Roman" panose="02020603050405020304" pitchFamily="18" charset="0"/>
              </a:rPr>
              <a:t>instrument for </a:t>
            </a:r>
            <a:r>
              <a:rPr lang="en-US" sz="2000" dirty="0" smtClean="0">
                <a:latin typeface="Times New Roman" panose="02020603050405020304" pitchFamily="18" charset="0"/>
              </a:rPr>
              <a:t>the promotion </a:t>
            </a:r>
            <a:r>
              <a:rPr lang="en-US" sz="2000" dirty="0">
                <a:latin typeface="Times New Roman" panose="02020603050405020304" pitchFamily="18" charset="0"/>
              </a:rPr>
              <a:t>of conflicts.</a:t>
            </a:r>
            <a:endParaRPr lang="en-US" sz="200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501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Self Assessment Exercise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1. Attempt a lucid definition of Political Science.</a:t>
            </a:r>
          </a:p>
          <a:p>
            <a:r>
              <a:rPr lang="en-US" b="1" dirty="0">
                <a:latin typeface="Times New Roman" panose="02020603050405020304" pitchFamily="18" charset="0"/>
              </a:rPr>
              <a:t>2. Explain the centrality of “conflict” in politics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9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53157"/>
            <a:ext cx="8596668" cy="5488206"/>
          </a:xfrm>
        </p:spPr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b="1" dirty="0">
                <a:latin typeface="Times New Roman" panose="02020603050405020304" pitchFamily="18" charset="0"/>
              </a:rPr>
              <a:t>The Natural </a:t>
            </a:r>
            <a:r>
              <a:rPr lang="en-US" sz="2400" b="1" dirty="0" smtClean="0">
                <a:latin typeface="Times New Roman" panose="02020603050405020304" pitchFamily="18" charset="0"/>
              </a:rPr>
              <a:t>and </a:t>
            </a:r>
            <a:r>
              <a:rPr lang="en-US" sz="2400" b="1" dirty="0">
                <a:latin typeface="Times New Roman" panose="02020603050405020304" pitchFamily="18" charset="0"/>
              </a:rPr>
              <a:t>Political </a:t>
            </a:r>
            <a:r>
              <a:rPr lang="en-US" sz="2400" b="1" dirty="0" smtClean="0">
                <a:latin typeface="Times New Roman" panose="02020603050405020304" pitchFamily="18" charset="0"/>
              </a:rPr>
              <a:t>Science</a:t>
            </a:r>
            <a:endParaRPr lang="en-GB" altLang="en-US" sz="2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Science </a:t>
            </a:r>
            <a:r>
              <a:rPr lang="en-US" sz="2400" dirty="0" smtClean="0">
                <a:latin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</a:rPr>
              <a:t>fact-seeking as well as </a:t>
            </a:r>
            <a:r>
              <a:rPr lang="en-US" sz="2400" dirty="0" smtClean="0">
                <a:latin typeface="Times New Roman" panose="02020603050405020304" pitchFamily="18" charset="0"/>
              </a:rPr>
              <a:t>fact-using… The </a:t>
            </a:r>
            <a:r>
              <a:rPr lang="en-US" sz="2400" dirty="0">
                <a:latin typeface="Times New Roman" panose="02020603050405020304" pitchFamily="18" charset="0"/>
              </a:rPr>
              <a:t>scientific method entails vigorous </a:t>
            </a:r>
            <a:r>
              <a:rPr lang="en-US" sz="2400" dirty="0" smtClean="0">
                <a:latin typeface="Times New Roman" panose="02020603050405020304" pitchFamily="18" charset="0"/>
              </a:rPr>
              <a:t>procedures…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</a:rPr>
              <a:t>What are the main differences between the two? And how does comparison help resolve these difference?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Times New Roman" panose="02020603050405020304" pitchFamily="18" charset="0"/>
              </a:rPr>
              <a:t>Both </a:t>
            </a:r>
            <a:r>
              <a:rPr lang="en-US" sz="2400" dirty="0">
                <a:latin typeface="Times New Roman" panose="02020603050405020304" pitchFamily="18" charset="0"/>
              </a:rPr>
              <a:t>(</a:t>
            </a:r>
            <a:r>
              <a:rPr lang="en-US" sz="2400" dirty="0" smtClean="0">
                <a:latin typeface="Times New Roman" panose="02020603050405020304" pitchFamily="18" charset="0"/>
              </a:rPr>
              <a:t>comparative) political </a:t>
            </a:r>
            <a:r>
              <a:rPr lang="en-US" sz="2400" dirty="0">
                <a:latin typeface="Times New Roman" panose="02020603050405020304" pitchFamily="18" charset="0"/>
              </a:rPr>
              <a:t>science and natural science share the same </a:t>
            </a:r>
            <a:r>
              <a:rPr lang="en-US" sz="2400" dirty="0" smtClean="0">
                <a:latin typeface="Times New Roman" panose="02020603050405020304" pitchFamily="18" charset="0"/>
              </a:rPr>
              <a:t>basic goals  namely; description</a:t>
            </a:r>
            <a:r>
              <a:rPr lang="en-US" sz="2400" dirty="0">
                <a:latin typeface="Times New Roman" panose="02020603050405020304" pitchFamily="18" charset="0"/>
              </a:rPr>
              <a:t>, classification, hypothesis testing, and of course </a:t>
            </a:r>
            <a:r>
              <a:rPr lang="en-US" sz="2400" dirty="0" smtClean="0">
                <a:latin typeface="Times New Roman" panose="02020603050405020304" pitchFamily="18" charset="0"/>
              </a:rPr>
              <a:t>prediction.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</a:rPr>
              <a:t>oth </a:t>
            </a:r>
            <a:r>
              <a:rPr lang="en-US" sz="2400" dirty="0">
                <a:latin typeface="Times New Roman" panose="02020603050405020304" pitchFamily="18" charset="0"/>
              </a:rPr>
              <a:t>the natural and political science seek to </a:t>
            </a:r>
            <a:r>
              <a:rPr lang="en-US" sz="2400" dirty="0" smtClean="0">
                <a:latin typeface="Times New Roman" panose="02020603050405020304" pitchFamily="18" charset="0"/>
              </a:rPr>
              <a:t>make inferences </a:t>
            </a:r>
            <a:r>
              <a:rPr lang="en-US" sz="2400" dirty="0">
                <a:latin typeface="Times New Roman" panose="02020603050405020304" pitchFamily="18" charset="0"/>
              </a:rPr>
              <a:t>based on the empirical world they observe, and both seek </a:t>
            </a:r>
            <a:r>
              <a:rPr lang="en-US" sz="2400" dirty="0" smtClean="0">
                <a:latin typeface="Times New Roman" panose="02020603050405020304" pitchFamily="18" charset="0"/>
              </a:rPr>
              <a:t>to maximize </a:t>
            </a:r>
            <a:r>
              <a:rPr lang="en-US" sz="2400" dirty="0">
                <a:latin typeface="Times New Roman" panose="02020603050405020304" pitchFamily="18" charset="0"/>
              </a:rPr>
              <a:t>the certainty of these inferences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66752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1912"/>
            <a:ext cx="8596668" cy="553155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</a:rPr>
              <a:t>Comparing political science with natural science.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54757"/>
            <a:ext cx="8596668" cy="5386606"/>
          </a:xfrm>
        </p:spPr>
        <p:txBody>
          <a:bodyPr/>
          <a:lstStyle/>
          <a:p>
            <a:pPr algn="just"/>
            <a:r>
              <a:rPr lang="en-US" sz="2800" dirty="0">
                <a:latin typeface="Times New Roman" panose="02020603050405020304" pitchFamily="18" charset="0"/>
              </a:rPr>
              <a:t>the </a:t>
            </a:r>
            <a:r>
              <a:rPr lang="en-US" sz="2800" dirty="0" smtClean="0">
                <a:latin typeface="Times New Roman" panose="02020603050405020304" pitchFamily="18" charset="0"/>
              </a:rPr>
              <a:t>role of </a:t>
            </a:r>
            <a:r>
              <a:rPr lang="en-US" sz="2800" dirty="0">
                <a:latin typeface="Times New Roman" panose="02020603050405020304" pitchFamily="18" charset="0"/>
              </a:rPr>
              <a:t>experimentation</a:t>
            </a:r>
            <a:r>
              <a:rPr lang="en-US" sz="2800" dirty="0" smtClean="0">
                <a:latin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</a:rPr>
              <a:t> Comparative politics, in particular cannot </a:t>
            </a:r>
            <a:r>
              <a:rPr lang="en-US" sz="2800" dirty="0" smtClean="0">
                <a:latin typeface="Times New Roman" panose="02020603050405020304" pitchFamily="18" charset="0"/>
              </a:rPr>
              <a:t>use experimentation </a:t>
            </a:r>
            <a:r>
              <a:rPr lang="en-US" sz="2800" dirty="0">
                <a:latin typeface="Times New Roman" panose="02020603050405020304" pitchFamily="18" charset="0"/>
              </a:rPr>
              <a:t>for </a:t>
            </a:r>
            <a:r>
              <a:rPr lang="en-US" sz="2800" dirty="0" smtClean="0">
                <a:latin typeface="Times New Roman" panose="02020603050405020304" pitchFamily="18" charset="0"/>
              </a:rPr>
              <a:t>both  practical </a:t>
            </a:r>
            <a:r>
              <a:rPr lang="en-US" sz="2800" dirty="0">
                <a:latin typeface="Times New Roman" panose="02020603050405020304" pitchFamily="18" charset="0"/>
              </a:rPr>
              <a:t>and ethical reasons</a:t>
            </a:r>
            <a:r>
              <a:rPr lang="en-US" sz="2800" dirty="0" smtClean="0"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</a:rPr>
              <a:t>the law like status that is given to certain scientific </a:t>
            </a:r>
            <a:r>
              <a:rPr lang="en-US" sz="2800" dirty="0" smtClean="0">
                <a:latin typeface="Times New Roman" panose="02020603050405020304" pitchFamily="18" charset="0"/>
              </a:rPr>
              <a:t>theories…Experimentation and </a:t>
            </a:r>
            <a:r>
              <a:rPr lang="en-US" sz="2800" dirty="0">
                <a:latin typeface="Times New Roman" panose="02020603050405020304" pitchFamily="18" charset="0"/>
              </a:rPr>
              <a:t>repeated </a:t>
            </a:r>
            <a:r>
              <a:rPr lang="en-US" sz="2800" dirty="0" smtClean="0">
                <a:latin typeface="Times New Roman" panose="02020603050405020304" pitchFamily="18" charset="0"/>
              </a:rPr>
              <a:t>verification </a:t>
            </a:r>
            <a:r>
              <a:rPr lang="en-US" sz="2800" dirty="0">
                <a:latin typeface="Times New Roman" panose="02020603050405020304" pitchFamily="18" charset="0"/>
              </a:rPr>
              <a:t>give theories in the natural science, </a:t>
            </a:r>
            <a:r>
              <a:rPr lang="en-US" sz="2800" dirty="0" smtClean="0">
                <a:latin typeface="Times New Roman" panose="02020603050405020304" pitchFamily="18" charset="0"/>
              </a:rPr>
              <a:t>the status </a:t>
            </a:r>
            <a:r>
              <a:rPr lang="en-US" sz="2800" dirty="0">
                <a:latin typeface="Times New Roman" panose="02020603050405020304" pitchFamily="18" charset="0"/>
              </a:rPr>
              <a:t>of </a:t>
            </a:r>
            <a:r>
              <a:rPr lang="en-US" sz="2800" dirty="0" smtClean="0">
                <a:latin typeface="Times New Roman" panose="02020603050405020304" pitchFamily="18" charset="0"/>
              </a:rPr>
              <a:t>laws.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</a:rPr>
              <a:t>The third law in “the democratic peace” states that democracies do not go </a:t>
            </a:r>
            <a:r>
              <a:rPr lang="en-US" sz="2800" dirty="0" smtClean="0">
                <a:latin typeface="Times New Roman" panose="02020603050405020304" pitchFamily="18" charset="0"/>
              </a:rPr>
              <a:t>to wars </a:t>
            </a:r>
            <a:r>
              <a:rPr lang="en-US" sz="2800" dirty="0">
                <a:latin typeface="Times New Roman" panose="02020603050405020304" pitchFamily="18" charset="0"/>
              </a:rPr>
              <a:t>with each other (</a:t>
            </a:r>
            <a:r>
              <a:rPr lang="en-US" sz="2800" dirty="0" err="1">
                <a:latin typeface="Times New Roman" panose="02020603050405020304" pitchFamily="18" charset="0"/>
              </a:rPr>
              <a:t>Babst</a:t>
            </a:r>
            <a:r>
              <a:rPr lang="en-US" sz="2800" dirty="0">
                <a:latin typeface="Times New Roman" panose="02020603050405020304" pitchFamily="18" charset="0"/>
              </a:rPr>
              <a:t> 1964).</a:t>
            </a:r>
            <a:endParaRPr lang="en-US" sz="2800" dirty="0" smtClean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6812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1364</TotalTime>
  <Words>2097</Words>
  <Application>Microsoft Office PowerPoint</Application>
  <PresentationFormat>Widescreen</PresentationFormat>
  <Paragraphs>196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 Unicode MS</vt:lpstr>
      <vt:lpstr>Arial</vt:lpstr>
      <vt:lpstr>Arial Rounded MT Bold</vt:lpstr>
      <vt:lpstr>SymbolMT</vt:lpstr>
      <vt:lpstr>Times New Roman</vt:lpstr>
      <vt:lpstr>Trebuchet MS</vt:lpstr>
      <vt:lpstr>Wingdings</vt:lpstr>
      <vt:lpstr>Wingdings 3</vt:lpstr>
      <vt:lpstr>Facet</vt:lpstr>
      <vt:lpstr> COMPARATVE POLITICS CP 501  INTRUCTOR: AYESIGYE DOREEN  DAY: SATURDAY  TIME:3:00PM</vt:lpstr>
      <vt:lpstr>MODULE 1: BACKGROUND TO COMPARATIVE POLITICS</vt:lpstr>
      <vt:lpstr>INTRODUCTION </vt:lpstr>
      <vt:lpstr>Unit1: Definition of politics.</vt:lpstr>
      <vt:lpstr>PowerPoint Presentation</vt:lpstr>
      <vt:lpstr>PowerPoint Presentation</vt:lpstr>
      <vt:lpstr>Self Assessment Exercise </vt:lpstr>
      <vt:lpstr>PowerPoint Presentation</vt:lpstr>
      <vt:lpstr>Comparing political science with natural science.</vt:lpstr>
      <vt:lpstr>Unit 2:Approaches in Comparative Politics</vt:lpstr>
      <vt:lpstr>Different Approaches to the Study of Politics</vt:lpstr>
      <vt:lpstr>Approaches to study of politics</vt:lpstr>
      <vt:lpstr> Approaches to the study of politics</vt:lpstr>
      <vt:lpstr>PowerPoint Presentation</vt:lpstr>
      <vt:lpstr>  CONCLUSION </vt:lpstr>
      <vt:lpstr>Self Assessment Exercise (SAE)  </vt:lpstr>
      <vt:lpstr>Unit 3: Definitions of comparative politics</vt:lpstr>
      <vt:lpstr>Definitions of comparative politics</vt:lpstr>
      <vt:lpstr>Definitions of comparative politics</vt:lpstr>
      <vt:lpstr> Definitions of comparative politics</vt:lpstr>
      <vt:lpstr>Definitions of comparative politics</vt:lpstr>
      <vt:lpstr>Definition of  comparative politics</vt:lpstr>
      <vt:lpstr>Self assessment</vt:lpstr>
      <vt:lpstr>Comparative Government</vt:lpstr>
      <vt:lpstr>Comparative Strategies</vt:lpstr>
      <vt:lpstr>Some major works in comparative politics include the following:</vt:lpstr>
      <vt:lpstr>Major works in comparative politics</vt:lpstr>
      <vt:lpstr>Major works in comparative politics</vt:lpstr>
      <vt:lpstr>Forms of comparison</vt:lpstr>
      <vt:lpstr>Why Study Comparative Politics? </vt:lpstr>
      <vt:lpstr>Why Study Comparative Politics? </vt:lpstr>
      <vt:lpstr>CONCLUSION </vt:lpstr>
      <vt:lpstr>questions</vt:lpstr>
      <vt:lpstr>REFERENCES/FURTHER READINGS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User</dc:creator>
  <cp:lastModifiedBy>Windows User</cp:lastModifiedBy>
  <cp:revision>102</cp:revision>
  <dcterms:created xsi:type="dcterms:W3CDTF">2021-04-24T11:27:58Z</dcterms:created>
  <dcterms:modified xsi:type="dcterms:W3CDTF">2021-04-25T10:12:25Z</dcterms:modified>
</cp:coreProperties>
</file>