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5" r:id="rId1"/>
  </p:sldMasterIdLst>
  <p:notesMasterIdLst>
    <p:notesMasterId r:id="rId31"/>
  </p:notesMasterIdLst>
  <p:sldIdLst>
    <p:sldId id="312" r:id="rId2"/>
    <p:sldId id="262" r:id="rId3"/>
    <p:sldId id="270" r:id="rId4"/>
    <p:sldId id="263" r:id="rId5"/>
    <p:sldId id="264" r:id="rId6"/>
    <p:sldId id="293" r:id="rId7"/>
    <p:sldId id="265" r:id="rId8"/>
    <p:sldId id="266" r:id="rId9"/>
    <p:sldId id="294" r:id="rId10"/>
    <p:sldId id="295" r:id="rId11"/>
    <p:sldId id="297" r:id="rId12"/>
    <p:sldId id="298" r:id="rId13"/>
    <p:sldId id="267" r:id="rId14"/>
    <p:sldId id="300" r:id="rId15"/>
    <p:sldId id="301" r:id="rId16"/>
    <p:sldId id="302" r:id="rId17"/>
    <p:sldId id="311" r:id="rId18"/>
    <p:sldId id="303" r:id="rId19"/>
    <p:sldId id="304" r:id="rId20"/>
    <p:sldId id="305" r:id="rId21"/>
    <p:sldId id="299" r:id="rId22"/>
    <p:sldId id="306" r:id="rId23"/>
    <p:sldId id="268" r:id="rId24"/>
    <p:sldId id="277" r:id="rId25"/>
    <p:sldId id="272" r:id="rId26"/>
    <p:sldId id="274" r:id="rId27"/>
    <p:sldId id="275" r:id="rId28"/>
    <p:sldId id="309" r:id="rId29"/>
    <p:sldId id="310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xine Rubin" initials="MR" lastIdx="2" clrIdx="0">
    <p:extLst/>
  </p:cmAuthor>
  <p:cmAuthor id="2" name="User" initials="U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7" autoAdjust="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102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3-08-22T17:25:40.491" idx="2">
    <p:pos x="5355" y="124"/>
    <p:text>Change the questions to be relevant to your course.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3-08-22T17:26:15.579" idx="3">
    <p:pos x="5293" y="103"/>
    <p:text>Edit for your course.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3-08-22T17:27:14.400" idx="4">
    <p:pos x="5418" y="89"/>
    <p:text>You should edit the examples to be relevant to the example particular to your course.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3-08-22T17:28:34.402" idx="5">
    <p:pos x="5444" y="145"/>
    <p:text>You may want to do a similar breakdown for the quants study selected for your course.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5CD4B-C76C-1049-8F4C-6B89C2F96616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7FB6D-F65E-5242-873F-8B43DC94C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228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0CD85-466C-46F5-AADF-41FBF7340E7B}" type="slidenum">
              <a:rPr lang="en-ZA" smtClean="0"/>
              <a:pPr/>
              <a:t>26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60011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0CD85-466C-46F5-AADF-41FBF7340E7B}" type="slidenum">
              <a:rPr lang="en-ZA" smtClean="0"/>
              <a:pPr/>
              <a:t>27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81958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1784" y="1676400"/>
            <a:ext cx="5917679" cy="2554983"/>
          </a:xfrm>
        </p:spPr>
        <p:txBody>
          <a:bodyPr anchor="b"/>
          <a:lstStyle>
            <a:lvl1pPr>
              <a:defRPr sz="4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671784" y="4231157"/>
            <a:ext cx="5917679" cy="861420"/>
          </a:xfrm>
        </p:spPr>
        <p:txBody>
          <a:bodyPr anchor="t"/>
          <a:lstStyle>
            <a:lvl1pPr marL="0" indent="0" algn="r">
              <a:buNone/>
              <a:defRPr b="1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 smtClean="0"/>
          </a:p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348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5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0F0F41EF-A561-DA4C-90E1-D8170B2F0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617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8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0F0F41EF-A561-DA4C-90E1-D8170B2F0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415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2" name="TextBox 11"/>
          <p:cNvSpPr txBox="1"/>
          <p:nvPr/>
        </p:nvSpPr>
        <p:spPr bwMode="gray">
          <a:xfrm>
            <a:off x="7033422" y="2898648"/>
            <a:ext cx="6605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”</a:t>
            </a:r>
          </a:p>
        </p:txBody>
      </p:sp>
      <p:sp>
        <p:nvSpPr>
          <p:cNvPr id="11" name="TextBox 10"/>
          <p:cNvSpPr txBox="1"/>
          <p:nvPr/>
        </p:nvSpPr>
        <p:spPr bwMode="gray">
          <a:xfrm>
            <a:off x="651683" y="589767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58" y="903421"/>
            <a:ext cx="6160385" cy="2895658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5"/>
            <a:ext cx="6422005" cy="102406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0F0F41EF-A561-DA4C-90E1-D8170B2F0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359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36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0F0F41EF-A561-DA4C-90E1-D8170B2F0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164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2305"/>
            <a:ext cx="6423592" cy="71466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2313433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5"/>
            <a:ext cx="2313432" cy="287771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2" y="2489200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2" y="3147165"/>
            <a:ext cx="2326749" cy="286987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1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1" y="3147164"/>
            <a:ext cx="2313740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0F0F41EF-A561-DA4C-90E1-D8170B2F0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5999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461" y="4180095"/>
            <a:ext cx="229904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2743" y="2486221"/>
            <a:ext cx="2021456" cy="14503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1"/>
          </p:nvPr>
        </p:nvSpPr>
        <p:spPr>
          <a:xfrm>
            <a:off x="881461" y="4837558"/>
            <a:ext cx="2298410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4318" y="4179596"/>
            <a:ext cx="231779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509453"/>
            <a:ext cx="2025182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37558"/>
            <a:ext cx="2330903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1" y="4179595"/>
            <a:ext cx="229949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509453"/>
            <a:ext cx="2018839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1" y="4837558"/>
            <a:ext cx="229949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0F0F41EF-A561-DA4C-90E1-D8170B2F0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9351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0F0F41EF-A561-DA4C-90E1-D8170B2F0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42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077347" cy="457199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0F0F41EF-A561-DA4C-90E1-D8170B2F0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11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673" y="2489199"/>
            <a:ext cx="8045043" cy="3903211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027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 bwMode="gray"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257588"/>
            <a:ext cx="3101765" cy="3020343"/>
          </a:xfrm>
        </p:spPr>
        <p:txBody>
          <a:bodyPr anchor="ctr"/>
          <a:lstStyle>
            <a:lvl1pPr algn="l">
              <a:defRPr sz="32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7"/>
            <a:ext cx="3054653" cy="3020343"/>
          </a:xfrm>
        </p:spPr>
        <p:txBody>
          <a:bodyPr anchor="ctr"/>
          <a:lstStyle>
            <a:lvl1pPr marL="0" indent="0" algn="l">
              <a:buNone/>
              <a:defRPr sz="2000" b="1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4647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80" cy="353060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306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0F0F41EF-A561-DA4C-90E1-D8170B2F0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131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94298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39" y="3253588"/>
            <a:ext cx="3636981" cy="276621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0F0F41EF-A561-DA4C-90E1-D8170B2F0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20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401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3E63-2E2D-4FA6-B865-4760C73D2579}" type="datetimeFigureOut">
              <a:rPr lang="en-US" dirty="0"/>
              <a:t>5/1/2021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822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89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1182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89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0F0F41EF-A561-DA4C-90E1-D8170B2F0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12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0000"/>
            <a:ext cx="3001938" cy="161619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1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0F0F41EF-A561-DA4C-90E1-D8170B2F0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645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25" name="Rectangle 2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3202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6343201" cy="353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39638" y="6365499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  <a:latin typeface="+mn-lt"/>
              </a:defRPr>
            </a:lvl1pPr>
          </a:lstStyle>
          <a:p>
            <a:fld id="{0C00397A-3C72-42FB-BFE2-D4838F2BD258}" type="datetimeFigureOut">
              <a:rPr lang="en-US" dirty="0"/>
              <a:t>5/1/2021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8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Oval 2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Oval 2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Oval 2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Oval 30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Oval 31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4" name="Freeform 33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35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336368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  <p:sldLayoutId id="2147483802" r:id="rId1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49382"/>
            <a:ext cx="6343202" cy="2239817"/>
          </a:xfrm>
        </p:spPr>
        <p:txBody>
          <a:bodyPr/>
          <a:lstStyle/>
          <a:p>
            <a:r>
              <a:rPr lang="en-US" dirty="0"/>
              <a:t>Lecture 2</a:t>
            </a:r>
            <a:br>
              <a:rPr lang="en-US" dirty="0"/>
            </a:br>
            <a:r>
              <a:rPr lang="en-US" dirty="0"/>
              <a:t>Module 2 Tools of Comparative Politics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Unit 1 Concepts &amp; Models </a:t>
            </a:r>
          </a:p>
          <a:p>
            <a:pPr marL="0" indent="0">
              <a:buNone/>
            </a:pPr>
            <a:r>
              <a:rPr lang="en-US" dirty="0"/>
              <a:t> Unit 2 Theories &amp; Logic </a:t>
            </a:r>
          </a:p>
          <a:p>
            <a:pPr marL="0" indent="0">
              <a:buNone/>
            </a:pPr>
            <a:r>
              <a:rPr lang="en-US" dirty="0"/>
              <a:t> Unit 3 Classification </a:t>
            </a:r>
          </a:p>
          <a:p>
            <a:pPr marL="0" indent="0">
              <a:buNone/>
            </a:pPr>
            <a:r>
              <a:rPr lang="en-US" dirty="0"/>
              <a:t> Unit 4 Case Stud</a:t>
            </a:r>
          </a:p>
        </p:txBody>
      </p:sp>
    </p:spTree>
    <p:extLst>
      <p:ext uri="{BB962C8B-B14F-4D97-AF65-F5344CB8AC3E}">
        <p14:creationId xmlns:p14="http://schemas.microsoft.com/office/powerpoint/2010/main" val="619502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723900"/>
            <a:ext cx="8265146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Distinguishing theory-testing and theory referral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2489200"/>
            <a:ext cx="7901037" cy="35306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Theory: </a:t>
            </a:r>
            <a:r>
              <a:rPr lang="en-US" b="0" dirty="0" smtClean="0"/>
              <a:t>an attempt to logically and systematically explain real-life phenomena</a:t>
            </a:r>
            <a:endParaRPr lang="en-US" dirty="0" smtClean="0"/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endParaRPr lang="en-US" dirty="0" smtClean="0"/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u="sng" dirty="0" smtClean="0"/>
              <a:t>Theory-testing</a:t>
            </a:r>
            <a:r>
              <a:rPr lang="en-US" dirty="0" smtClean="0"/>
              <a:t>:</a:t>
            </a:r>
            <a:r>
              <a:rPr lang="en-US" b="0" dirty="0"/>
              <a:t> </a:t>
            </a:r>
            <a:endParaRPr lang="en-US" b="0" dirty="0" smtClean="0"/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b="0" dirty="0" smtClean="0"/>
              <a:t>You are using the </a:t>
            </a:r>
            <a:r>
              <a:rPr lang="en-US" i="1" dirty="0" smtClean="0"/>
              <a:t>logic</a:t>
            </a:r>
            <a:r>
              <a:rPr lang="en-US" b="0" dirty="0" smtClean="0"/>
              <a:t> of a theory to explain your case(s)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i="1" dirty="0" smtClean="0"/>
              <a:t>DO NOT deviate from logic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i="1" dirty="0" smtClean="0"/>
              <a:t>DO NOT </a:t>
            </a:r>
            <a:r>
              <a:rPr lang="en-US" i="1" dirty="0" smtClean="0">
                <a:sym typeface="Wingdings" panose="05000000000000000000" pitchFamily="2" charset="2"/>
              </a:rPr>
              <a:t>try to fit the theory to the case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i="1" dirty="0" smtClean="0">
                <a:sym typeface="Wingdings" panose="05000000000000000000" pitchFamily="2" charset="2"/>
              </a:rPr>
              <a:t>REMEMBER that a single observation does not prove/disprove the theory</a:t>
            </a:r>
            <a:endParaRPr lang="en-US" i="1" dirty="0" smtClean="0"/>
          </a:p>
          <a:p>
            <a:pPr>
              <a:spcBef>
                <a:spcPts val="6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590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723900"/>
            <a:ext cx="8265146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Steps for Theory-Testing…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Logic of theory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Language that a theory demands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Units of analysis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Consistency through the paper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Acknowledging limitations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0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723900"/>
            <a:ext cx="8265146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Distinguishing theory-testing and theory referral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u="sng" dirty="0"/>
              <a:t>Theory referral</a:t>
            </a:r>
            <a:r>
              <a:rPr lang="en-US" u="sng" dirty="0" smtClean="0"/>
              <a:t>: </a:t>
            </a:r>
            <a:endParaRPr lang="en-US" u="sng" dirty="0"/>
          </a:p>
          <a:p>
            <a:pPr>
              <a:spcBef>
                <a:spcPts val="600"/>
              </a:spcBef>
            </a:pPr>
            <a:r>
              <a:rPr lang="en-US" b="0" dirty="0" smtClean="0"/>
              <a:t>This is less restrictive than theory-testing approach</a:t>
            </a:r>
          </a:p>
          <a:p>
            <a:pPr>
              <a:spcBef>
                <a:spcPts val="600"/>
              </a:spcBef>
            </a:pPr>
            <a:r>
              <a:rPr lang="en-US" b="0" dirty="0" smtClean="0"/>
              <a:t>Can use theory to add to understanding (illustrative)</a:t>
            </a:r>
          </a:p>
          <a:p>
            <a:pPr>
              <a:spcBef>
                <a:spcPts val="600"/>
              </a:spcBef>
            </a:pPr>
            <a:endParaRPr lang="en-US" b="0" dirty="0"/>
          </a:p>
          <a:p>
            <a:pPr>
              <a:spcBef>
                <a:spcPts val="6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35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Qualitative and Quantitative Evidence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Thorough understanding of a few.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endParaRPr lang="en-US" sz="1100" dirty="0" smtClean="0"/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i="1" dirty="0" smtClean="0"/>
              <a:t>Vs.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endParaRPr lang="en-US" sz="1100" i="1" dirty="0"/>
          </a:p>
          <a:p>
            <a:pPr marL="0" indent="0">
              <a:buNone/>
            </a:pPr>
            <a:r>
              <a:rPr lang="en-US" dirty="0" smtClean="0"/>
              <a:t>Cursory understanding of many.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68206" y="310718"/>
            <a:ext cx="825623" cy="10298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4800" b="1" dirty="0" smtClean="0"/>
              <a:t>3</a:t>
            </a:r>
            <a:endParaRPr lang="en-ZA" sz="4800" b="1" dirty="0"/>
          </a:p>
        </p:txBody>
      </p:sp>
    </p:spTree>
    <p:extLst>
      <p:ext uri="{BB962C8B-B14F-4D97-AF65-F5344CB8AC3E}">
        <p14:creationId xmlns:p14="http://schemas.microsoft.com/office/powerpoint/2010/main" val="121104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Types of Evidence</a:t>
            </a:r>
            <a:endParaRPr lang="en-Z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66441" y="2489199"/>
            <a:ext cx="7380914" cy="3769557"/>
          </a:xfrm>
        </p:spPr>
        <p:txBody>
          <a:bodyPr>
            <a:normAutofit/>
          </a:bodyPr>
          <a:lstStyle/>
          <a:p>
            <a:r>
              <a:rPr lang="en-ZA" sz="2400" dirty="0" smtClean="0"/>
              <a:t>Qualitative and quantitative data are different types of evidence that can be used to answer a question</a:t>
            </a:r>
          </a:p>
          <a:p>
            <a:pPr lvl="1"/>
            <a:r>
              <a:rPr lang="en-ZA" sz="2000" dirty="0" smtClean="0"/>
              <a:t>They are not methods. They can imply that certain methods be used in order to use them.</a:t>
            </a:r>
          </a:p>
          <a:p>
            <a:pPr lvl="1"/>
            <a:r>
              <a:rPr lang="en-ZA" sz="2000" dirty="0" smtClean="0"/>
              <a:t>They are not mutually exclusive </a:t>
            </a:r>
          </a:p>
          <a:p>
            <a:pPr lvl="2"/>
            <a:r>
              <a:rPr lang="en-ZA" sz="1800" dirty="0" smtClean="0"/>
              <a:t>Q-squared = both quantitative and qualitative evidence used</a:t>
            </a:r>
          </a:p>
        </p:txBody>
      </p:sp>
    </p:spTree>
    <p:extLst>
      <p:ext uri="{BB962C8B-B14F-4D97-AF65-F5344CB8AC3E}">
        <p14:creationId xmlns:p14="http://schemas.microsoft.com/office/powerpoint/2010/main" val="1945161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Qualitative Evidence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270" y="2405849"/>
            <a:ext cx="8167456" cy="4065971"/>
          </a:xfrm>
        </p:spPr>
        <p:txBody>
          <a:bodyPr>
            <a:normAutofit/>
          </a:bodyPr>
          <a:lstStyle/>
          <a:p>
            <a:r>
              <a:rPr lang="en-ZA" dirty="0" smtClean="0"/>
              <a:t>Concepts are analysed based on interpreting and cross-verifying data collected.</a:t>
            </a:r>
          </a:p>
          <a:p>
            <a:r>
              <a:rPr lang="en-ZA" dirty="0" smtClean="0"/>
              <a:t>Narrative evidence – often g</a:t>
            </a:r>
            <a:r>
              <a:rPr lang="en-ZA" dirty="0" smtClean="0">
                <a:sym typeface="Wingdings" panose="05000000000000000000" pitchFamily="2" charset="2"/>
              </a:rPr>
              <a:t>athered through interviews; focus groups; discussions; etc.</a:t>
            </a:r>
          </a:p>
          <a:p>
            <a:r>
              <a:rPr lang="en-ZA" dirty="0" smtClean="0">
                <a:sym typeface="Wingdings" panose="05000000000000000000" pitchFamily="2" charset="2"/>
              </a:rPr>
              <a:t>Questions asked can be open-ended; semi-structured; close-ended.</a:t>
            </a:r>
          </a:p>
          <a:p>
            <a:r>
              <a:rPr lang="en-ZA" dirty="0" smtClean="0">
                <a:sym typeface="Wingdings" panose="05000000000000000000" pitchFamily="2" charset="2"/>
              </a:rPr>
              <a:t>Need to learn techniques for interpreting the data collected.</a:t>
            </a:r>
          </a:p>
          <a:p>
            <a:r>
              <a:rPr lang="en-ZA" dirty="0" smtClean="0">
                <a:sym typeface="Wingdings" panose="05000000000000000000" pitchFamily="2" charset="2"/>
              </a:rPr>
              <a:t>See: </a:t>
            </a:r>
          </a:p>
          <a:p>
            <a:pPr lvl="1"/>
            <a:r>
              <a:rPr lang="en-ZA" dirty="0" err="1" smtClean="0"/>
              <a:t>Portelli</a:t>
            </a:r>
            <a:r>
              <a:rPr lang="en-ZA" dirty="0"/>
              <a:t>, A., ‘Oral History as Genre’, in M. Chamberlain and P. Thompson (eds.) </a:t>
            </a:r>
            <a:r>
              <a:rPr lang="en-ZA" i="1" dirty="0"/>
              <a:t>Narrative and Genre: Contexts and Types of Communication</a:t>
            </a:r>
            <a:r>
              <a:rPr lang="en-ZA" dirty="0"/>
              <a:t>, (Transaction Publishers, 1998), pp. 23-45</a:t>
            </a:r>
            <a:r>
              <a:rPr lang="en-ZA" dirty="0" smtClean="0"/>
              <a:t>.</a:t>
            </a:r>
          </a:p>
          <a:p>
            <a:pPr lvl="1"/>
            <a:r>
              <a:rPr lang="en-ZA" dirty="0"/>
              <a:t>Thompson, P., </a:t>
            </a:r>
            <a:r>
              <a:rPr lang="en-ZA" i="1" dirty="0"/>
              <a:t>The Voice of the Past: Oral History,</a:t>
            </a:r>
            <a:r>
              <a:rPr lang="en-ZA" dirty="0"/>
              <a:t> 3</a:t>
            </a:r>
            <a:r>
              <a:rPr lang="en-ZA" baseline="30000" dirty="0"/>
              <a:t>rd</a:t>
            </a:r>
            <a:r>
              <a:rPr lang="en-ZA" dirty="0"/>
              <a:t> ed., (Oxford University Press, 2000).</a:t>
            </a:r>
          </a:p>
          <a:p>
            <a:pPr lvl="2"/>
            <a:endParaRPr lang="en-ZA" dirty="0"/>
          </a:p>
          <a:p>
            <a:pPr lvl="1"/>
            <a:endParaRPr lang="en-ZA" dirty="0" smtClean="0">
              <a:sym typeface="Wingdings" panose="05000000000000000000" pitchFamily="2" charset="2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1509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Quantitative Evidence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315" y="2489200"/>
            <a:ext cx="7847860" cy="3955988"/>
          </a:xfrm>
        </p:spPr>
        <p:txBody>
          <a:bodyPr>
            <a:normAutofit lnSpcReduction="10000"/>
          </a:bodyPr>
          <a:lstStyle/>
          <a:p>
            <a:r>
              <a:rPr lang="en-ZA" dirty="0" smtClean="0"/>
              <a:t>Concepts are measured in terms of numbers.</a:t>
            </a:r>
          </a:p>
          <a:p>
            <a:r>
              <a:rPr lang="en-ZA" dirty="0" err="1" smtClean="0"/>
              <a:t>Operationalise</a:t>
            </a:r>
            <a:r>
              <a:rPr lang="en-ZA" dirty="0" smtClean="0"/>
              <a:t> a concept </a:t>
            </a:r>
            <a:r>
              <a:rPr lang="en-ZA" dirty="0" smtClean="0">
                <a:sym typeface="Wingdings" panose="05000000000000000000" pitchFamily="2" charset="2"/>
              </a:rPr>
              <a:t> called a </a:t>
            </a:r>
            <a:r>
              <a:rPr lang="en-ZA" i="1" u="sng" dirty="0" smtClean="0">
                <a:sym typeface="Wingdings" panose="05000000000000000000" pitchFamily="2" charset="2"/>
              </a:rPr>
              <a:t>variable</a:t>
            </a:r>
            <a:r>
              <a:rPr lang="en-ZA" i="1" dirty="0" smtClean="0">
                <a:sym typeface="Wingdings" panose="05000000000000000000" pitchFamily="2" charset="2"/>
              </a:rPr>
              <a:t>.</a:t>
            </a:r>
          </a:p>
          <a:p>
            <a:r>
              <a:rPr lang="en-ZA" dirty="0" smtClean="0">
                <a:sym typeface="Wingdings" panose="05000000000000000000" pitchFamily="2" charset="2"/>
              </a:rPr>
              <a:t>Types of variables:</a:t>
            </a:r>
          </a:p>
          <a:p>
            <a:pPr lvl="1"/>
            <a:r>
              <a:rPr lang="en-ZA" dirty="0" smtClean="0">
                <a:sym typeface="Wingdings" panose="05000000000000000000" pitchFamily="2" charset="2"/>
              </a:rPr>
              <a:t>Dependent variable: 		the outcome; Y.</a:t>
            </a:r>
          </a:p>
          <a:p>
            <a:pPr lvl="2"/>
            <a:r>
              <a:rPr lang="en-ZA" dirty="0" smtClean="0">
                <a:sym typeface="Wingdings" panose="05000000000000000000" pitchFamily="2" charset="2"/>
              </a:rPr>
              <a:t>E.g. </a:t>
            </a:r>
            <a:r>
              <a:rPr lang="en-ZA" dirty="0" smtClean="0">
                <a:solidFill>
                  <a:srgbClr val="FF0000"/>
                </a:solidFill>
                <a:sym typeface="Wingdings" panose="05000000000000000000" pitchFamily="2" charset="2"/>
              </a:rPr>
              <a:t>Crime rates</a:t>
            </a:r>
          </a:p>
          <a:p>
            <a:pPr lvl="1"/>
            <a:r>
              <a:rPr lang="en-ZA" dirty="0" smtClean="0">
                <a:sym typeface="Wingdings" panose="05000000000000000000" pitchFamily="2" charset="2"/>
              </a:rPr>
              <a:t>Independent variable(s):		the factors that </a:t>
            </a:r>
            <a:r>
              <a:rPr lang="en-ZA" i="1" dirty="0" smtClean="0">
                <a:sym typeface="Wingdings" panose="05000000000000000000" pitchFamily="2" charset="2"/>
              </a:rPr>
              <a:t>cause</a:t>
            </a:r>
            <a:r>
              <a:rPr lang="en-ZA" dirty="0" smtClean="0">
                <a:sym typeface="Wingdings" panose="05000000000000000000" pitchFamily="2" charset="2"/>
              </a:rPr>
              <a:t> the outcome; X.</a:t>
            </a:r>
          </a:p>
          <a:p>
            <a:pPr lvl="2"/>
            <a:r>
              <a:rPr lang="en-ZA" dirty="0" smtClean="0">
                <a:sym typeface="Wingdings" panose="05000000000000000000" pitchFamily="2" charset="2"/>
              </a:rPr>
              <a:t>E.g. </a:t>
            </a:r>
            <a:r>
              <a:rPr lang="en-ZA" dirty="0" smtClean="0">
                <a:solidFill>
                  <a:srgbClr val="FF0000"/>
                </a:solidFill>
                <a:sym typeface="Wingdings" panose="05000000000000000000" pitchFamily="2" charset="2"/>
              </a:rPr>
              <a:t>Poverty</a:t>
            </a:r>
          </a:p>
          <a:p>
            <a:r>
              <a:rPr lang="en-ZA" dirty="0" smtClean="0">
                <a:sym typeface="Wingdings" panose="05000000000000000000" pitchFamily="2" charset="2"/>
              </a:rPr>
              <a:t>Variables are measured using </a:t>
            </a:r>
            <a:r>
              <a:rPr lang="en-ZA" i="1" u="sng" dirty="0" smtClean="0">
                <a:sym typeface="Wingdings" panose="05000000000000000000" pitchFamily="2" charset="2"/>
              </a:rPr>
              <a:t>indicator(s)</a:t>
            </a:r>
            <a:r>
              <a:rPr lang="en-ZA" dirty="0" smtClean="0">
                <a:sym typeface="Wingdings" panose="05000000000000000000" pitchFamily="2" charset="2"/>
              </a:rPr>
              <a:t>.</a:t>
            </a:r>
          </a:p>
          <a:p>
            <a:pPr lvl="1"/>
            <a:r>
              <a:rPr lang="en-ZA" b="1" i="1" u="sng" dirty="0" smtClean="0">
                <a:sym typeface="Wingdings" panose="05000000000000000000" pitchFamily="2" charset="2"/>
              </a:rPr>
              <a:t>Proxies</a:t>
            </a:r>
            <a:r>
              <a:rPr lang="en-ZA" dirty="0" smtClean="0">
                <a:sym typeface="Wingdings" panose="05000000000000000000" pitchFamily="2" charset="2"/>
              </a:rPr>
              <a:t> are indicators for indicators.</a:t>
            </a:r>
          </a:p>
          <a:p>
            <a:pPr lvl="1"/>
            <a:r>
              <a:rPr lang="en-ZA" dirty="0" smtClean="0">
                <a:sym typeface="Wingdings" panose="05000000000000000000" pitchFamily="2" charset="2"/>
              </a:rPr>
              <a:t>E.g. </a:t>
            </a:r>
            <a:r>
              <a:rPr lang="en-ZA" dirty="0" smtClean="0">
                <a:solidFill>
                  <a:srgbClr val="FF0000"/>
                </a:solidFill>
                <a:sym typeface="Wingdings" panose="05000000000000000000" pitchFamily="2" charset="2"/>
              </a:rPr>
              <a:t>“Development” and Human Development Index (HDI)/GDP per capita.</a:t>
            </a:r>
          </a:p>
        </p:txBody>
      </p:sp>
    </p:spTree>
    <p:extLst>
      <p:ext uri="{BB962C8B-B14F-4D97-AF65-F5344CB8AC3E}">
        <p14:creationId xmlns:p14="http://schemas.microsoft.com/office/powerpoint/2010/main" val="264922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100" dirty="0" smtClean="0"/>
              <a:t>How do we measure the following concepts?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Democracy?</a:t>
            </a:r>
          </a:p>
          <a:p>
            <a:endParaRPr lang="en-US" dirty="0" smtClean="0"/>
          </a:p>
          <a:p>
            <a:r>
              <a:rPr lang="en-US" dirty="0" smtClean="0"/>
              <a:t>Authoritarianism?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Poverty?</a:t>
            </a:r>
          </a:p>
          <a:p>
            <a:endParaRPr lang="en-US" dirty="0"/>
          </a:p>
          <a:p>
            <a:r>
              <a:rPr lang="en-US" dirty="0" smtClean="0"/>
              <a:t>Inequality?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02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866439" y="927099"/>
            <a:ext cx="7114585" cy="709865"/>
          </a:xfrm>
        </p:spPr>
        <p:txBody>
          <a:bodyPr/>
          <a:lstStyle/>
          <a:p>
            <a:pPr algn="ctr"/>
            <a:r>
              <a:rPr lang="en-ZA" b="1" dirty="0" smtClean="0"/>
              <a:t>Advantages</a:t>
            </a:r>
            <a:endParaRPr lang="en-ZA" b="1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80" cy="404476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ZA" b="1" u="sng" dirty="0" smtClean="0"/>
              <a:t>Qualitative</a:t>
            </a:r>
          </a:p>
          <a:p>
            <a:r>
              <a:rPr lang="en-ZA" dirty="0" smtClean="0"/>
              <a:t>Natural unfolding of study.</a:t>
            </a:r>
          </a:p>
          <a:p>
            <a:r>
              <a:rPr lang="en-ZA" dirty="0" smtClean="0"/>
              <a:t>‘Thick description’.</a:t>
            </a:r>
          </a:p>
          <a:p>
            <a:pPr lvl="1"/>
            <a:r>
              <a:rPr lang="en-ZA" dirty="0" smtClean="0"/>
              <a:t>Social meaning.</a:t>
            </a:r>
          </a:p>
          <a:p>
            <a:pPr lvl="1"/>
            <a:r>
              <a:rPr lang="en-ZA" dirty="0" smtClean="0"/>
              <a:t>Micro-level impact.</a:t>
            </a:r>
          </a:p>
          <a:p>
            <a:pPr lvl="1"/>
            <a:r>
              <a:rPr lang="en-ZA" dirty="0" smtClean="0"/>
              <a:t>In-depth understanding of case.</a:t>
            </a:r>
          </a:p>
          <a:p>
            <a:r>
              <a:rPr lang="en-ZA" dirty="0" smtClean="0"/>
              <a:t>Helps answer the ‘why’.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404476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ZA" b="1" u="sng" dirty="0" smtClean="0"/>
              <a:t>Quantitative</a:t>
            </a:r>
            <a:endParaRPr lang="en-ZA" dirty="0" smtClean="0"/>
          </a:p>
          <a:p>
            <a:r>
              <a:rPr lang="en-ZA" dirty="0" smtClean="0"/>
              <a:t>Can compare large number of cases across time and/or geography.</a:t>
            </a:r>
          </a:p>
          <a:p>
            <a:r>
              <a:rPr lang="en-ZA" dirty="0" smtClean="0"/>
              <a:t>Relationships of prediction can be identified.</a:t>
            </a:r>
          </a:p>
          <a:p>
            <a:r>
              <a:rPr lang="en-ZA" dirty="0" smtClean="0"/>
              <a:t>Lower risk of researcher’s directly influencing data.</a:t>
            </a:r>
          </a:p>
          <a:p>
            <a:r>
              <a:rPr lang="en-ZA" dirty="0" smtClean="0"/>
              <a:t>Can apply statistical tools.</a:t>
            </a:r>
          </a:p>
          <a:p>
            <a:r>
              <a:rPr lang="en-ZA" dirty="0" smtClean="0"/>
              <a:t>Generalisable.</a:t>
            </a:r>
          </a:p>
          <a:p>
            <a:r>
              <a:rPr lang="en-ZA" dirty="0" smtClean="0"/>
              <a:t>Relatively cheap.</a:t>
            </a:r>
          </a:p>
        </p:txBody>
      </p:sp>
    </p:spTree>
    <p:extLst>
      <p:ext uri="{BB962C8B-B14F-4D97-AF65-F5344CB8AC3E}">
        <p14:creationId xmlns:p14="http://schemas.microsoft.com/office/powerpoint/2010/main" val="249580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866439" y="927099"/>
            <a:ext cx="7114585" cy="709865"/>
          </a:xfrm>
        </p:spPr>
        <p:txBody>
          <a:bodyPr/>
          <a:lstStyle/>
          <a:p>
            <a:pPr algn="ctr"/>
            <a:r>
              <a:rPr lang="en-ZA" b="1" dirty="0" smtClean="0"/>
              <a:t>Disadvantages</a:t>
            </a:r>
            <a:endParaRPr lang="en-ZA" b="1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80" cy="2784137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ZA" b="1" u="sng" dirty="0" smtClean="0"/>
              <a:t>Qualitative</a:t>
            </a:r>
          </a:p>
          <a:p>
            <a:r>
              <a:rPr lang="en-ZA" dirty="0" smtClean="0"/>
              <a:t>Issues of subjectivity and interviewer influence</a:t>
            </a:r>
          </a:p>
          <a:p>
            <a:r>
              <a:rPr lang="en-ZA" dirty="0" smtClean="0"/>
              <a:t>Time-consuming</a:t>
            </a:r>
          </a:p>
          <a:p>
            <a:r>
              <a:rPr lang="en-ZA" dirty="0" smtClean="0"/>
              <a:t>Expensive</a:t>
            </a:r>
          </a:p>
          <a:p>
            <a:r>
              <a:rPr lang="en-ZA" dirty="0" smtClean="0"/>
              <a:t>Not easily generalised. 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2784137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ZA" b="1" u="sng" dirty="0" smtClean="0"/>
              <a:t>Quantitative</a:t>
            </a:r>
            <a:endParaRPr lang="en-ZA" dirty="0" smtClean="0"/>
          </a:p>
          <a:p>
            <a:r>
              <a:rPr lang="en-ZA" dirty="0" smtClean="0"/>
              <a:t>Risks overlooking context(s) of case(s).</a:t>
            </a:r>
          </a:p>
          <a:p>
            <a:r>
              <a:rPr lang="en-ZA" dirty="0" smtClean="0"/>
              <a:t>Lacks substance about the </a:t>
            </a:r>
            <a:r>
              <a:rPr lang="en-ZA" i="1" dirty="0" smtClean="0"/>
              <a:t>meaning</a:t>
            </a:r>
            <a:r>
              <a:rPr lang="en-ZA" dirty="0" smtClean="0"/>
              <a:t> of what is tested.</a:t>
            </a:r>
          </a:p>
          <a:p>
            <a:r>
              <a:rPr lang="en-ZA" dirty="0" smtClean="0"/>
              <a:t>Finding suitable data can be difficult </a:t>
            </a:r>
            <a:r>
              <a:rPr lang="en-ZA" dirty="0" smtClean="0">
                <a:sym typeface="Wingdings" panose="05000000000000000000" pitchFamily="2" charset="2"/>
              </a:rPr>
              <a:t> need large studies.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3150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dirty="0"/>
              <a:t>The What and Why of </a:t>
            </a:r>
            <a:r>
              <a:rPr lang="en-US" dirty="0" smtClean="0"/>
              <a:t>Methodology.</a:t>
            </a:r>
          </a:p>
          <a:p>
            <a:pPr>
              <a:buFont typeface="+mj-lt"/>
              <a:buAutoNum type="arabicPeriod"/>
            </a:pP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Theory-testing vs. Theory referral.</a:t>
            </a:r>
          </a:p>
          <a:p>
            <a:pPr>
              <a:buFont typeface="+mj-lt"/>
              <a:buAutoNum type="arabicPeriod"/>
            </a:pP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Qualitative and Quantitative Evidence.</a:t>
            </a:r>
          </a:p>
          <a:p>
            <a:pPr>
              <a:buFont typeface="+mj-lt"/>
              <a:buAutoNum type="arabicPeriod"/>
            </a:pP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3 Basic Methods.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Large 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Small N / Comparative Methods.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Single Case Study.</a:t>
            </a:r>
          </a:p>
        </p:txBody>
      </p:sp>
    </p:spTree>
    <p:extLst>
      <p:ext uri="{BB962C8B-B14F-4D97-AF65-F5344CB8AC3E}">
        <p14:creationId xmlns:p14="http://schemas.microsoft.com/office/powerpoint/2010/main" val="270651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866439" y="927099"/>
            <a:ext cx="7114585" cy="709865"/>
          </a:xfrm>
        </p:spPr>
        <p:txBody>
          <a:bodyPr/>
          <a:lstStyle/>
          <a:p>
            <a:pPr algn="ctr"/>
            <a:r>
              <a:rPr lang="en-ZA" b="1" dirty="0" smtClean="0"/>
              <a:t>Disadvantages</a:t>
            </a:r>
            <a:endParaRPr lang="en-ZA" b="1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80" cy="2784137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ZA" b="1" u="sng" dirty="0" smtClean="0"/>
              <a:t>Qualitative</a:t>
            </a:r>
          </a:p>
          <a:p>
            <a:r>
              <a:rPr lang="en-ZA" dirty="0" smtClean="0"/>
              <a:t>Issues of subjectivity and interviewer influence</a:t>
            </a:r>
          </a:p>
          <a:p>
            <a:r>
              <a:rPr lang="en-ZA" dirty="0" smtClean="0"/>
              <a:t>Time-consuming</a:t>
            </a:r>
          </a:p>
          <a:p>
            <a:r>
              <a:rPr lang="en-ZA" dirty="0" smtClean="0"/>
              <a:t>Expensive</a:t>
            </a:r>
          </a:p>
          <a:p>
            <a:r>
              <a:rPr lang="en-ZA" dirty="0" smtClean="0"/>
              <a:t>Not easily generalised. 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2784137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ZA" b="1" u="sng" dirty="0" smtClean="0"/>
              <a:t>Quantitative</a:t>
            </a:r>
            <a:endParaRPr lang="en-ZA" dirty="0" smtClean="0"/>
          </a:p>
          <a:p>
            <a:r>
              <a:rPr lang="en-ZA" dirty="0" smtClean="0"/>
              <a:t>Risks overlooking context(s) of case(s).</a:t>
            </a:r>
          </a:p>
          <a:p>
            <a:r>
              <a:rPr lang="en-ZA" dirty="0" smtClean="0"/>
              <a:t>Lacks substance about the </a:t>
            </a:r>
            <a:r>
              <a:rPr lang="en-ZA" i="1" dirty="0" smtClean="0"/>
              <a:t>meaning</a:t>
            </a:r>
            <a:r>
              <a:rPr lang="en-ZA" dirty="0" smtClean="0"/>
              <a:t> of what is tested.</a:t>
            </a:r>
          </a:p>
          <a:p>
            <a:r>
              <a:rPr lang="en-ZA" dirty="0" smtClean="0"/>
              <a:t>Finding suitable data can be difficult </a:t>
            </a:r>
            <a:r>
              <a:rPr lang="en-ZA" dirty="0" smtClean="0">
                <a:sym typeface="Wingdings" panose="05000000000000000000" pitchFamily="2" charset="2"/>
              </a:rPr>
              <a:t> need large studies.</a:t>
            </a:r>
            <a:endParaRPr lang="en-ZA" dirty="0"/>
          </a:p>
        </p:txBody>
      </p:sp>
      <p:sp>
        <p:nvSpPr>
          <p:cNvPr id="2" name="TextBox 1"/>
          <p:cNvSpPr txBox="1"/>
          <p:nvPr/>
        </p:nvSpPr>
        <p:spPr>
          <a:xfrm>
            <a:off x="866439" y="5610687"/>
            <a:ext cx="7411122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ZA" sz="2800" b="1" dirty="0" smtClean="0">
                <a:solidFill>
                  <a:srgbClr val="FF0000"/>
                </a:solidFill>
              </a:rPr>
              <a:t>NOT DICHOTOMOUS!! Often a degree of each.</a:t>
            </a:r>
            <a:endParaRPr lang="en-ZA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76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3 Basic Methods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971495" y="2257587"/>
            <a:ext cx="3417903" cy="3592797"/>
          </a:xfrm>
        </p:spPr>
        <p:txBody>
          <a:bodyPr>
            <a:normAutofit/>
          </a:bodyPr>
          <a:lstStyle/>
          <a:p>
            <a:r>
              <a:rPr lang="en-US" dirty="0" smtClean="0"/>
              <a:t>Large-</a:t>
            </a:r>
            <a:r>
              <a:rPr lang="en-US" i="1" dirty="0" smtClean="0"/>
              <a:t>N</a:t>
            </a:r>
            <a:r>
              <a:rPr lang="en-US" dirty="0" smtClean="0"/>
              <a:t>: &gt; 50 cases.</a:t>
            </a:r>
            <a:endParaRPr lang="en-US" i="1" dirty="0" smtClean="0"/>
          </a:p>
          <a:p>
            <a:r>
              <a:rPr lang="en-US" dirty="0" smtClean="0"/>
              <a:t>Small-</a:t>
            </a:r>
            <a:r>
              <a:rPr lang="en-US" i="1" dirty="0" smtClean="0"/>
              <a:t>N: </a:t>
            </a:r>
            <a:r>
              <a:rPr lang="en-US" dirty="0" smtClean="0"/>
              <a:t>2-20 cases.</a:t>
            </a:r>
          </a:p>
          <a:p>
            <a:r>
              <a:rPr lang="en-US" dirty="0" smtClean="0"/>
              <a:t>Single case study: 1 case.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dirty="0" smtClean="0"/>
              <a:t>N = </a:t>
            </a:r>
            <a:r>
              <a:rPr lang="en-US" dirty="0" smtClean="0"/>
              <a:t>number of cases/observations.</a:t>
            </a:r>
            <a:endParaRPr lang="en-US" i="1" dirty="0"/>
          </a:p>
        </p:txBody>
      </p:sp>
      <p:sp>
        <p:nvSpPr>
          <p:cNvPr id="5" name="Rectangle 4"/>
          <p:cNvSpPr/>
          <p:nvPr/>
        </p:nvSpPr>
        <p:spPr>
          <a:xfrm>
            <a:off x="3968206" y="310718"/>
            <a:ext cx="825623" cy="10298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4800" b="1" dirty="0" smtClean="0"/>
              <a:t>4</a:t>
            </a:r>
            <a:endParaRPr lang="en-ZA" sz="4800" b="1" dirty="0"/>
          </a:p>
        </p:txBody>
      </p:sp>
    </p:spTree>
    <p:extLst>
      <p:ext uri="{BB962C8B-B14F-4D97-AF65-F5344CB8AC3E}">
        <p14:creationId xmlns:p14="http://schemas.microsoft.com/office/powerpoint/2010/main" val="101193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4800" dirty="0" smtClean="0"/>
              <a:t>Large-n Study</a:t>
            </a:r>
            <a:endParaRPr lang="en-ZA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N = 50+ cases</a:t>
            </a:r>
          </a:p>
          <a:p>
            <a:r>
              <a:rPr lang="en-ZA" dirty="0" smtClean="0"/>
              <a:t>Advantage:		compare a large number of cases.</a:t>
            </a:r>
          </a:p>
          <a:p>
            <a:r>
              <a:rPr lang="en-ZA" dirty="0" smtClean="0"/>
              <a:t>Evidence:		usually quantitative; many variables; statistical 						techniques.</a:t>
            </a:r>
          </a:p>
          <a:p>
            <a:r>
              <a:rPr lang="en-ZA" dirty="0" smtClean="0"/>
              <a:t>Examples:</a:t>
            </a:r>
          </a:p>
          <a:p>
            <a:pPr lvl="1"/>
            <a:r>
              <a:rPr lang="en-ZA" dirty="0" err="1" smtClean="0">
                <a:solidFill>
                  <a:srgbClr val="FF0000"/>
                </a:solidFill>
              </a:rPr>
              <a:t>Przeworski</a:t>
            </a:r>
            <a:r>
              <a:rPr lang="en-ZA" dirty="0" smtClean="0">
                <a:solidFill>
                  <a:srgbClr val="FF0000"/>
                </a:solidFill>
              </a:rPr>
              <a:t> and </a:t>
            </a:r>
            <a:r>
              <a:rPr lang="en-ZA" dirty="0" err="1" smtClean="0">
                <a:solidFill>
                  <a:srgbClr val="FF0000"/>
                </a:solidFill>
              </a:rPr>
              <a:t>Limongi</a:t>
            </a:r>
            <a:endParaRPr lang="en-ZA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135 countries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1950-1990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229 observed regimes: 101 democratic and 123 authoritarian 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ZA" dirty="0" smtClean="0"/>
              <a:t>Note: Samuel Huntington’s </a:t>
            </a:r>
            <a:r>
              <a:rPr lang="en-ZA" i="1" dirty="0" smtClean="0"/>
              <a:t>Clash of Civilizations</a:t>
            </a:r>
            <a:r>
              <a:rPr lang="en-ZA" dirty="0" smtClean="0"/>
              <a:t> </a:t>
            </a:r>
            <a:r>
              <a:rPr lang="en-ZA" dirty="0" smtClean="0">
                <a:sym typeface="Wingdings" panose="05000000000000000000" pitchFamily="2" charset="2"/>
              </a:rPr>
              <a:t>uses qualitative evidence but through </a:t>
            </a:r>
            <a:r>
              <a:rPr lang="en-ZA" i="1" dirty="0" smtClean="0">
                <a:sym typeface="Wingdings" panose="05000000000000000000" pitchFamily="2" charset="2"/>
              </a:rPr>
              <a:t>Large-N</a:t>
            </a:r>
            <a:r>
              <a:rPr lang="en-ZA" dirty="0" smtClean="0">
                <a:sym typeface="Wingdings" panose="05000000000000000000" pitchFamily="2" charset="2"/>
              </a:rPr>
              <a:t> analysis</a:t>
            </a: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23152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Small-</a:t>
            </a:r>
            <a:r>
              <a:rPr lang="en-US" sz="5400" i="1" dirty="0" smtClean="0"/>
              <a:t>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aka. ‘comparative method’.</a:t>
            </a:r>
            <a:endParaRPr lang="en-US" dirty="0"/>
          </a:p>
          <a:p>
            <a:r>
              <a:rPr lang="en-US" dirty="0" smtClean="0"/>
              <a:t>N = 2 – 20 cases compared.</a:t>
            </a:r>
          </a:p>
          <a:p>
            <a:r>
              <a:rPr lang="en-US" dirty="0" smtClean="0"/>
              <a:t>Cases are deliberately selected in order to establish ‘control.’</a:t>
            </a:r>
          </a:p>
          <a:p>
            <a:r>
              <a:rPr lang="en-US" dirty="0" smtClean="0"/>
              <a:t>Most Similar Systems Design (MSSD).</a:t>
            </a:r>
          </a:p>
          <a:p>
            <a:pPr lvl="1"/>
            <a:r>
              <a:rPr lang="en-US" dirty="0" smtClean="0"/>
              <a:t>Similar cases.</a:t>
            </a:r>
          </a:p>
          <a:p>
            <a:pPr lvl="1"/>
            <a:r>
              <a:rPr lang="en-US" dirty="0" smtClean="0"/>
              <a:t>Different outcome.</a:t>
            </a:r>
          </a:p>
          <a:p>
            <a:r>
              <a:rPr lang="en-US" dirty="0" smtClean="0"/>
              <a:t>Most Different Systems Design (MDSD).</a:t>
            </a:r>
          </a:p>
          <a:p>
            <a:pPr lvl="1"/>
            <a:r>
              <a:rPr lang="en-US" dirty="0" smtClean="0"/>
              <a:t>Different cases.</a:t>
            </a:r>
          </a:p>
          <a:p>
            <a:pPr lvl="1"/>
            <a:r>
              <a:rPr lang="en-US" dirty="0" smtClean="0"/>
              <a:t>Same outcome.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04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Can you think of…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algn="ctr">
              <a:buFont typeface="+mj-lt"/>
              <a:buAutoNum type="arabicPeriod"/>
            </a:pPr>
            <a:r>
              <a:rPr lang="en-US" sz="2400" dirty="0" smtClean="0"/>
              <a:t>An example of a </a:t>
            </a:r>
            <a:r>
              <a:rPr lang="en-US" sz="2400" i="1" dirty="0" smtClean="0"/>
              <a:t>small-n</a:t>
            </a:r>
            <a:r>
              <a:rPr lang="en-US" sz="2400" dirty="0" smtClean="0"/>
              <a:t> analysis that we have covered thus far in the course?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1751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4800" b="1" dirty="0" smtClean="0"/>
              <a:t>Single Cas</a:t>
            </a:r>
            <a:r>
              <a:rPr lang="en-ZA" sz="4800" dirty="0" smtClean="0"/>
              <a:t>e Study</a:t>
            </a:r>
            <a:endParaRPr lang="en-ZA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3200" dirty="0" smtClean="0"/>
              <a:t>N = 1</a:t>
            </a:r>
          </a:p>
          <a:p>
            <a:r>
              <a:rPr lang="en-ZA" sz="3200" dirty="0" smtClean="0"/>
              <a:t>Evidence:		often qualitative</a:t>
            </a:r>
          </a:p>
          <a:p>
            <a:r>
              <a:rPr lang="en-ZA" sz="3200" dirty="0" smtClean="0"/>
              <a:t>A single country can be the unit of analysis. </a:t>
            </a:r>
          </a:p>
          <a:p>
            <a:pPr lvl="1"/>
            <a:r>
              <a:rPr lang="en-ZA" sz="3000" dirty="0" smtClean="0"/>
              <a:t>It can be further divided into time periods; geographical spaces; and different levels of analysis.</a:t>
            </a:r>
          </a:p>
          <a:p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3842207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Why do a Single Case Study?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Classification of case.</a:t>
            </a:r>
          </a:p>
          <a:p>
            <a:r>
              <a:rPr lang="en-ZA" dirty="0" smtClean="0"/>
              <a:t>Contextual (‘thick’) description.</a:t>
            </a:r>
          </a:p>
          <a:p>
            <a:r>
              <a:rPr lang="en-ZA" dirty="0" smtClean="0"/>
              <a:t>Hypothesis generation.</a:t>
            </a:r>
          </a:p>
          <a:p>
            <a:r>
              <a:rPr lang="en-ZA" dirty="0" smtClean="0"/>
              <a:t>Theory testing: </a:t>
            </a:r>
          </a:p>
          <a:p>
            <a:pPr lvl="1"/>
            <a:r>
              <a:rPr lang="en-ZA" dirty="0" smtClean="0"/>
              <a:t>Most likely study.</a:t>
            </a:r>
          </a:p>
          <a:p>
            <a:pPr lvl="1"/>
            <a:r>
              <a:rPr lang="en-ZA" dirty="0" smtClean="0"/>
              <a:t>Least likely study.</a:t>
            </a:r>
          </a:p>
          <a:p>
            <a:r>
              <a:rPr lang="en-ZA" dirty="0" smtClean="0"/>
              <a:t>Outliers.</a:t>
            </a:r>
          </a:p>
          <a:p>
            <a:r>
              <a:rPr lang="en-ZA" dirty="0" smtClean="0"/>
              <a:t>Can test causal explanations.</a:t>
            </a:r>
          </a:p>
          <a:p>
            <a:r>
              <a:rPr lang="en-ZA" dirty="0" smtClean="0"/>
              <a:t>You will be looking at a lot of single case studies for you course essay (choose 2 country cases)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1232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3600" b="1" dirty="0" smtClean="0"/>
              <a:t>Limitations of Single Case Studies</a:t>
            </a:r>
            <a:endParaRPr lang="en-Z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sz="3200" dirty="0" smtClean="0"/>
              <a:t>Limited scope/generalisability.</a:t>
            </a:r>
          </a:p>
          <a:p>
            <a:endParaRPr lang="en-ZA" sz="3200" dirty="0"/>
          </a:p>
          <a:p>
            <a:r>
              <a:rPr lang="en-ZA" sz="3200" dirty="0" smtClean="0"/>
              <a:t>Selection bias.</a:t>
            </a:r>
          </a:p>
          <a:p>
            <a:endParaRPr lang="en-ZA" sz="3200" dirty="0"/>
          </a:p>
          <a:p>
            <a:pPr marL="0" indent="0">
              <a:buNone/>
            </a:pPr>
            <a:r>
              <a:rPr lang="en-ZA" sz="3200" dirty="0" smtClean="0"/>
              <a:t>See: </a:t>
            </a:r>
            <a:r>
              <a:rPr lang="en-US" sz="3200" b="0" dirty="0" err="1"/>
              <a:t>Landman</a:t>
            </a:r>
            <a:r>
              <a:rPr lang="en-US" sz="3200" b="0" dirty="0"/>
              <a:t>, Todd. 2007. </a:t>
            </a:r>
            <a:r>
              <a:rPr lang="en-US" sz="3200" b="0" i="1" dirty="0"/>
              <a:t>Issues and Methods in Comparative Politics: An Introduction. </a:t>
            </a:r>
            <a:r>
              <a:rPr lang="en-US" sz="3200" b="0" dirty="0"/>
              <a:t>London: </a:t>
            </a:r>
            <a:r>
              <a:rPr lang="en-US" sz="3200" b="0" dirty="0" err="1"/>
              <a:t>Routledge</a:t>
            </a:r>
            <a:r>
              <a:rPr lang="en-US" sz="3200" b="0" dirty="0"/>
              <a:t>. </a:t>
            </a:r>
          </a:p>
          <a:p>
            <a:pPr marL="0" indent="0">
              <a:buNone/>
            </a:pPr>
            <a:endParaRPr lang="en-ZA" sz="3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41546" y="78544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91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What we looked at: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dirty="0"/>
              <a:t>The What and Why of </a:t>
            </a:r>
            <a:r>
              <a:rPr lang="en-US" dirty="0" smtClean="0"/>
              <a:t>Methodology.</a:t>
            </a:r>
          </a:p>
          <a:p>
            <a:pPr>
              <a:buFont typeface="+mj-lt"/>
              <a:buAutoNum type="arabicPeriod"/>
            </a:pP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Theory-testing vs. Theory referral.</a:t>
            </a:r>
          </a:p>
          <a:p>
            <a:pPr>
              <a:buFont typeface="+mj-lt"/>
              <a:buAutoNum type="arabicPeriod"/>
            </a:pP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Qualitative and Quantitative Evidence.</a:t>
            </a:r>
          </a:p>
          <a:p>
            <a:pPr>
              <a:buFont typeface="+mj-lt"/>
              <a:buAutoNum type="arabicPeriod"/>
            </a:pP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3 Basic Methods.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Large 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Small N / Comparative Methods.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Single Case Study.</a:t>
            </a:r>
          </a:p>
        </p:txBody>
      </p:sp>
    </p:spTree>
    <p:extLst>
      <p:ext uri="{BB962C8B-B14F-4D97-AF65-F5344CB8AC3E}">
        <p14:creationId xmlns:p14="http://schemas.microsoft.com/office/powerpoint/2010/main" val="3792067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71784" y="2929631"/>
            <a:ext cx="5917679" cy="1106443"/>
          </a:xfrm>
        </p:spPr>
        <p:txBody>
          <a:bodyPr/>
          <a:lstStyle/>
          <a:p>
            <a:pPr algn="ctr"/>
            <a:r>
              <a:rPr lang="en-ZA" sz="8000" dirty="0" smtClean="0"/>
              <a:t>FIN.</a:t>
            </a:r>
            <a:endParaRPr lang="en-ZA" sz="8000" dirty="0"/>
          </a:p>
        </p:txBody>
      </p:sp>
    </p:spTree>
    <p:extLst>
      <p:ext uri="{BB962C8B-B14F-4D97-AF65-F5344CB8AC3E}">
        <p14:creationId xmlns:p14="http://schemas.microsoft.com/office/powerpoint/2010/main" val="356891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What and Why of Methodology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</a:p>
          <a:p>
            <a:r>
              <a:rPr lang="en-US" dirty="0" smtClean="0"/>
              <a:t>Why do we use it?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68206" y="310718"/>
            <a:ext cx="825623" cy="10298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4800" b="1" dirty="0" smtClean="0"/>
              <a:t>1</a:t>
            </a:r>
            <a:endParaRPr lang="en-ZA" sz="4800" b="1" dirty="0"/>
          </a:p>
        </p:txBody>
      </p:sp>
    </p:spTree>
    <p:extLst>
      <p:ext uri="{BB962C8B-B14F-4D97-AF65-F5344CB8AC3E}">
        <p14:creationId xmlns:p14="http://schemas.microsoft.com/office/powerpoint/2010/main" val="24229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‘Methodology’?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441" y="2489199"/>
            <a:ext cx="7505202" cy="38849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ZA" dirty="0" smtClean="0"/>
          </a:p>
          <a:p>
            <a:r>
              <a:rPr lang="en-ZA" dirty="0" smtClean="0"/>
              <a:t>It is the </a:t>
            </a:r>
            <a:r>
              <a:rPr lang="en-ZA" i="1" dirty="0" smtClean="0"/>
              <a:t>way</a:t>
            </a:r>
            <a:r>
              <a:rPr lang="en-ZA" dirty="0" smtClean="0"/>
              <a:t> we go about answering questions.</a:t>
            </a:r>
          </a:p>
          <a:p>
            <a:endParaRPr lang="en-ZA" dirty="0"/>
          </a:p>
          <a:p>
            <a:r>
              <a:rPr lang="en-ZA" dirty="0" smtClean="0"/>
              <a:t>We have different </a:t>
            </a:r>
            <a:r>
              <a:rPr lang="en-ZA" i="1" dirty="0" smtClean="0"/>
              <a:t>choices</a:t>
            </a:r>
          </a:p>
          <a:p>
            <a:pPr lvl="1"/>
            <a:r>
              <a:rPr lang="en-ZA" dirty="0" smtClean="0"/>
              <a:t>What type of evidence do I need?</a:t>
            </a:r>
          </a:p>
          <a:p>
            <a:pPr lvl="1"/>
            <a:r>
              <a:rPr lang="en-ZA" dirty="0" smtClean="0"/>
              <a:t>How do I analyse the evidence?</a:t>
            </a:r>
          </a:p>
          <a:p>
            <a:pPr lvl="1"/>
            <a:endParaRPr lang="en-ZA" dirty="0" smtClean="0"/>
          </a:p>
          <a:p>
            <a:r>
              <a:rPr lang="en-ZA" dirty="0" smtClean="0"/>
              <a:t>In political studies this usually means that we need to consider how different concepts relate to one another.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959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we use different methodologies?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520732"/>
            <a:ext cx="7098888" cy="3530600"/>
          </a:xfrm>
        </p:spPr>
        <p:txBody>
          <a:bodyPr/>
          <a:lstStyle/>
          <a:p>
            <a:pPr marL="0" lvl="0" indent="0">
              <a:buNone/>
            </a:pPr>
            <a:r>
              <a:rPr lang="en-ZA" dirty="0" smtClean="0">
                <a:solidFill>
                  <a:srgbClr val="FF0000"/>
                </a:solidFill>
              </a:rPr>
              <a:t>This course asks a variety of questions:</a:t>
            </a:r>
          </a:p>
          <a:p>
            <a:pPr lvl="0"/>
            <a:r>
              <a:rPr lang="en-ZA" dirty="0"/>
              <a:t>How do study comparative politics (methods)?</a:t>
            </a:r>
            <a:endParaRPr lang="en-GB" dirty="0"/>
          </a:p>
          <a:p>
            <a:pPr lvl="0"/>
            <a:r>
              <a:rPr lang="en-ZA" dirty="0"/>
              <a:t>The nature of the contemporary state?</a:t>
            </a:r>
            <a:endParaRPr lang="en-GB" dirty="0"/>
          </a:p>
          <a:p>
            <a:pPr lvl="0"/>
            <a:r>
              <a:rPr lang="en-ZA" dirty="0"/>
              <a:t>What are the different regime types and transitions?</a:t>
            </a:r>
            <a:endParaRPr lang="en-GB" dirty="0"/>
          </a:p>
          <a:p>
            <a:pPr lvl="0"/>
            <a:r>
              <a:rPr lang="en-ZA" dirty="0"/>
              <a:t>The survival and significance of democracy?</a:t>
            </a:r>
            <a:endParaRPr lang="en-GB" dirty="0"/>
          </a:p>
          <a:p>
            <a:pPr lvl="0"/>
            <a:r>
              <a:rPr lang="en-ZA" dirty="0"/>
              <a:t>Political systems, parties, civil societies and social movements?</a:t>
            </a:r>
            <a:endParaRPr lang="en-GB" dirty="0"/>
          </a:p>
          <a:p>
            <a:pPr lvl="0"/>
            <a:r>
              <a:rPr lang="en-ZA" dirty="0"/>
              <a:t>Revolutions and their occurrences?</a:t>
            </a: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49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we use different methodologies?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098888" cy="3530600"/>
          </a:xfrm>
        </p:spPr>
        <p:txBody>
          <a:bodyPr/>
          <a:lstStyle/>
          <a:p>
            <a:r>
              <a:rPr lang="en-ZA" dirty="0" smtClean="0"/>
              <a:t>There are different ways (methods) </a:t>
            </a:r>
            <a:r>
              <a:rPr lang="en-ZA" dirty="0"/>
              <a:t>of </a:t>
            </a:r>
            <a:r>
              <a:rPr lang="en-ZA" dirty="0" smtClean="0"/>
              <a:t>answering these questions.</a:t>
            </a:r>
          </a:p>
          <a:p>
            <a:pPr lvl="1"/>
            <a:r>
              <a:rPr lang="en-ZA" dirty="0" smtClean="0"/>
              <a:t>The type of question asked suggests the type of method you need in order to answer it</a:t>
            </a:r>
          </a:p>
          <a:p>
            <a:endParaRPr lang="en-ZA" dirty="0"/>
          </a:p>
          <a:p>
            <a:r>
              <a:rPr lang="en-ZA" dirty="0" smtClean="0"/>
              <a:t>The method you use means that you must go about answering the question in a specific way.</a:t>
            </a:r>
          </a:p>
          <a:p>
            <a:endParaRPr lang="en-ZA" dirty="0"/>
          </a:p>
          <a:p>
            <a:r>
              <a:rPr lang="en-ZA" dirty="0" smtClean="0"/>
              <a:t>All methods, if done right, ensure that you </a:t>
            </a:r>
            <a:r>
              <a:rPr lang="en-ZA" b="1" dirty="0" smtClean="0"/>
              <a:t>systematically</a:t>
            </a:r>
            <a:r>
              <a:rPr lang="en-ZA" dirty="0" smtClean="0"/>
              <a:t> address the question.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76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Consider…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158" y="2950838"/>
            <a:ext cx="6930212" cy="285515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What are the similarities and differences between Eva </a:t>
            </a:r>
            <a:r>
              <a:rPr lang="en-US" sz="4000" b="1" dirty="0" err="1" smtClean="0">
                <a:solidFill>
                  <a:srgbClr val="FF0000"/>
                </a:solidFill>
              </a:rPr>
              <a:t>Bellin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(2004) and Gandhi &amp; </a:t>
            </a:r>
            <a:r>
              <a:rPr lang="en-US" sz="4000" dirty="0" err="1" smtClean="0">
                <a:solidFill>
                  <a:srgbClr val="FF0000"/>
                </a:solidFill>
              </a:rPr>
              <a:t>Przeworski’s</a:t>
            </a:r>
            <a:r>
              <a:rPr lang="en-US" sz="4000" dirty="0" smtClean="0">
                <a:solidFill>
                  <a:srgbClr val="FF0000"/>
                </a:solidFill>
              </a:rPr>
              <a:t> (2007) studies?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71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methodologies: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Bellin</a:t>
            </a:r>
            <a:r>
              <a:rPr lang="en-US" b="1" dirty="0" smtClean="0"/>
              <a:t> (2004)</a:t>
            </a:r>
          </a:p>
          <a:p>
            <a:pPr lvl="1"/>
            <a:r>
              <a:rPr lang="en-US" i="1" dirty="0" smtClean="0"/>
              <a:t>Small –n </a:t>
            </a:r>
            <a:r>
              <a:rPr lang="en-US" dirty="0" smtClean="0"/>
              <a:t>study:	</a:t>
            </a:r>
            <a:r>
              <a:rPr lang="en-US" dirty="0"/>
              <a:t>	</a:t>
            </a:r>
            <a:r>
              <a:rPr lang="en-US" dirty="0" smtClean="0"/>
              <a:t>Authoritarianism in the Middle East</a:t>
            </a:r>
          </a:p>
          <a:p>
            <a:pPr lvl="1"/>
            <a:r>
              <a:rPr lang="en-US" dirty="0" smtClean="0"/>
              <a:t>Time Series:			1972-2001</a:t>
            </a:r>
          </a:p>
          <a:p>
            <a:pPr lvl="1"/>
            <a:r>
              <a:rPr lang="en-US" dirty="0" smtClean="0"/>
              <a:t>Evidence:			Qualitative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Gandhi &amp; </a:t>
            </a:r>
            <a:r>
              <a:rPr lang="en-US" b="1" dirty="0" err="1" smtClean="0"/>
              <a:t>Przeworski</a:t>
            </a:r>
            <a:r>
              <a:rPr lang="en-US" b="1" dirty="0" smtClean="0"/>
              <a:t> (2007)</a:t>
            </a:r>
          </a:p>
          <a:p>
            <a:pPr lvl="1"/>
            <a:r>
              <a:rPr lang="en-US" dirty="0" smtClean="0"/>
              <a:t>Large-N study:		Autocratic Survival</a:t>
            </a:r>
          </a:p>
          <a:p>
            <a:pPr lvl="1"/>
            <a:r>
              <a:rPr lang="en-US" dirty="0" smtClean="0"/>
              <a:t>Time series:			1946 - 1996</a:t>
            </a:r>
          </a:p>
          <a:p>
            <a:pPr lvl="1"/>
            <a:r>
              <a:rPr lang="en-US" dirty="0" smtClean="0"/>
              <a:t>Evidence:			Quantitative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4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8070" y="1455938"/>
            <a:ext cx="3639845" cy="4580878"/>
          </a:xfrm>
        </p:spPr>
        <p:txBody>
          <a:bodyPr/>
          <a:lstStyle/>
          <a:p>
            <a:r>
              <a:rPr lang="en-US" dirty="0"/>
              <a:t>Distinguishing </a:t>
            </a:r>
            <a:r>
              <a:rPr lang="en-US" dirty="0" smtClean="0"/>
              <a:t>between theory-testing </a:t>
            </a:r>
            <a:r>
              <a:rPr lang="en-US" dirty="0"/>
              <a:t>and theory referral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68206" y="310718"/>
            <a:ext cx="825623" cy="10298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4800" b="1" dirty="0" smtClean="0"/>
              <a:t>2</a:t>
            </a:r>
            <a:endParaRPr lang="en-ZA" sz="4800" b="1" dirty="0"/>
          </a:p>
        </p:txBody>
      </p:sp>
    </p:spTree>
    <p:extLst>
      <p:ext uri="{BB962C8B-B14F-4D97-AF65-F5344CB8AC3E}">
        <p14:creationId xmlns:p14="http://schemas.microsoft.com/office/powerpoint/2010/main" val="152884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1396</TotalTime>
  <Words>1046</Words>
  <Application>Microsoft Office PowerPoint</Application>
  <PresentationFormat>On-screen Show (4:3)</PresentationFormat>
  <Paragraphs>218</Paragraphs>
  <Slides>29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Century Gothic</vt:lpstr>
      <vt:lpstr>Wingdings</vt:lpstr>
      <vt:lpstr>Wingdings 3</vt:lpstr>
      <vt:lpstr>Ion Boardroom</vt:lpstr>
      <vt:lpstr>Lecture 2 Module 2 Tools of Comparative Politics</vt:lpstr>
      <vt:lpstr>Lecture Structure</vt:lpstr>
      <vt:lpstr>The What and Why of Methodology</vt:lpstr>
      <vt:lpstr>What is ‘Methodology’?</vt:lpstr>
      <vt:lpstr>Why do we use different methodologies?</vt:lpstr>
      <vt:lpstr>Why do we use different methodologies?</vt:lpstr>
      <vt:lpstr>Consider…</vt:lpstr>
      <vt:lpstr>Comparing methodologies:</vt:lpstr>
      <vt:lpstr>Distinguishing between theory-testing and theory referral</vt:lpstr>
      <vt:lpstr>Distinguishing theory-testing and theory referral</vt:lpstr>
      <vt:lpstr>Steps for Theory-Testing…</vt:lpstr>
      <vt:lpstr>Distinguishing theory-testing and theory referral cont.</vt:lpstr>
      <vt:lpstr>Qualitative and Quantitative Evidence</vt:lpstr>
      <vt:lpstr>Types of Evidence</vt:lpstr>
      <vt:lpstr>Qualitative Evidence</vt:lpstr>
      <vt:lpstr>Quantitative Evidence</vt:lpstr>
      <vt:lpstr>How do we measure the following concepts?</vt:lpstr>
      <vt:lpstr>Advantages</vt:lpstr>
      <vt:lpstr>Disadvantages</vt:lpstr>
      <vt:lpstr>Disadvantages</vt:lpstr>
      <vt:lpstr>3 Basic Methods</vt:lpstr>
      <vt:lpstr>Large-n Study</vt:lpstr>
      <vt:lpstr>Small-n</vt:lpstr>
      <vt:lpstr>Can you think of…</vt:lpstr>
      <vt:lpstr>Single Case Study</vt:lpstr>
      <vt:lpstr>Why do a Single Case Study?</vt:lpstr>
      <vt:lpstr>Limitations of Single Case Studies</vt:lpstr>
      <vt:lpstr>What we looked at:</vt:lpstr>
      <vt:lpstr>FIN.</vt:lpstr>
    </vt:vector>
  </TitlesOfParts>
  <Company>University of Cape Town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Marchant;Maxine Rubin</dc:creator>
  <cp:lastModifiedBy>Windows User</cp:lastModifiedBy>
  <cp:revision>168</cp:revision>
  <dcterms:created xsi:type="dcterms:W3CDTF">2012-08-26T19:22:53Z</dcterms:created>
  <dcterms:modified xsi:type="dcterms:W3CDTF">2021-05-01T11:56:31Z</dcterms:modified>
</cp:coreProperties>
</file>