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comments/comment2.xml" ContentType="application/vnd.openxmlformats-officedocument.presentationml.comments+xml"/>
  <Override PartName="/ppt/comments/comment3.xml" ContentType="application/vnd.openxmlformats-officedocument.presentationml.comments+xml"/>
  <Override PartName="/ppt/comments/comment4.xml" ContentType="application/vnd.openxmlformats-officedocument.presentationml.comment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85" r:id="rId1"/>
  </p:sldMasterIdLst>
  <p:notesMasterIdLst>
    <p:notesMasterId r:id="rId31"/>
  </p:notesMasterIdLst>
  <p:sldIdLst>
    <p:sldId id="312" r:id="rId2"/>
    <p:sldId id="262" r:id="rId3"/>
    <p:sldId id="270" r:id="rId4"/>
    <p:sldId id="263" r:id="rId5"/>
    <p:sldId id="264" r:id="rId6"/>
    <p:sldId id="293" r:id="rId7"/>
    <p:sldId id="265" r:id="rId8"/>
    <p:sldId id="266" r:id="rId9"/>
    <p:sldId id="294" r:id="rId10"/>
    <p:sldId id="295" r:id="rId11"/>
    <p:sldId id="297" r:id="rId12"/>
    <p:sldId id="298" r:id="rId13"/>
    <p:sldId id="267" r:id="rId14"/>
    <p:sldId id="300" r:id="rId15"/>
    <p:sldId id="301" r:id="rId16"/>
    <p:sldId id="302" r:id="rId17"/>
    <p:sldId id="311" r:id="rId18"/>
    <p:sldId id="303" r:id="rId19"/>
    <p:sldId id="304" r:id="rId20"/>
    <p:sldId id="305" r:id="rId21"/>
    <p:sldId id="299" r:id="rId22"/>
    <p:sldId id="306" r:id="rId23"/>
    <p:sldId id="268" r:id="rId24"/>
    <p:sldId id="277" r:id="rId25"/>
    <p:sldId id="272" r:id="rId26"/>
    <p:sldId id="274" r:id="rId27"/>
    <p:sldId id="275" r:id="rId28"/>
    <p:sldId id="309" r:id="rId29"/>
    <p:sldId id="310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xine Rubin" initials="MR" lastIdx="2" clrIdx="0">
    <p:extLst/>
  </p:cmAuthor>
  <p:cmAuthor id="2" name="User" initials="U" lastIdx="6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137" autoAdjust="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102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3-08-22T17:25:40.491" idx="2">
    <p:pos x="5355" y="124"/>
    <p:text>Change the questions to be relevant to your course.</p:text>
  </p:cm>
</p:cmLst>
</file>

<file path=ppt/comments/comment2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3-08-22T17:26:15.579" idx="3">
    <p:pos x="5293" y="103"/>
    <p:text>Edit for your course.</p:text>
  </p:cm>
</p:cmLst>
</file>

<file path=ppt/comments/comment3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3-08-22T17:27:14.400" idx="4">
    <p:pos x="5418" y="89"/>
    <p:text>You should edit the examples to be relevant to the example particular to your course.</p:text>
  </p:cm>
</p:cmLst>
</file>

<file path=ppt/comments/comment4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2" dt="2013-08-22T17:28:34.402" idx="5">
    <p:pos x="5444" y="145"/>
    <p:text>You may want to do a similar breakdown for the quants study selected for your course.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55CD4B-C76C-1049-8F4C-6B89C2F96616}" type="datetimeFigureOut">
              <a:rPr lang="en-US" smtClean="0"/>
              <a:t>5/1/2021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07FB6D-F65E-5242-873F-8B43DC94C9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12285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0CD85-466C-46F5-AADF-41FBF7340E7B}" type="slidenum">
              <a:rPr lang="en-ZA" smtClean="0"/>
              <a:pPr/>
              <a:t>26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3360011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000CD85-466C-46F5-AADF-41FBF7340E7B}" type="slidenum">
              <a:rPr lang="en-ZA" smtClean="0"/>
              <a:pPr/>
              <a:t>27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4819589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Oval 8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71784" y="1676400"/>
            <a:ext cx="5917679" cy="2554983"/>
          </a:xfrm>
        </p:spPr>
        <p:txBody>
          <a:bodyPr anchor="b"/>
          <a:lstStyle>
            <a:lvl1pPr>
              <a:defRPr sz="4800"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671784" y="4231157"/>
            <a:ext cx="5917679" cy="861420"/>
          </a:xfrm>
        </p:spPr>
        <p:txBody>
          <a:bodyPr anchor="t"/>
          <a:lstStyle>
            <a:lvl1pPr marL="0" indent="0" algn="r">
              <a:buNone/>
              <a:defRPr b="1"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endParaRPr lang="en-US" dirty="0" smtClean="0"/>
          </a:p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6348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Rectangle 8"/>
            <p:cNvSpPr/>
            <p:nvPr/>
          </p:nvSpPr>
          <p:spPr>
            <a:xfrm>
              <a:off x="421503" y="402165"/>
              <a:ext cx="8327939" cy="3141135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204164">
              <a:off x="426788" y="456424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0800000">
              <a:off x="485023" y="2670079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5" y="4961453"/>
            <a:ext cx="6422002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66441" y="685800"/>
            <a:ext cx="6422004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3" y="5528191"/>
            <a:ext cx="6422003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9617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2780895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85023" y="4343399"/>
              <a:ext cx="8182128" cy="2112436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>
              <a:off x="485023" y="2854646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2004" cy="1692720"/>
          </a:xfrm>
        </p:spPr>
        <p:txBody>
          <a:bodyPr anchor="ctr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3488023"/>
            <a:ext cx="6422005" cy="2536858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4155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21010068">
              <a:off x="6359946" y="4309201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12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3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12" name="TextBox 11"/>
          <p:cNvSpPr txBox="1"/>
          <p:nvPr/>
        </p:nvSpPr>
        <p:spPr bwMode="gray">
          <a:xfrm>
            <a:off x="7033422" y="2898648"/>
            <a:ext cx="66055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”</a:t>
            </a:r>
          </a:p>
        </p:txBody>
      </p:sp>
      <p:sp>
        <p:nvSpPr>
          <p:cNvPr id="11" name="TextBox 10"/>
          <p:cNvSpPr txBox="1"/>
          <p:nvPr/>
        </p:nvSpPr>
        <p:spPr bwMode="gray">
          <a:xfrm>
            <a:off x="651683" y="589767"/>
            <a:ext cx="60159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80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28058" y="903421"/>
            <a:ext cx="6160385" cy="2895658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7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387279" y="3809278"/>
            <a:ext cx="5646142" cy="333113"/>
          </a:xfrm>
        </p:spPr>
        <p:txBody>
          <a:bodyPr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2"/>
          </p:nvPr>
        </p:nvSpPr>
        <p:spPr>
          <a:xfrm>
            <a:off x="866440" y="5000815"/>
            <a:ext cx="6422005" cy="1024065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93596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6359946" y="431124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7"/>
            <p:cNvSpPr/>
            <p:nvPr/>
          </p:nvSpPr>
          <p:spPr bwMode="gray">
            <a:xfrm>
              <a:off x="485023" y="4381500"/>
              <a:ext cx="8182128" cy="2130508"/>
            </a:xfrm>
            <a:custGeom>
              <a:avLst/>
              <a:gdLst/>
              <a:ahLst/>
              <a:cxnLst/>
              <a:rect l="l" t="t" r="r" b="b"/>
              <a:pathLst>
                <a:path w="10000" h="9621">
                  <a:moveTo>
                    <a:pt x="0" y="0"/>
                  </a:moveTo>
                  <a:lnTo>
                    <a:pt x="0" y="2411"/>
                  </a:lnTo>
                  <a:lnTo>
                    <a:pt x="0" y="9586"/>
                  </a:lnTo>
                  <a:lnTo>
                    <a:pt x="0" y="9621"/>
                  </a:lnTo>
                  <a:lnTo>
                    <a:pt x="10000" y="9585"/>
                  </a:lnTo>
                  <a:cubicBezTo>
                    <a:pt x="9997" y="8144"/>
                    <a:pt x="10003" y="9571"/>
                    <a:pt x="10000" y="9586"/>
                  </a:cubicBezTo>
                  <a:cubicBezTo>
                    <a:pt x="9997" y="7194"/>
                    <a:pt x="9993" y="4803"/>
                    <a:pt x="9990" y="2411"/>
                  </a:cubicBezTo>
                  <a:lnTo>
                    <a:pt x="9990" y="0"/>
                  </a:lnTo>
                  <a:lnTo>
                    <a:pt x="9990" y="0"/>
                  </a:lnTo>
                  <a:lnTo>
                    <a:pt x="9534" y="253"/>
                  </a:lnTo>
                  <a:lnTo>
                    <a:pt x="9084" y="477"/>
                  </a:lnTo>
                  <a:lnTo>
                    <a:pt x="8628" y="669"/>
                  </a:lnTo>
                  <a:lnTo>
                    <a:pt x="8177" y="847"/>
                  </a:lnTo>
                  <a:lnTo>
                    <a:pt x="7726" y="984"/>
                  </a:lnTo>
                  <a:lnTo>
                    <a:pt x="7279" y="1087"/>
                  </a:lnTo>
                  <a:lnTo>
                    <a:pt x="6832" y="1176"/>
                  </a:lnTo>
                  <a:lnTo>
                    <a:pt x="6393" y="1236"/>
                  </a:lnTo>
                  <a:lnTo>
                    <a:pt x="5962" y="1279"/>
                  </a:lnTo>
                  <a:lnTo>
                    <a:pt x="5534" y="1294"/>
                  </a:lnTo>
                  <a:lnTo>
                    <a:pt x="5120" y="1294"/>
                  </a:lnTo>
                  <a:lnTo>
                    <a:pt x="4709" y="1294"/>
                  </a:lnTo>
                  <a:lnTo>
                    <a:pt x="4311" y="1266"/>
                  </a:lnTo>
                  <a:lnTo>
                    <a:pt x="3923" y="1221"/>
                  </a:lnTo>
                  <a:lnTo>
                    <a:pt x="3548" y="1161"/>
                  </a:lnTo>
                  <a:lnTo>
                    <a:pt x="3187" y="1101"/>
                  </a:lnTo>
                  <a:lnTo>
                    <a:pt x="2840" y="1026"/>
                  </a:lnTo>
                  <a:lnTo>
                    <a:pt x="2505" y="954"/>
                  </a:lnTo>
                  <a:lnTo>
                    <a:pt x="2192" y="865"/>
                  </a:lnTo>
                  <a:lnTo>
                    <a:pt x="1889" y="775"/>
                  </a:lnTo>
                  <a:lnTo>
                    <a:pt x="1346" y="579"/>
                  </a:lnTo>
                  <a:lnTo>
                    <a:pt x="882" y="400"/>
                  </a:lnTo>
                  <a:lnTo>
                    <a:pt x="511" y="253"/>
                  </a:lnTo>
                  <a:lnTo>
                    <a:pt x="234" y="118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7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057400"/>
            <a:ext cx="6422004" cy="2095500"/>
          </a:xfrm>
        </p:spPr>
        <p:txBody>
          <a:bodyPr anchor="b"/>
          <a:lstStyle>
            <a:lvl1pPr algn="l">
              <a:defRPr sz="36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5024908"/>
            <a:ext cx="6422004" cy="994891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644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2305"/>
            <a:ext cx="6423592" cy="714660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2313433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5"/>
          </p:nvPr>
        </p:nvSpPr>
        <p:spPr>
          <a:xfrm>
            <a:off x="866440" y="3147165"/>
            <a:ext cx="2313432" cy="2877714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8472" y="2489200"/>
            <a:ext cx="232675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08472" y="3147165"/>
            <a:ext cx="2326749" cy="2869878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0" y="2489201"/>
            <a:ext cx="231374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63821" y="3147164"/>
            <a:ext cx="2313740" cy="2888366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294530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59994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927101"/>
            <a:ext cx="6423592" cy="709864"/>
          </a:xfrm>
        </p:spPr>
        <p:txBody>
          <a:bodyPr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461" y="4180095"/>
            <a:ext cx="229904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012743" y="2486221"/>
            <a:ext cx="2021456" cy="1450321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1"/>
          </p:nvPr>
        </p:nvSpPr>
        <p:spPr>
          <a:xfrm>
            <a:off x="881461" y="4837558"/>
            <a:ext cx="2298410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04318" y="4179596"/>
            <a:ext cx="2317790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16"/>
          </p:nvPr>
        </p:nvSpPr>
        <p:spPr>
          <a:xfrm>
            <a:off x="3550622" y="2509453"/>
            <a:ext cx="2025182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04318" y="4837558"/>
            <a:ext cx="2330903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63821" y="4179595"/>
            <a:ext cx="2299492" cy="657962"/>
          </a:xfrm>
        </p:spPr>
        <p:txBody>
          <a:bodyPr anchor="b">
            <a:noAutofit/>
          </a:bodyPr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17"/>
          </p:nvPr>
        </p:nvSpPr>
        <p:spPr>
          <a:xfrm>
            <a:off x="6104946" y="2509453"/>
            <a:ext cx="2018839" cy="1427089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63821" y="4837558"/>
            <a:ext cx="2299492" cy="1187321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290019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5849521" y="2489201"/>
            <a:ext cx="0" cy="3546328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93511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6426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4966650">
              <a:off x="4673046" y="5107506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8"/>
            <p:cNvSpPr/>
            <p:nvPr/>
          </p:nvSpPr>
          <p:spPr bwMode="gray">
            <a:xfrm rot="5400000">
              <a:off x="1299309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 bwMode="gray">
            <a:xfrm>
              <a:off x="414867" y="402165"/>
              <a:ext cx="46105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68970" y="1447799"/>
            <a:ext cx="1077347" cy="457199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66440" y="1447799"/>
            <a:ext cx="4417234" cy="4572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411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3673" y="2489199"/>
            <a:ext cx="8045043" cy="3903211"/>
          </a:xfrm>
        </p:spPr>
        <p:txBody>
          <a:bodyPr/>
          <a:lstStyle>
            <a:lvl1pPr>
              <a:defRPr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0274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5687606">
              <a:off x="3320102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9"/>
            <p:cNvSpPr/>
            <p:nvPr/>
          </p:nvSpPr>
          <p:spPr bwMode="gray">
            <a:xfrm rot="16200000">
              <a:off x="3105027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9" name="Rectangle 8"/>
            <p:cNvSpPr/>
            <p:nvPr/>
          </p:nvSpPr>
          <p:spPr bwMode="gray"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1" y="2257588"/>
            <a:ext cx="3101765" cy="3020343"/>
          </a:xfrm>
        </p:spPr>
        <p:txBody>
          <a:bodyPr anchor="ctr"/>
          <a:lstStyle>
            <a:lvl1pPr algn="l">
              <a:defRPr sz="3200" b="1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19261" y="2257587"/>
            <a:ext cx="3054653" cy="3020343"/>
          </a:xfrm>
        </p:spPr>
        <p:txBody>
          <a:bodyPr anchor="ctr"/>
          <a:lstStyle>
            <a:lvl1pPr marL="0" indent="0" algn="l">
              <a:buNone/>
              <a:defRPr sz="2000" b="1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24647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353060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35306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261315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0" y="2494298"/>
            <a:ext cx="3636980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66439" y="3253588"/>
            <a:ext cx="3636981" cy="276621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81" y="2489200"/>
            <a:ext cx="3636979" cy="75929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81" y="3248490"/>
            <a:ext cx="3636980" cy="277131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8120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94012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C3E63-2E2D-4FA6-B865-4760C73D2579}" type="datetimeFigureOut">
              <a:rPr lang="en-US" dirty="0"/>
              <a:t>5/1/2021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
              </a:t>
            </a:r>
          </a:p>
        </p:txBody>
      </p:sp>
      <p:sp>
        <p:nvSpPr>
          <p:cNvPr id="6" name="Rectangle 5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882287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2769747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548536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1447800"/>
            <a:ext cx="2712589" cy="1495588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8927" y="1441182"/>
            <a:ext cx="3632850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66440" y="3086845"/>
            <a:ext cx="2712589" cy="2938036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24129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687606">
              <a:off x="3074559" y="145837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5283673" y="402165"/>
              <a:ext cx="3465769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8"/>
            <p:cNvSpPr/>
            <p:nvPr/>
          </p:nvSpPr>
          <p:spPr bwMode="gray">
            <a:xfrm rot="16200000">
              <a:off x="2852610" y="1765596"/>
              <a:ext cx="5995993" cy="3326809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9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1591" y="1340000"/>
            <a:ext cx="3001938" cy="161619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722909" y="1320800"/>
            <a:ext cx="2791102" cy="42164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851591" y="3086100"/>
            <a:ext cx="3001938" cy="24511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766428" y="295730"/>
            <a:ext cx="628813" cy="767687"/>
          </a:xfrm>
          <a:prstGeom prst="rect">
            <a:avLst/>
          </a:prstGeom>
        </p:spPr>
        <p:txBody>
          <a:bodyPr/>
          <a:lstStyle/>
          <a:p>
            <a:fld id="{0F0F41EF-A561-DA4C-90E1-D8170B2F0E7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4645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0" y="0"/>
            <a:ext cx="9144000" cy="6860799"/>
            <a:chOff x="0" y="0"/>
            <a:chExt cx="9144000" cy="6860799"/>
          </a:xfrm>
        </p:grpSpPr>
        <p:sp>
          <p:nvSpPr>
            <p:cNvPr id="25" name="Rectangle 24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6299432" y="5870199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18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0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866440" y="927099"/>
            <a:ext cx="6343202" cy="70986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6441" y="2489200"/>
            <a:ext cx="6343201" cy="353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39638" y="6365499"/>
            <a:ext cx="990599" cy="22865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 b="1" i="0">
                <a:solidFill>
                  <a:schemeClr val="accent1"/>
                </a:solidFill>
                <a:latin typeface="+mn-lt"/>
              </a:defRPr>
            </a:lvl1pPr>
          </a:lstStyle>
          <a:p>
            <a:fld id="{0C00397A-3C72-42FB-BFE2-D4838F2BD258}" type="datetimeFigureOut">
              <a:rPr lang="en-US" dirty="0"/>
              <a:t>5/1/2021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0843" y="6365498"/>
            <a:ext cx="3859795" cy="2286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 b="1" i="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
              </a:t>
            </a:r>
          </a:p>
        </p:txBody>
      </p:sp>
      <p:sp>
        <p:nvSpPr>
          <p:cNvPr id="22" name="Rectangle 21"/>
          <p:cNvSpPr/>
          <p:nvPr/>
        </p:nvSpPr>
        <p:spPr>
          <a:xfrm>
            <a:off x="7745644" y="0"/>
            <a:ext cx="685800" cy="109945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0" name="Slide Number Placeholder 5"/>
          <p:cNvSpPr>
            <a:spLocks noGrp="1"/>
          </p:cNvSpPr>
          <p:nvPr>
            <p:ph type="sldNum" sz="quarter" idx="4"/>
          </p:nvPr>
        </p:nvSpPr>
        <p:spPr bwMode="auto">
          <a:xfrm>
            <a:off x="7678616" y="295730"/>
            <a:ext cx="791308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-1588" y="0"/>
            <a:ext cx="9145588" cy="6860798"/>
            <a:chOff x="-1588" y="0"/>
            <a:chExt cx="9145588" cy="6860798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9118832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rcRect/>
              <a:stretch>
                <a:fillRect l="-16713" r="-16989"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Oval 26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Oval 27"/>
            <p:cNvSpPr/>
            <p:nvPr/>
          </p:nvSpPr>
          <p:spPr>
            <a:xfrm>
              <a:off x="629943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Oval 28"/>
            <p:cNvSpPr/>
            <p:nvPr/>
          </p:nvSpPr>
          <p:spPr>
            <a:xfrm>
              <a:off x="5689832" y="0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Oval 30"/>
            <p:cNvSpPr/>
            <p:nvPr/>
          </p:nvSpPr>
          <p:spPr>
            <a:xfrm>
              <a:off x="6299432" y="5870198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Oval 31"/>
            <p:cNvSpPr/>
            <p:nvPr/>
          </p:nvSpPr>
          <p:spPr>
            <a:xfrm>
              <a:off x="-1588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5"/>
            <p:cNvSpPr/>
            <p:nvPr/>
          </p:nvSpPr>
          <p:spPr bwMode="gray">
            <a:xfrm rot="21010068">
              <a:off x="6359946" y="1790293"/>
              <a:ext cx="2377690" cy="317748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34" name="Freeform 33"/>
            <p:cNvSpPr/>
            <p:nvPr/>
          </p:nvSpPr>
          <p:spPr bwMode="gray">
            <a:xfrm>
              <a:off x="485023" y="1856450"/>
              <a:ext cx="8173954" cy="4535226"/>
            </a:xfrm>
            <a:custGeom>
              <a:avLst/>
              <a:gdLst/>
              <a:ahLst/>
              <a:cxnLst/>
              <a:rect l="0" t="0" r="r" b="b"/>
              <a:pathLst>
                <a:path w="4960" h="2752">
                  <a:moveTo>
                    <a:pt x="0" y="0"/>
                  </a:moveTo>
                  <a:lnTo>
                    <a:pt x="0" y="324"/>
                  </a:lnTo>
                  <a:lnTo>
                    <a:pt x="0" y="1992"/>
                  </a:lnTo>
                  <a:lnTo>
                    <a:pt x="0" y="2752"/>
                  </a:lnTo>
                  <a:lnTo>
                    <a:pt x="4960" y="2752"/>
                  </a:lnTo>
                  <a:lnTo>
                    <a:pt x="4960" y="1992"/>
                  </a:lnTo>
                  <a:lnTo>
                    <a:pt x="4960" y="324"/>
                  </a:lnTo>
                  <a:lnTo>
                    <a:pt x="4960" y="0"/>
                  </a:lnTo>
                  <a:lnTo>
                    <a:pt x="4960" y="0"/>
                  </a:lnTo>
                  <a:lnTo>
                    <a:pt x="4734" y="34"/>
                  </a:lnTo>
                  <a:lnTo>
                    <a:pt x="4510" y="64"/>
                  </a:lnTo>
                  <a:lnTo>
                    <a:pt x="4284" y="90"/>
                  </a:lnTo>
                  <a:lnTo>
                    <a:pt x="4060" y="114"/>
                  </a:lnTo>
                  <a:lnTo>
                    <a:pt x="3836" y="132"/>
                  </a:lnTo>
                  <a:lnTo>
                    <a:pt x="3614" y="146"/>
                  </a:lnTo>
                  <a:lnTo>
                    <a:pt x="3392" y="158"/>
                  </a:lnTo>
                  <a:lnTo>
                    <a:pt x="3174" y="166"/>
                  </a:lnTo>
                  <a:lnTo>
                    <a:pt x="2960" y="172"/>
                  </a:lnTo>
                  <a:lnTo>
                    <a:pt x="2748" y="174"/>
                  </a:lnTo>
                  <a:lnTo>
                    <a:pt x="2542" y="174"/>
                  </a:lnTo>
                  <a:lnTo>
                    <a:pt x="2338" y="174"/>
                  </a:lnTo>
                  <a:lnTo>
                    <a:pt x="2140" y="170"/>
                  </a:lnTo>
                  <a:lnTo>
                    <a:pt x="1948" y="164"/>
                  </a:lnTo>
                  <a:lnTo>
                    <a:pt x="1762" y="156"/>
                  </a:lnTo>
                  <a:lnTo>
                    <a:pt x="1582" y="148"/>
                  </a:lnTo>
                  <a:lnTo>
                    <a:pt x="1410" y="138"/>
                  </a:lnTo>
                  <a:lnTo>
                    <a:pt x="1244" y="128"/>
                  </a:lnTo>
                  <a:lnTo>
                    <a:pt x="1088" y="116"/>
                  </a:lnTo>
                  <a:lnTo>
                    <a:pt x="938" y="104"/>
                  </a:lnTo>
                  <a:lnTo>
                    <a:pt x="668" y="78"/>
                  </a:lnTo>
                  <a:lnTo>
                    <a:pt x="438" y="54"/>
                  </a:lnTo>
                  <a:lnTo>
                    <a:pt x="254" y="34"/>
                  </a:lnTo>
                  <a:lnTo>
                    <a:pt x="116" y="1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35" name="Freeform 5"/>
            <p:cNvSpPr>
              <a:spLocks noEditPoints="1"/>
            </p:cNvSpPr>
            <p:nvPr/>
          </p:nvSpPr>
          <p:spPr bwMode="gray">
            <a:xfrm>
              <a:off x="0" y="0"/>
              <a:ext cx="9144000" cy="6858000"/>
            </a:xfrm>
            <a:custGeom>
              <a:avLst/>
              <a:gdLst/>
              <a:ahLst/>
              <a:cxnLst/>
              <a:rect l="0" t="0" r="r" b="b"/>
              <a:pathLst>
                <a:path w="5760" h="4320">
                  <a:moveTo>
                    <a:pt x="0" y="0"/>
                  </a:moveTo>
                  <a:lnTo>
                    <a:pt x="0" y="4320"/>
                  </a:lnTo>
                  <a:lnTo>
                    <a:pt x="5760" y="4320"/>
                  </a:lnTo>
                  <a:lnTo>
                    <a:pt x="5760" y="0"/>
                  </a:lnTo>
                  <a:lnTo>
                    <a:pt x="0" y="0"/>
                  </a:lnTo>
                  <a:close/>
                  <a:moveTo>
                    <a:pt x="5444" y="4004"/>
                  </a:moveTo>
                  <a:lnTo>
                    <a:pt x="324" y="4004"/>
                  </a:lnTo>
                  <a:lnTo>
                    <a:pt x="324" y="324"/>
                  </a:lnTo>
                  <a:lnTo>
                    <a:pt x="5444" y="324"/>
                  </a:lnTo>
                  <a:lnTo>
                    <a:pt x="5444" y="4004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3363686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6" r:id="rId1"/>
    <p:sldLayoutId id="2147483787" r:id="rId2"/>
    <p:sldLayoutId id="2147483788" r:id="rId3"/>
    <p:sldLayoutId id="2147483789" r:id="rId4"/>
    <p:sldLayoutId id="2147483790" r:id="rId5"/>
    <p:sldLayoutId id="2147483791" r:id="rId6"/>
    <p:sldLayoutId id="2147483792" r:id="rId7"/>
    <p:sldLayoutId id="2147483793" r:id="rId8"/>
    <p:sldLayoutId id="2147483794" r:id="rId9"/>
    <p:sldLayoutId id="2147483795" r:id="rId10"/>
    <p:sldLayoutId id="2147483796" r:id="rId11"/>
    <p:sldLayoutId id="2147483797" r:id="rId12"/>
    <p:sldLayoutId id="2147483798" r:id="rId13"/>
    <p:sldLayoutId id="2147483799" r:id="rId14"/>
    <p:sldLayoutId id="2147483800" r:id="rId15"/>
    <p:sldLayoutId id="2147483801" r:id="rId16"/>
    <p:sldLayoutId id="2147483802" r:id="rId17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457200" rtl="0" eaLnBrk="1" latinLnBrk="0" hangingPunct="1">
        <a:spcBef>
          <a:spcPct val="0"/>
        </a:spcBef>
        <a:buNone/>
        <a:defRPr sz="32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83464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96012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3444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0876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0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5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4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66440" y="249382"/>
            <a:ext cx="6343202" cy="2239817"/>
          </a:xfrm>
        </p:spPr>
        <p:txBody>
          <a:bodyPr/>
          <a:lstStyle/>
          <a:p>
            <a:r>
              <a:rPr lang="en-US" dirty="0"/>
              <a:t>Lecture 2</a:t>
            </a:r>
            <a:br>
              <a:rPr lang="en-US" dirty="0"/>
            </a:br>
            <a:r>
              <a:rPr lang="en-US" dirty="0"/>
              <a:t>Module 2 Tools of Comparative Politics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Unit 1 Concepts &amp; Models </a:t>
            </a:r>
          </a:p>
          <a:p>
            <a:pPr marL="0" indent="0">
              <a:buNone/>
            </a:pPr>
            <a:r>
              <a:rPr lang="en-US" dirty="0"/>
              <a:t> Unit 2 Theories &amp; Logic </a:t>
            </a:r>
          </a:p>
          <a:p>
            <a:pPr marL="0" indent="0">
              <a:buNone/>
            </a:pPr>
            <a:r>
              <a:rPr lang="en-US" dirty="0"/>
              <a:t> Unit 3 Classification </a:t>
            </a:r>
          </a:p>
          <a:p>
            <a:pPr marL="0" indent="0">
              <a:buNone/>
            </a:pPr>
            <a:r>
              <a:rPr lang="en-US" dirty="0"/>
              <a:t> Unit 4 Case Stud</a:t>
            </a:r>
          </a:p>
        </p:txBody>
      </p:sp>
    </p:spTree>
    <p:extLst>
      <p:ext uri="{BB962C8B-B14F-4D97-AF65-F5344CB8AC3E}">
        <p14:creationId xmlns:p14="http://schemas.microsoft.com/office/powerpoint/2010/main" val="6195027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23900"/>
            <a:ext cx="8265146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Distinguishing theory-testing and theory referral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648" y="2489200"/>
            <a:ext cx="7901037" cy="3530600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n-US" dirty="0" smtClean="0"/>
              <a:t>Theory: </a:t>
            </a:r>
            <a:r>
              <a:rPr lang="en-US" b="0" dirty="0" smtClean="0"/>
              <a:t>an attempt to logically and systematically explain real-life phenomena</a:t>
            </a: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u="sng" dirty="0" smtClean="0"/>
              <a:t>Theory-testing</a:t>
            </a:r>
            <a:r>
              <a:rPr lang="en-US" dirty="0" smtClean="0"/>
              <a:t>:</a:t>
            </a:r>
            <a:r>
              <a:rPr lang="en-US" b="0" dirty="0"/>
              <a:t> </a:t>
            </a:r>
            <a:endParaRPr lang="en-US" b="0" dirty="0" smtClean="0"/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en-US" b="0" dirty="0" smtClean="0"/>
              <a:t>You are using the </a:t>
            </a:r>
            <a:r>
              <a:rPr lang="en-US" i="1" dirty="0" smtClean="0"/>
              <a:t>logic</a:t>
            </a:r>
            <a:r>
              <a:rPr lang="en-US" b="0" dirty="0" smtClean="0"/>
              <a:t> of a theory to explain your case(s)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i="1" dirty="0" smtClean="0"/>
              <a:t>DO NOT deviate from logic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i="1" dirty="0" smtClean="0"/>
              <a:t>DO NOT </a:t>
            </a:r>
            <a:r>
              <a:rPr lang="en-US" i="1" dirty="0" smtClean="0">
                <a:sym typeface="Wingdings" panose="05000000000000000000" pitchFamily="2" charset="2"/>
              </a:rPr>
              <a:t>try to fit the theory to the case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i="1" dirty="0" smtClean="0">
                <a:sym typeface="Wingdings" panose="05000000000000000000" pitchFamily="2" charset="2"/>
              </a:rPr>
              <a:t>REMEMBER that a single observation does not prove/disprove the theory</a:t>
            </a:r>
            <a:endParaRPr lang="en-US" i="1" dirty="0" smtClean="0"/>
          </a:p>
          <a:p>
            <a:pPr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590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23900"/>
            <a:ext cx="8265146" cy="990600"/>
          </a:xfrm>
        </p:spPr>
        <p:txBody>
          <a:bodyPr>
            <a:normAutofit/>
          </a:bodyPr>
          <a:lstStyle/>
          <a:p>
            <a:r>
              <a:rPr lang="en-US" dirty="0" smtClean="0"/>
              <a:t>Steps for Theory-Testing…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200000"/>
              </a:lnSpc>
            </a:pPr>
            <a:r>
              <a:rPr lang="en-US" dirty="0" smtClean="0"/>
              <a:t>Logic of theory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Language that a theory demands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Units of analysis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Consistency through the paper</a:t>
            </a:r>
          </a:p>
          <a:p>
            <a:pPr>
              <a:lnSpc>
                <a:spcPct val="200000"/>
              </a:lnSpc>
            </a:pPr>
            <a:r>
              <a:rPr lang="en-US" dirty="0" smtClean="0"/>
              <a:t>Acknowledging limitations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05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723900"/>
            <a:ext cx="8265146" cy="9906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Distinguishing theory-testing and theory referral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u="sng" dirty="0"/>
              <a:t>Theory referral</a:t>
            </a:r>
            <a:r>
              <a:rPr lang="en-US" u="sng" dirty="0" smtClean="0"/>
              <a:t>: </a:t>
            </a:r>
            <a:endParaRPr lang="en-US" u="sng" dirty="0"/>
          </a:p>
          <a:p>
            <a:pPr>
              <a:spcBef>
                <a:spcPts val="600"/>
              </a:spcBef>
            </a:pPr>
            <a:r>
              <a:rPr lang="en-US" b="0" dirty="0" smtClean="0"/>
              <a:t>This is less restrictive than theory-testing approach</a:t>
            </a:r>
          </a:p>
          <a:p>
            <a:pPr>
              <a:spcBef>
                <a:spcPts val="600"/>
              </a:spcBef>
            </a:pPr>
            <a:r>
              <a:rPr lang="en-US" b="0" dirty="0" smtClean="0"/>
              <a:t>Can use theory to add to understanding (illustrative)</a:t>
            </a:r>
          </a:p>
          <a:p>
            <a:pPr>
              <a:spcBef>
                <a:spcPts val="600"/>
              </a:spcBef>
            </a:pPr>
            <a:endParaRPr lang="en-US" b="0" dirty="0"/>
          </a:p>
          <a:p>
            <a:pPr>
              <a:spcBef>
                <a:spcPts val="60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7352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Qualitative and Quantitative Evidence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Thorough understanding of a few.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1100" dirty="0" smtClean="0"/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i="1" dirty="0" smtClean="0"/>
              <a:t>Vs.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endParaRPr lang="en-US" sz="1100" i="1" dirty="0"/>
          </a:p>
          <a:p>
            <a:pPr marL="0" indent="0">
              <a:buNone/>
            </a:pPr>
            <a:r>
              <a:rPr lang="en-US" dirty="0" smtClean="0"/>
              <a:t>Cursory understanding of many.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68206" y="310718"/>
            <a:ext cx="825623" cy="1029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800" b="1" dirty="0" smtClean="0"/>
              <a:t>3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1211046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Types of Evidence</a:t>
            </a:r>
            <a:endParaRPr lang="en-ZA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66441" y="2489199"/>
            <a:ext cx="7380914" cy="3769557"/>
          </a:xfrm>
        </p:spPr>
        <p:txBody>
          <a:bodyPr>
            <a:normAutofit/>
          </a:bodyPr>
          <a:lstStyle/>
          <a:p>
            <a:r>
              <a:rPr lang="en-ZA" sz="2400" dirty="0" smtClean="0"/>
              <a:t>Qualitative and quantitative data are different types of evidence that can be used to answer a question</a:t>
            </a:r>
          </a:p>
          <a:p>
            <a:pPr lvl="1"/>
            <a:r>
              <a:rPr lang="en-ZA" sz="2000" dirty="0" smtClean="0"/>
              <a:t>They are not methods. They can imply that certain methods be used in order to use them.</a:t>
            </a:r>
          </a:p>
          <a:p>
            <a:pPr lvl="1"/>
            <a:r>
              <a:rPr lang="en-ZA" sz="2000" dirty="0" smtClean="0"/>
              <a:t>They are not mutually exclusive </a:t>
            </a:r>
          </a:p>
          <a:p>
            <a:pPr lvl="2"/>
            <a:r>
              <a:rPr lang="en-ZA" sz="1800" dirty="0" smtClean="0"/>
              <a:t>Q-squared = both quantitative and qualitative evidence used</a:t>
            </a:r>
          </a:p>
        </p:txBody>
      </p:sp>
    </p:spTree>
    <p:extLst>
      <p:ext uri="{BB962C8B-B14F-4D97-AF65-F5344CB8AC3E}">
        <p14:creationId xmlns:p14="http://schemas.microsoft.com/office/powerpoint/2010/main" val="1945161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Qualitative Evidence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8270" y="2405849"/>
            <a:ext cx="8167456" cy="4065971"/>
          </a:xfrm>
        </p:spPr>
        <p:txBody>
          <a:bodyPr>
            <a:normAutofit/>
          </a:bodyPr>
          <a:lstStyle/>
          <a:p>
            <a:r>
              <a:rPr lang="en-ZA" dirty="0" smtClean="0"/>
              <a:t>Concepts are analysed based on interpreting and cross-verifying data collected.</a:t>
            </a:r>
          </a:p>
          <a:p>
            <a:r>
              <a:rPr lang="en-ZA" dirty="0" smtClean="0"/>
              <a:t>Narrative evidence – often g</a:t>
            </a:r>
            <a:r>
              <a:rPr lang="en-ZA" dirty="0" smtClean="0">
                <a:sym typeface="Wingdings" panose="05000000000000000000" pitchFamily="2" charset="2"/>
              </a:rPr>
              <a:t>athered through interviews; focus groups; discussions; etc.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Questions asked can be open-ended; semi-structured; close-ended.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Need to learn techniques for interpreting the data collected.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See: </a:t>
            </a:r>
          </a:p>
          <a:p>
            <a:pPr lvl="1"/>
            <a:r>
              <a:rPr lang="en-ZA" dirty="0" err="1" smtClean="0"/>
              <a:t>Portelli</a:t>
            </a:r>
            <a:r>
              <a:rPr lang="en-ZA" dirty="0"/>
              <a:t>, A., ‘Oral History as Genre’, in M. Chamberlain and P. Thompson (eds.) </a:t>
            </a:r>
            <a:r>
              <a:rPr lang="en-ZA" i="1" dirty="0"/>
              <a:t>Narrative and Genre: Contexts and Types of Communication</a:t>
            </a:r>
            <a:r>
              <a:rPr lang="en-ZA" dirty="0"/>
              <a:t>, (Transaction Publishers, 1998), pp. 23-45</a:t>
            </a:r>
            <a:r>
              <a:rPr lang="en-ZA" dirty="0" smtClean="0"/>
              <a:t>.</a:t>
            </a:r>
          </a:p>
          <a:p>
            <a:pPr lvl="1"/>
            <a:r>
              <a:rPr lang="en-ZA" dirty="0"/>
              <a:t>Thompson, P., </a:t>
            </a:r>
            <a:r>
              <a:rPr lang="en-ZA" i="1" dirty="0"/>
              <a:t>The Voice of the Past: Oral History,</a:t>
            </a:r>
            <a:r>
              <a:rPr lang="en-ZA" dirty="0"/>
              <a:t> 3</a:t>
            </a:r>
            <a:r>
              <a:rPr lang="en-ZA" baseline="30000" dirty="0"/>
              <a:t>rd</a:t>
            </a:r>
            <a:r>
              <a:rPr lang="en-ZA" dirty="0"/>
              <a:t> ed., (Oxford University Press, 2000).</a:t>
            </a:r>
          </a:p>
          <a:p>
            <a:pPr lvl="2"/>
            <a:endParaRPr lang="en-ZA" dirty="0"/>
          </a:p>
          <a:p>
            <a:pPr lvl="1"/>
            <a:endParaRPr lang="en-ZA" dirty="0" smtClean="0">
              <a:sym typeface="Wingdings" panose="05000000000000000000" pitchFamily="2" charset="2"/>
            </a:endParaRPr>
          </a:p>
          <a:p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9150974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Quantitative Evidence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0315" y="2489200"/>
            <a:ext cx="7847860" cy="3955988"/>
          </a:xfrm>
        </p:spPr>
        <p:txBody>
          <a:bodyPr>
            <a:normAutofit lnSpcReduction="10000"/>
          </a:bodyPr>
          <a:lstStyle/>
          <a:p>
            <a:r>
              <a:rPr lang="en-ZA" dirty="0" smtClean="0"/>
              <a:t>Concepts are measured in terms of numbers.</a:t>
            </a:r>
          </a:p>
          <a:p>
            <a:r>
              <a:rPr lang="en-ZA" dirty="0" err="1" smtClean="0"/>
              <a:t>Operationalise</a:t>
            </a:r>
            <a:r>
              <a:rPr lang="en-ZA" dirty="0" smtClean="0"/>
              <a:t> a concept </a:t>
            </a:r>
            <a:r>
              <a:rPr lang="en-ZA" dirty="0" smtClean="0">
                <a:sym typeface="Wingdings" panose="05000000000000000000" pitchFamily="2" charset="2"/>
              </a:rPr>
              <a:t> called a </a:t>
            </a:r>
            <a:r>
              <a:rPr lang="en-ZA" i="1" u="sng" dirty="0" smtClean="0">
                <a:sym typeface="Wingdings" panose="05000000000000000000" pitchFamily="2" charset="2"/>
              </a:rPr>
              <a:t>variable</a:t>
            </a:r>
            <a:r>
              <a:rPr lang="en-ZA" i="1" dirty="0" smtClean="0">
                <a:sym typeface="Wingdings" panose="05000000000000000000" pitchFamily="2" charset="2"/>
              </a:rPr>
              <a:t>.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Types of variables:</a:t>
            </a:r>
          </a:p>
          <a:p>
            <a:pPr lvl="1"/>
            <a:r>
              <a:rPr lang="en-ZA" dirty="0" smtClean="0">
                <a:sym typeface="Wingdings" panose="05000000000000000000" pitchFamily="2" charset="2"/>
              </a:rPr>
              <a:t>Dependent variable: 		the outcome; Y.</a:t>
            </a:r>
          </a:p>
          <a:p>
            <a:pPr lvl="2"/>
            <a:r>
              <a:rPr lang="en-ZA" dirty="0" smtClean="0">
                <a:sym typeface="Wingdings" panose="05000000000000000000" pitchFamily="2" charset="2"/>
              </a:rPr>
              <a:t>E.g. </a:t>
            </a:r>
            <a:r>
              <a:rPr lang="en-ZA" dirty="0" smtClean="0">
                <a:solidFill>
                  <a:srgbClr val="FF0000"/>
                </a:solidFill>
                <a:sym typeface="Wingdings" panose="05000000000000000000" pitchFamily="2" charset="2"/>
              </a:rPr>
              <a:t>Crime rates</a:t>
            </a:r>
          </a:p>
          <a:p>
            <a:pPr lvl="1"/>
            <a:r>
              <a:rPr lang="en-ZA" dirty="0" smtClean="0">
                <a:sym typeface="Wingdings" panose="05000000000000000000" pitchFamily="2" charset="2"/>
              </a:rPr>
              <a:t>Independent variable(s):		the factors that </a:t>
            </a:r>
            <a:r>
              <a:rPr lang="en-ZA" i="1" dirty="0" smtClean="0">
                <a:sym typeface="Wingdings" panose="05000000000000000000" pitchFamily="2" charset="2"/>
              </a:rPr>
              <a:t>cause</a:t>
            </a:r>
            <a:r>
              <a:rPr lang="en-ZA" dirty="0" smtClean="0">
                <a:sym typeface="Wingdings" panose="05000000000000000000" pitchFamily="2" charset="2"/>
              </a:rPr>
              <a:t> the outcome; X.</a:t>
            </a:r>
          </a:p>
          <a:p>
            <a:pPr lvl="2"/>
            <a:r>
              <a:rPr lang="en-ZA" dirty="0" smtClean="0">
                <a:sym typeface="Wingdings" panose="05000000000000000000" pitchFamily="2" charset="2"/>
              </a:rPr>
              <a:t>E.g. </a:t>
            </a:r>
            <a:r>
              <a:rPr lang="en-ZA" dirty="0" smtClean="0">
                <a:solidFill>
                  <a:srgbClr val="FF0000"/>
                </a:solidFill>
                <a:sym typeface="Wingdings" panose="05000000000000000000" pitchFamily="2" charset="2"/>
              </a:rPr>
              <a:t>Poverty</a:t>
            </a:r>
          </a:p>
          <a:p>
            <a:r>
              <a:rPr lang="en-ZA" dirty="0" smtClean="0">
                <a:sym typeface="Wingdings" panose="05000000000000000000" pitchFamily="2" charset="2"/>
              </a:rPr>
              <a:t>Variables are measured using </a:t>
            </a:r>
            <a:r>
              <a:rPr lang="en-ZA" i="1" u="sng" dirty="0" smtClean="0">
                <a:sym typeface="Wingdings" panose="05000000000000000000" pitchFamily="2" charset="2"/>
              </a:rPr>
              <a:t>indicator(s)</a:t>
            </a:r>
            <a:r>
              <a:rPr lang="en-ZA" dirty="0" smtClean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ZA" b="1" i="1" u="sng" dirty="0" smtClean="0">
                <a:sym typeface="Wingdings" panose="05000000000000000000" pitchFamily="2" charset="2"/>
              </a:rPr>
              <a:t>Proxies</a:t>
            </a:r>
            <a:r>
              <a:rPr lang="en-ZA" dirty="0" smtClean="0">
                <a:sym typeface="Wingdings" panose="05000000000000000000" pitchFamily="2" charset="2"/>
              </a:rPr>
              <a:t> are indicators for indicators.</a:t>
            </a:r>
          </a:p>
          <a:p>
            <a:pPr lvl="1"/>
            <a:r>
              <a:rPr lang="en-ZA" dirty="0" smtClean="0">
                <a:sym typeface="Wingdings" panose="05000000000000000000" pitchFamily="2" charset="2"/>
              </a:rPr>
              <a:t>E.g. </a:t>
            </a:r>
            <a:r>
              <a:rPr lang="en-ZA" dirty="0" smtClean="0">
                <a:solidFill>
                  <a:srgbClr val="FF0000"/>
                </a:solidFill>
                <a:sym typeface="Wingdings" panose="05000000000000000000" pitchFamily="2" charset="2"/>
              </a:rPr>
              <a:t>“Development” and Human Development Index (HDI)/GDP per capita.</a:t>
            </a:r>
          </a:p>
        </p:txBody>
      </p:sp>
    </p:spTree>
    <p:extLst>
      <p:ext uri="{BB962C8B-B14F-4D97-AF65-F5344CB8AC3E}">
        <p14:creationId xmlns:p14="http://schemas.microsoft.com/office/powerpoint/2010/main" val="26492250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100" dirty="0" smtClean="0"/>
              <a:t>How do we measure the following concepts?</a:t>
            </a:r>
            <a:endParaRPr lang="en-US" sz="31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Democracy?</a:t>
            </a:r>
          </a:p>
          <a:p>
            <a:endParaRPr lang="en-US" dirty="0" smtClean="0"/>
          </a:p>
          <a:p>
            <a:r>
              <a:rPr lang="en-US" dirty="0" smtClean="0"/>
              <a:t>Authoritarianism?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 smtClean="0"/>
              <a:t>Poverty?</a:t>
            </a:r>
          </a:p>
          <a:p>
            <a:endParaRPr lang="en-US" dirty="0"/>
          </a:p>
          <a:p>
            <a:r>
              <a:rPr lang="en-US" dirty="0" smtClean="0"/>
              <a:t>Inequality?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2028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66439" y="927099"/>
            <a:ext cx="7114585" cy="709865"/>
          </a:xfrm>
        </p:spPr>
        <p:txBody>
          <a:bodyPr/>
          <a:lstStyle/>
          <a:p>
            <a:pPr algn="ctr"/>
            <a:r>
              <a:rPr lang="en-ZA" b="1" dirty="0" smtClean="0"/>
              <a:t>Advantages</a:t>
            </a:r>
            <a:endParaRPr lang="en-ZA" b="1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404476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b="1" u="sng" dirty="0" smtClean="0"/>
              <a:t>Qualitative</a:t>
            </a:r>
          </a:p>
          <a:p>
            <a:r>
              <a:rPr lang="en-ZA" dirty="0" smtClean="0"/>
              <a:t>Natural unfolding of study.</a:t>
            </a:r>
          </a:p>
          <a:p>
            <a:r>
              <a:rPr lang="en-ZA" dirty="0" smtClean="0"/>
              <a:t>‘Thick description’.</a:t>
            </a:r>
          </a:p>
          <a:p>
            <a:pPr lvl="1"/>
            <a:r>
              <a:rPr lang="en-ZA" dirty="0" smtClean="0"/>
              <a:t>Social meaning.</a:t>
            </a:r>
          </a:p>
          <a:p>
            <a:pPr lvl="1"/>
            <a:r>
              <a:rPr lang="en-ZA" dirty="0" smtClean="0"/>
              <a:t>Micro-level impact.</a:t>
            </a:r>
          </a:p>
          <a:p>
            <a:pPr lvl="1"/>
            <a:r>
              <a:rPr lang="en-ZA" dirty="0" smtClean="0"/>
              <a:t>In-depth understanding of case.</a:t>
            </a:r>
          </a:p>
          <a:p>
            <a:r>
              <a:rPr lang="en-ZA" dirty="0" smtClean="0"/>
              <a:t>Helps answer the ‘why’.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4044766"/>
          </a:xfrm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b="1" u="sng" dirty="0" smtClean="0"/>
              <a:t>Quantitative</a:t>
            </a:r>
            <a:endParaRPr lang="en-ZA" dirty="0" smtClean="0"/>
          </a:p>
          <a:p>
            <a:r>
              <a:rPr lang="en-ZA" dirty="0" smtClean="0"/>
              <a:t>Can compare large number of cases across time and/or geography.</a:t>
            </a:r>
          </a:p>
          <a:p>
            <a:r>
              <a:rPr lang="en-ZA" dirty="0" smtClean="0"/>
              <a:t>Relationships of prediction can be identified.</a:t>
            </a:r>
          </a:p>
          <a:p>
            <a:r>
              <a:rPr lang="en-ZA" dirty="0" smtClean="0"/>
              <a:t>Lower risk of researcher’s directly influencing data.</a:t>
            </a:r>
          </a:p>
          <a:p>
            <a:r>
              <a:rPr lang="en-ZA" dirty="0" smtClean="0"/>
              <a:t>Can apply statistical tools.</a:t>
            </a:r>
          </a:p>
          <a:p>
            <a:r>
              <a:rPr lang="en-ZA" dirty="0" smtClean="0"/>
              <a:t>Generalisable.</a:t>
            </a:r>
          </a:p>
          <a:p>
            <a:r>
              <a:rPr lang="en-ZA" dirty="0" smtClean="0"/>
              <a:t>Relatively cheap.</a:t>
            </a:r>
          </a:p>
        </p:txBody>
      </p:sp>
    </p:spTree>
    <p:extLst>
      <p:ext uri="{BB962C8B-B14F-4D97-AF65-F5344CB8AC3E}">
        <p14:creationId xmlns:p14="http://schemas.microsoft.com/office/powerpoint/2010/main" val="24958025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66439" y="927099"/>
            <a:ext cx="7114585" cy="709865"/>
          </a:xfrm>
        </p:spPr>
        <p:txBody>
          <a:bodyPr/>
          <a:lstStyle/>
          <a:p>
            <a:pPr algn="ctr"/>
            <a:r>
              <a:rPr lang="en-ZA" b="1" dirty="0" smtClean="0"/>
              <a:t>Disadvantages</a:t>
            </a:r>
            <a:endParaRPr lang="en-ZA" b="1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27841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ZA" b="1" u="sng" dirty="0" smtClean="0"/>
              <a:t>Qualitative</a:t>
            </a:r>
          </a:p>
          <a:p>
            <a:r>
              <a:rPr lang="en-ZA" dirty="0" smtClean="0"/>
              <a:t>Issues of subjectivity and interviewer influence</a:t>
            </a:r>
          </a:p>
          <a:p>
            <a:r>
              <a:rPr lang="en-ZA" dirty="0" smtClean="0"/>
              <a:t>Time-consuming</a:t>
            </a:r>
          </a:p>
          <a:p>
            <a:r>
              <a:rPr lang="en-ZA" dirty="0" smtClean="0"/>
              <a:t>Expensive</a:t>
            </a:r>
          </a:p>
          <a:p>
            <a:r>
              <a:rPr lang="en-ZA" dirty="0" smtClean="0"/>
              <a:t>Not easily generalised. 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27841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ZA" b="1" u="sng" dirty="0" smtClean="0"/>
              <a:t>Quantitative</a:t>
            </a:r>
            <a:endParaRPr lang="en-ZA" dirty="0" smtClean="0"/>
          </a:p>
          <a:p>
            <a:r>
              <a:rPr lang="en-ZA" dirty="0" smtClean="0"/>
              <a:t>Risks overlooking context(s) of case(s).</a:t>
            </a:r>
          </a:p>
          <a:p>
            <a:r>
              <a:rPr lang="en-ZA" dirty="0" smtClean="0"/>
              <a:t>Lacks substance about the </a:t>
            </a:r>
            <a:r>
              <a:rPr lang="en-ZA" i="1" dirty="0" smtClean="0"/>
              <a:t>meaning</a:t>
            </a:r>
            <a:r>
              <a:rPr lang="en-ZA" dirty="0" smtClean="0"/>
              <a:t> of what is tested.</a:t>
            </a:r>
          </a:p>
          <a:p>
            <a:r>
              <a:rPr lang="en-ZA" dirty="0" smtClean="0"/>
              <a:t>Finding suitable data can be difficult </a:t>
            </a:r>
            <a:r>
              <a:rPr lang="en-ZA" dirty="0" smtClean="0">
                <a:sym typeface="Wingdings" panose="05000000000000000000" pitchFamily="2" charset="2"/>
              </a:rPr>
              <a:t> need large studies.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3331500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Structure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The What and Why of </a:t>
            </a:r>
            <a:r>
              <a:rPr lang="en-US" dirty="0" smtClean="0"/>
              <a:t>Methodology.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Theory-testing vs. Theory referral.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Qualitative and Quantitative Evidence.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3 Basic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Large 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N / Comparative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Single Case Study.</a:t>
            </a:r>
          </a:p>
        </p:txBody>
      </p:sp>
    </p:spTree>
    <p:extLst>
      <p:ext uri="{BB962C8B-B14F-4D97-AF65-F5344CB8AC3E}">
        <p14:creationId xmlns:p14="http://schemas.microsoft.com/office/powerpoint/2010/main" val="27065149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866439" y="927099"/>
            <a:ext cx="7114585" cy="709865"/>
          </a:xfrm>
        </p:spPr>
        <p:txBody>
          <a:bodyPr/>
          <a:lstStyle/>
          <a:p>
            <a:pPr algn="ctr"/>
            <a:r>
              <a:rPr lang="en-ZA" b="1" dirty="0" smtClean="0"/>
              <a:t>Disadvantages</a:t>
            </a:r>
            <a:endParaRPr lang="en-ZA" b="1" dirty="0"/>
          </a:p>
        </p:txBody>
      </p:sp>
      <p:sp>
        <p:nvSpPr>
          <p:cNvPr id="12" name="Content Placeholder 11"/>
          <p:cNvSpPr>
            <a:spLocks noGrp="1"/>
          </p:cNvSpPr>
          <p:nvPr>
            <p:ph sz="half" idx="1"/>
          </p:nvPr>
        </p:nvSpPr>
        <p:spPr>
          <a:xfrm>
            <a:off x="866440" y="2489199"/>
            <a:ext cx="3636980" cy="27841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ZA" b="1" u="sng" dirty="0" smtClean="0"/>
              <a:t>Qualitative</a:t>
            </a:r>
          </a:p>
          <a:p>
            <a:r>
              <a:rPr lang="en-ZA" dirty="0" smtClean="0"/>
              <a:t>Issues of subjectivity and interviewer influence</a:t>
            </a:r>
          </a:p>
          <a:p>
            <a:r>
              <a:rPr lang="en-ZA" dirty="0" smtClean="0"/>
              <a:t>Time-consuming</a:t>
            </a:r>
          </a:p>
          <a:p>
            <a:r>
              <a:rPr lang="en-ZA" dirty="0" smtClean="0"/>
              <a:t>Expensive</a:t>
            </a:r>
          </a:p>
          <a:p>
            <a:r>
              <a:rPr lang="en-ZA" dirty="0" smtClean="0"/>
              <a:t>Not easily generalised. </a:t>
            </a:r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0580" y="2489199"/>
            <a:ext cx="3636981" cy="2784137"/>
          </a:xfrm>
          <a:ln>
            <a:solidFill>
              <a:schemeClr val="accent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ZA" b="1" u="sng" dirty="0" smtClean="0"/>
              <a:t>Quantitative</a:t>
            </a:r>
            <a:endParaRPr lang="en-ZA" dirty="0" smtClean="0"/>
          </a:p>
          <a:p>
            <a:r>
              <a:rPr lang="en-ZA" dirty="0" smtClean="0"/>
              <a:t>Risks overlooking context(s) of case(s).</a:t>
            </a:r>
          </a:p>
          <a:p>
            <a:r>
              <a:rPr lang="en-ZA" dirty="0" smtClean="0"/>
              <a:t>Lacks substance about the </a:t>
            </a:r>
            <a:r>
              <a:rPr lang="en-ZA" i="1" dirty="0" smtClean="0"/>
              <a:t>meaning</a:t>
            </a:r>
            <a:r>
              <a:rPr lang="en-ZA" dirty="0" smtClean="0"/>
              <a:t> of what is tested.</a:t>
            </a:r>
          </a:p>
          <a:p>
            <a:r>
              <a:rPr lang="en-ZA" dirty="0" smtClean="0"/>
              <a:t>Finding suitable data can be difficult </a:t>
            </a:r>
            <a:r>
              <a:rPr lang="en-ZA" dirty="0" smtClean="0">
                <a:sym typeface="Wingdings" panose="05000000000000000000" pitchFamily="2" charset="2"/>
              </a:rPr>
              <a:t> need large studies.</a:t>
            </a:r>
            <a:endParaRPr lang="en-ZA" dirty="0"/>
          </a:p>
        </p:txBody>
      </p:sp>
      <p:sp>
        <p:nvSpPr>
          <p:cNvPr id="2" name="TextBox 1"/>
          <p:cNvSpPr txBox="1"/>
          <p:nvPr/>
        </p:nvSpPr>
        <p:spPr>
          <a:xfrm>
            <a:off x="866439" y="5610687"/>
            <a:ext cx="7411122" cy="95410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ZA" sz="2800" b="1" dirty="0" smtClean="0">
                <a:solidFill>
                  <a:srgbClr val="FF0000"/>
                </a:solidFill>
              </a:rPr>
              <a:t>NOT DICHOTOMOUS!! Often a degree of each.</a:t>
            </a:r>
            <a:endParaRPr lang="en-ZA" sz="28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5761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3 Basic Methods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>
          <a:xfrm>
            <a:off x="4971495" y="2257587"/>
            <a:ext cx="3417903" cy="3592797"/>
          </a:xfrm>
        </p:spPr>
        <p:txBody>
          <a:bodyPr>
            <a:normAutofit/>
          </a:bodyPr>
          <a:lstStyle/>
          <a:p>
            <a:r>
              <a:rPr lang="en-US" dirty="0" smtClean="0"/>
              <a:t>Large-</a:t>
            </a:r>
            <a:r>
              <a:rPr lang="en-US" i="1" dirty="0" smtClean="0"/>
              <a:t>N</a:t>
            </a:r>
            <a:r>
              <a:rPr lang="en-US" dirty="0" smtClean="0"/>
              <a:t>: &gt; 50 cases.</a:t>
            </a:r>
            <a:endParaRPr lang="en-US" i="1" dirty="0" smtClean="0"/>
          </a:p>
          <a:p>
            <a:r>
              <a:rPr lang="en-US" dirty="0" smtClean="0"/>
              <a:t>Small-</a:t>
            </a:r>
            <a:r>
              <a:rPr lang="en-US" i="1" dirty="0" smtClean="0"/>
              <a:t>N: </a:t>
            </a:r>
            <a:r>
              <a:rPr lang="en-US" dirty="0" smtClean="0"/>
              <a:t>2-20 cases.</a:t>
            </a:r>
          </a:p>
          <a:p>
            <a:r>
              <a:rPr lang="en-US" dirty="0" smtClean="0"/>
              <a:t>Single case study: 1 case.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i="1" dirty="0" smtClean="0"/>
              <a:t>N = </a:t>
            </a:r>
            <a:r>
              <a:rPr lang="en-US" dirty="0" smtClean="0"/>
              <a:t>number of cases/observations.</a:t>
            </a:r>
            <a:endParaRPr lang="en-US" i="1" dirty="0"/>
          </a:p>
        </p:txBody>
      </p:sp>
      <p:sp>
        <p:nvSpPr>
          <p:cNvPr id="5" name="Rectangle 4"/>
          <p:cNvSpPr/>
          <p:nvPr/>
        </p:nvSpPr>
        <p:spPr>
          <a:xfrm>
            <a:off x="3968206" y="310718"/>
            <a:ext cx="825623" cy="1029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800" b="1" dirty="0" smtClean="0"/>
              <a:t>4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1011933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sz="4800" dirty="0" smtClean="0"/>
              <a:t>Large-n Study</a:t>
            </a:r>
            <a:endParaRPr lang="en-ZA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N = 50+ cases</a:t>
            </a:r>
          </a:p>
          <a:p>
            <a:r>
              <a:rPr lang="en-ZA" dirty="0" smtClean="0"/>
              <a:t>Advantage:		compare a large number of cases.</a:t>
            </a:r>
          </a:p>
          <a:p>
            <a:r>
              <a:rPr lang="en-ZA" dirty="0" smtClean="0"/>
              <a:t>Evidence:		usually quantitative; many variables; statistical 						techniques.</a:t>
            </a:r>
          </a:p>
          <a:p>
            <a:r>
              <a:rPr lang="en-ZA" dirty="0" smtClean="0"/>
              <a:t>Examples:</a:t>
            </a:r>
          </a:p>
          <a:p>
            <a:pPr lvl="1"/>
            <a:r>
              <a:rPr lang="en-ZA" dirty="0" err="1" smtClean="0">
                <a:solidFill>
                  <a:srgbClr val="FF0000"/>
                </a:solidFill>
              </a:rPr>
              <a:t>Przeworski</a:t>
            </a:r>
            <a:r>
              <a:rPr lang="en-ZA" dirty="0" smtClean="0">
                <a:solidFill>
                  <a:srgbClr val="FF0000"/>
                </a:solidFill>
              </a:rPr>
              <a:t> and </a:t>
            </a:r>
            <a:r>
              <a:rPr lang="en-ZA" dirty="0" err="1" smtClean="0">
                <a:solidFill>
                  <a:srgbClr val="FF0000"/>
                </a:solidFill>
              </a:rPr>
              <a:t>Limongi</a:t>
            </a:r>
            <a:endParaRPr lang="en-ZA" dirty="0" smtClean="0">
              <a:solidFill>
                <a:srgbClr val="FF0000"/>
              </a:solidFill>
            </a:endParaRP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135 countries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1950-1990</a:t>
            </a:r>
          </a:p>
          <a:p>
            <a:pPr lvl="2"/>
            <a:r>
              <a:rPr lang="en-US" dirty="0" smtClean="0">
                <a:solidFill>
                  <a:srgbClr val="FF0000"/>
                </a:solidFill>
              </a:rPr>
              <a:t>229 observed regimes: 101 democratic and 123 authoritarian </a:t>
            </a:r>
            <a:endParaRPr lang="en-US" dirty="0">
              <a:solidFill>
                <a:srgbClr val="FF0000"/>
              </a:solidFill>
            </a:endParaRPr>
          </a:p>
          <a:p>
            <a:pPr lvl="1"/>
            <a:r>
              <a:rPr lang="en-ZA" dirty="0" smtClean="0"/>
              <a:t>Note: Samuel Huntington’s </a:t>
            </a:r>
            <a:r>
              <a:rPr lang="en-ZA" i="1" dirty="0" smtClean="0"/>
              <a:t>Clash of Civilizations</a:t>
            </a:r>
            <a:r>
              <a:rPr lang="en-ZA" dirty="0" smtClean="0"/>
              <a:t> </a:t>
            </a:r>
            <a:r>
              <a:rPr lang="en-ZA" dirty="0" smtClean="0">
                <a:sym typeface="Wingdings" panose="05000000000000000000" pitchFamily="2" charset="2"/>
              </a:rPr>
              <a:t>uses qualitative evidence but through </a:t>
            </a:r>
            <a:r>
              <a:rPr lang="en-ZA" i="1" dirty="0" smtClean="0">
                <a:sym typeface="Wingdings" panose="05000000000000000000" pitchFamily="2" charset="2"/>
              </a:rPr>
              <a:t>Large-N</a:t>
            </a:r>
            <a:r>
              <a:rPr lang="en-ZA" dirty="0" smtClean="0">
                <a:sym typeface="Wingdings" panose="05000000000000000000" pitchFamily="2" charset="2"/>
              </a:rPr>
              <a:t> analysis</a:t>
            </a:r>
            <a:endParaRPr lang="en-ZA" dirty="0" smtClean="0"/>
          </a:p>
        </p:txBody>
      </p:sp>
    </p:spTree>
    <p:extLst>
      <p:ext uri="{BB962C8B-B14F-4D97-AF65-F5344CB8AC3E}">
        <p14:creationId xmlns:p14="http://schemas.microsoft.com/office/powerpoint/2010/main" val="231525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5400" dirty="0" smtClean="0"/>
              <a:t>Small-</a:t>
            </a:r>
            <a:r>
              <a:rPr lang="en-US" sz="5400" i="1" dirty="0" smtClean="0"/>
              <a:t>n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aka. ‘comparative method’.</a:t>
            </a:r>
            <a:endParaRPr lang="en-US" dirty="0"/>
          </a:p>
          <a:p>
            <a:r>
              <a:rPr lang="en-US" dirty="0" smtClean="0"/>
              <a:t>N = 2 – 20 cases compared.</a:t>
            </a:r>
          </a:p>
          <a:p>
            <a:r>
              <a:rPr lang="en-US" dirty="0" smtClean="0"/>
              <a:t>Cases are deliberately selected in order to establish ‘control.’</a:t>
            </a:r>
          </a:p>
          <a:p>
            <a:r>
              <a:rPr lang="en-US" dirty="0" smtClean="0"/>
              <a:t>Most Similar Systems Design (MSSD).</a:t>
            </a:r>
          </a:p>
          <a:p>
            <a:pPr lvl="1"/>
            <a:r>
              <a:rPr lang="en-US" dirty="0" smtClean="0"/>
              <a:t>Similar cases.</a:t>
            </a:r>
          </a:p>
          <a:p>
            <a:pPr lvl="1"/>
            <a:r>
              <a:rPr lang="en-US" dirty="0" smtClean="0"/>
              <a:t>Different outcome.</a:t>
            </a:r>
          </a:p>
          <a:p>
            <a:r>
              <a:rPr lang="en-US" dirty="0" smtClean="0"/>
              <a:t>Most Different Systems Design (MDSD).</a:t>
            </a:r>
          </a:p>
          <a:p>
            <a:pPr lvl="1"/>
            <a:r>
              <a:rPr lang="en-US" dirty="0" smtClean="0"/>
              <a:t>Different cases.</a:t>
            </a:r>
          </a:p>
          <a:p>
            <a:pPr lvl="1"/>
            <a:r>
              <a:rPr lang="en-US" dirty="0" smtClean="0"/>
              <a:t>Same outcome.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0434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Can you think of…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  <a:p>
            <a:pPr algn="ctr">
              <a:buFont typeface="+mj-lt"/>
              <a:buAutoNum type="arabicPeriod"/>
            </a:pPr>
            <a:r>
              <a:rPr lang="en-US" sz="2400" dirty="0" smtClean="0"/>
              <a:t>An example of a </a:t>
            </a:r>
            <a:r>
              <a:rPr lang="en-US" sz="2400" i="1" dirty="0" smtClean="0"/>
              <a:t>small-n</a:t>
            </a:r>
            <a:r>
              <a:rPr lang="en-US" sz="2400" dirty="0" smtClean="0"/>
              <a:t> analysis that we have covered thus far in the course?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17517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4800" b="1" dirty="0" smtClean="0"/>
              <a:t>Single Cas</a:t>
            </a:r>
            <a:r>
              <a:rPr lang="en-ZA" sz="4800" dirty="0" smtClean="0"/>
              <a:t>e Study</a:t>
            </a:r>
            <a:endParaRPr lang="en-ZA" sz="4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sz="3200" dirty="0" smtClean="0"/>
              <a:t>N = 1</a:t>
            </a:r>
          </a:p>
          <a:p>
            <a:r>
              <a:rPr lang="en-ZA" sz="3200" dirty="0" smtClean="0"/>
              <a:t>Evidence:		often qualitative</a:t>
            </a:r>
          </a:p>
          <a:p>
            <a:r>
              <a:rPr lang="en-ZA" sz="3200" dirty="0" smtClean="0"/>
              <a:t>A single country can be the unit of analysis. </a:t>
            </a:r>
          </a:p>
          <a:p>
            <a:pPr lvl="1"/>
            <a:r>
              <a:rPr lang="en-ZA" sz="3000" dirty="0" smtClean="0"/>
              <a:t>It can be further divided into time periods; geographical spaces; and different levels of analysis.</a:t>
            </a:r>
          </a:p>
          <a:p>
            <a:endParaRPr lang="en-ZA" sz="3200" dirty="0"/>
          </a:p>
        </p:txBody>
      </p:sp>
    </p:spTree>
    <p:extLst>
      <p:ext uri="{BB962C8B-B14F-4D97-AF65-F5344CB8AC3E}">
        <p14:creationId xmlns:p14="http://schemas.microsoft.com/office/powerpoint/2010/main" val="3842207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b="1" dirty="0" smtClean="0"/>
              <a:t>Why do a Single Case Study?</a:t>
            </a:r>
            <a:endParaRPr lang="en-ZA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Classification of case.</a:t>
            </a:r>
          </a:p>
          <a:p>
            <a:r>
              <a:rPr lang="en-ZA" dirty="0" smtClean="0"/>
              <a:t>Contextual (‘thick’) description.</a:t>
            </a:r>
          </a:p>
          <a:p>
            <a:r>
              <a:rPr lang="en-ZA" dirty="0" smtClean="0"/>
              <a:t>Hypothesis generation.</a:t>
            </a:r>
          </a:p>
          <a:p>
            <a:r>
              <a:rPr lang="en-ZA" dirty="0" smtClean="0"/>
              <a:t>Theory testing: </a:t>
            </a:r>
          </a:p>
          <a:p>
            <a:pPr lvl="1"/>
            <a:r>
              <a:rPr lang="en-ZA" dirty="0" smtClean="0"/>
              <a:t>Most likely study.</a:t>
            </a:r>
          </a:p>
          <a:p>
            <a:pPr lvl="1"/>
            <a:r>
              <a:rPr lang="en-ZA" dirty="0" smtClean="0"/>
              <a:t>Least likely study.</a:t>
            </a:r>
          </a:p>
          <a:p>
            <a:r>
              <a:rPr lang="en-ZA" dirty="0" smtClean="0"/>
              <a:t>Outliers.</a:t>
            </a:r>
          </a:p>
          <a:p>
            <a:r>
              <a:rPr lang="en-ZA" dirty="0" smtClean="0"/>
              <a:t>Can test causal explanations.</a:t>
            </a:r>
          </a:p>
          <a:p>
            <a:r>
              <a:rPr lang="en-ZA" dirty="0" smtClean="0"/>
              <a:t>You will be looking at a lot of single case studies for you course essay (choose 2 country cases)</a:t>
            </a:r>
            <a:endParaRPr lang="en-ZA" dirty="0"/>
          </a:p>
        </p:txBody>
      </p:sp>
    </p:spTree>
    <p:extLst>
      <p:ext uri="{BB962C8B-B14F-4D97-AF65-F5344CB8AC3E}">
        <p14:creationId xmlns:p14="http://schemas.microsoft.com/office/powerpoint/2010/main" val="4012324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600" b="1" dirty="0" smtClean="0"/>
              <a:t>Limitations of Single Case Studies</a:t>
            </a:r>
            <a:endParaRPr lang="en-ZA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ZA" sz="3200" dirty="0" smtClean="0"/>
              <a:t>Limited scope/generalisability.</a:t>
            </a:r>
          </a:p>
          <a:p>
            <a:endParaRPr lang="en-ZA" sz="3200" dirty="0"/>
          </a:p>
          <a:p>
            <a:r>
              <a:rPr lang="en-ZA" sz="3200" dirty="0" smtClean="0"/>
              <a:t>Selection bias.</a:t>
            </a:r>
          </a:p>
          <a:p>
            <a:endParaRPr lang="en-ZA" sz="3200" dirty="0"/>
          </a:p>
          <a:p>
            <a:pPr marL="0" indent="0">
              <a:buNone/>
            </a:pPr>
            <a:r>
              <a:rPr lang="en-ZA" sz="3200" dirty="0" smtClean="0"/>
              <a:t>See: </a:t>
            </a:r>
            <a:r>
              <a:rPr lang="en-US" sz="3200" b="0" dirty="0" err="1"/>
              <a:t>Landman</a:t>
            </a:r>
            <a:r>
              <a:rPr lang="en-US" sz="3200" b="0" dirty="0"/>
              <a:t>, Todd. 2007. </a:t>
            </a:r>
            <a:r>
              <a:rPr lang="en-US" sz="3200" b="0" i="1" dirty="0"/>
              <a:t>Issues and Methods in Comparative Politics: An Introduction. </a:t>
            </a:r>
            <a:r>
              <a:rPr lang="en-US" sz="3200" b="0" dirty="0"/>
              <a:t>London: </a:t>
            </a:r>
            <a:r>
              <a:rPr lang="en-US" sz="3200" b="0" dirty="0" err="1"/>
              <a:t>Routledge</a:t>
            </a:r>
            <a:r>
              <a:rPr lang="en-US" sz="3200" b="0" dirty="0"/>
              <a:t>. </a:t>
            </a:r>
          </a:p>
          <a:p>
            <a:pPr marL="0" indent="0">
              <a:buNone/>
            </a:pPr>
            <a:endParaRPr lang="en-ZA" sz="32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3241546" y="785443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491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What we looked at: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dirty="0"/>
              <a:t>The What and Why of </a:t>
            </a:r>
            <a:r>
              <a:rPr lang="en-US" dirty="0" smtClean="0"/>
              <a:t>Methodology.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Theory-testing vs. Theory referral.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Qualitative and Quantitative Evidence.</a:t>
            </a:r>
          </a:p>
          <a:p>
            <a:pPr>
              <a:buFont typeface="+mj-lt"/>
              <a:buAutoNum type="arabicPeriod"/>
            </a:pPr>
            <a:endParaRPr lang="en-US" dirty="0" smtClean="0"/>
          </a:p>
          <a:p>
            <a:pPr>
              <a:buFont typeface="+mj-lt"/>
              <a:buAutoNum type="arabicPeriod"/>
            </a:pPr>
            <a:r>
              <a:rPr lang="en-US" dirty="0" smtClean="0"/>
              <a:t>3 Basic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Large N.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Small N / Comparative Methods.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Single Case Study.</a:t>
            </a:r>
          </a:p>
        </p:txBody>
      </p:sp>
    </p:spTree>
    <p:extLst>
      <p:ext uri="{BB962C8B-B14F-4D97-AF65-F5344CB8AC3E}">
        <p14:creationId xmlns:p14="http://schemas.microsoft.com/office/powerpoint/2010/main" val="37920672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1671784" y="2929631"/>
            <a:ext cx="5917679" cy="1106443"/>
          </a:xfrm>
        </p:spPr>
        <p:txBody>
          <a:bodyPr/>
          <a:lstStyle/>
          <a:p>
            <a:pPr algn="ctr"/>
            <a:r>
              <a:rPr lang="en-ZA" sz="8000" dirty="0" smtClean="0"/>
              <a:t>FIN.</a:t>
            </a:r>
            <a:endParaRPr lang="en-ZA" sz="8000" dirty="0"/>
          </a:p>
        </p:txBody>
      </p:sp>
    </p:spTree>
    <p:extLst>
      <p:ext uri="{BB962C8B-B14F-4D97-AF65-F5344CB8AC3E}">
        <p14:creationId xmlns:p14="http://schemas.microsoft.com/office/powerpoint/2010/main" val="3568910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What and Why of Methodology</a:t>
            </a:r>
            <a:endParaRPr lang="en-US" dirty="0"/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What is it?</a:t>
            </a:r>
          </a:p>
          <a:p>
            <a:r>
              <a:rPr lang="en-US" dirty="0" smtClean="0"/>
              <a:t>Why do we use it?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968206" y="310718"/>
            <a:ext cx="825623" cy="1029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800" b="1" dirty="0" smtClean="0"/>
              <a:t>1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242295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‘Methodology’?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6441" y="2489199"/>
            <a:ext cx="7505202" cy="3884967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ZA" dirty="0" smtClean="0"/>
          </a:p>
          <a:p>
            <a:r>
              <a:rPr lang="en-ZA" dirty="0" smtClean="0"/>
              <a:t>It is the </a:t>
            </a:r>
            <a:r>
              <a:rPr lang="en-ZA" i="1" dirty="0" smtClean="0"/>
              <a:t>way</a:t>
            </a:r>
            <a:r>
              <a:rPr lang="en-ZA" dirty="0" smtClean="0"/>
              <a:t> we go about answering questions.</a:t>
            </a:r>
          </a:p>
          <a:p>
            <a:endParaRPr lang="en-ZA" dirty="0"/>
          </a:p>
          <a:p>
            <a:r>
              <a:rPr lang="en-ZA" dirty="0" smtClean="0"/>
              <a:t>We have different </a:t>
            </a:r>
            <a:r>
              <a:rPr lang="en-ZA" i="1" dirty="0" smtClean="0"/>
              <a:t>choices</a:t>
            </a:r>
          </a:p>
          <a:p>
            <a:pPr lvl="1"/>
            <a:r>
              <a:rPr lang="en-ZA" dirty="0" smtClean="0"/>
              <a:t>What type of evidence do I need?</a:t>
            </a:r>
          </a:p>
          <a:p>
            <a:pPr lvl="1"/>
            <a:r>
              <a:rPr lang="en-ZA" dirty="0" smtClean="0"/>
              <a:t>How do I analyse the evidence?</a:t>
            </a:r>
          </a:p>
          <a:p>
            <a:pPr lvl="1"/>
            <a:endParaRPr lang="en-ZA" dirty="0" smtClean="0"/>
          </a:p>
          <a:p>
            <a:r>
              <a:rPr lang="en-ZA" dirty="0" smtClean="0"/>
              <a:t>In political studies this usually means that we need to consider how different concepts relate to one another.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959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we use different methodologies?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520732"/>
            <a:ext cx="7098888" cy="3530600"/>
          </a:xfrm>
        </p:spPr>
        <p:txBody>
          <a:bodyPr/>
          <a:lstStyle/>
          <a:p>
            <a:pPr marL="0" lvl="0" indent="0">
              <a:buNone/>
            </a:pPr>
            <a:r>
              <a:rPr lang="en-ZA" dirty="0" smtClean="0">
                <a:solidFill>
                  <a:srgbClr val="FF0000"/>
                </a:solidFill>
              </a:rPr>
              <a:t>This course asks a variety of questions:</a:t>
            </a:r>
          </a:p>
          <a:p>
            <a:pPr lvl="0"/>
            <a:r>
              <a:rPr lang="en-ZA" dirty="0"/>
              <a:t>How do study comparative politics (methods)?</a:t>
            </a:r>
            <a:endParaRPr lang="en-GB" dirty="0"/>
          </a:p>
          <a:p>
            <a:pPr lvl="0"/>
            <a:r>
              <a:rPr lang="en-ZA" dirty="0"/>
              <a:t>The nature of the contemporary state?</a:t>
            </a:r>
            <a:endParaRPr lang="en-GB" dirty="0"/>
          </a:p>
          <a:p>
            <a:pPr lvl="0"/>
            <a:r>
              <a:rPr lang="en-ZA" dirty="0"/>
              <a:t>What are the different regime types and transitions?</a:t>
            </a:r>
            <a:endParaRPr lang="en-GB" dirty="0"/>
          </a:p>
          <a:p>
            <a:pPr lvl="0"/>
            <a:r>
              <a:rPr lang="en-ZA" dirty="0"/>
              <a:t>The survival and significance of democracy?</a:t>
            </a:r>
            <a:endParaRPr lang="en-GB" dirty="0"/>
          </a:p>
          <a:p>
            <a:pPr lvl="0"/>
            <a:r>
              <a:rPr lang="en-ZA" dirty="0"/>
              <a:t>Political systems, parties, civil societies and social movements?</a:t>
            </a:r>
            <a:endParaRPr lang="en-GB" dirty="0"/>
          </a:p>
          <a:p>
            <a:pPr lvl="0"/>
            <a:r>
              <a:rPr lang="en-ZA" dirty="0"/>
              <a:t>Revolutions and their occurrences?</a:t>
            </a:r>
            <a:endParaRPr lang="en-GB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492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Why do we use different methodologies?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4382" y="2489200"/>
            <a:ext cx="7098888" cy="3530600"/>
          </a:xfrm>
        </p:spPr>
        <p:txBody>
          <a:bodyPr/>
          <a:lstStyle/>
          <a:p>
            <a:r>
              <a:rPr lang="en-ZA" dirty="0" smtClean="0"/>
              <a:t>There are different ways (methods) </a:t>
            </a:r>
            <a:r>
              <a:rPr lang="en-ZA" dirty="0"/>
              <a:t>of </a:t>
            </a:r>
            <a:r>
              <a:rPr lang="en-ZA" dirty="0" smtClean="0"/>
              <a:t>answering these questions.</a:t>
            </a:r>
          </a:p>
          <a:p>
            <a:pPr lvl="1"/>
            <a:r>
              <a:rPr lang="en-ZA" dirty="0" smtClean="0"/>
              <a:t>The type of question asked suggests the type of method you need in order to answer it</a:t>
            </a:r>
          </a:p>
          <a:p>
            <a:endParaRPr lang="en-ZA" dirty="0"/>
          </a:p>
          <a:p>
            <a:r>
              <a:rPr lang="en-ZA" dirty="0" smtClean="0"/>
              <a:t>The method you use means that you must go about answering the question in a specific way.</a:t>
            </a:r>
          </a:p>
          <a:p>
            <a:endParaRPr lang="en-ZA" dirty="0"/>
          </a:p>
          <a:p>
            <a:r>
              <a:rPr lang="en-ZA" dirty="0" smtClean="0"/>
              <a:t>All methods, if done right, ensure that you </a:t>
            </a:r>
            <a:r>
              <a:rPr lang="en-ZA" b="1" dirty="0" smtClean="0"/>
              <a:t>systematically</a:t>
            </a:r>
            <a:r>
              <a:rPr lang="en-ZA" dirty="0" smtClean="0"/>
              <a:t> address the question.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76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Consider…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158" y="2950838"/>
            <a:ext cx="6930212" cy="2855157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What are the similarities and differences between Eva </a:t>
            </a:r>
            <a:r>
              <a:rPr lang="en-US" sz="4000" b="1" dirty="0" err="1" smtClean="0">
                <a:solidFill>
                  <a:srgbClr val="FF0000"/>
                </a:solidFill>
              </a:rPr>
              <a:t>Bellin</a:t>
            </a:r>
            <a:r>
              <a:rPr lang="en-US" sz="4000" dirty="0">
                <a:solidFill>
                  <a:srgbClr val="FF0000"/>
                </a:solidFill>
              </a:rPr>
              <a:t> </a:t>
            </a:r>
            <a:r>
              <a:rPr lang="en-US" sz="4000" dirty="0" smtClean="0">
                <a:solidFill>
                  <a:srgbClr val="FF0000"/>
                </a:solidFill>
              </a:rPr>
              <a:t>(2004) and Gandhi &amp; </a:t>
            </a:r>
            <a:r>
              <a:rPr lang="en-US" sz="4000" dirty="0" err="1" smtClean="0">
                <a:solidFill>
                  <a:srgbClr val="FF0000"/>
                </a:solidFill>
              </a:rPr>
              <a:t>Przeworski’s</a:t>
            </a:r>
            <a:r>
              <a:rPr lang="en-US" sz="4000" dirty="0" smtClean="0">
                <a:solidFill>
                  <a:srgbClr val="FF0000"/>
                </a:solidFill>
              </a:rPr>
              <a:t> (2007) studies?</a:t>
            </a:r>
            <a:endParaRPr lang="en-US" sz="4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71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Comparing methodologies: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err="1" smtClean="0"/>
              <a:t>Bellin</a:t>
            </a:r>
            <a:r>
              <a:rPr lang="en-US" b="1" dirty="0" smtClean="0"/>
              <a:t> (2004)</a:t>
            </a:r>
          </a:p>
          <a:p>
            <a:pPr lvl="1"/>
            <a:r>
              <a:rPr lang="en-US" i="1" dirty="0" smtClean="0"/>
              <a:t>Small –n </a:t>
            </a:r>
            <a:r>
              <a:rPr lang="en-US" dirty="0" smtClean="0"/>
              <a:t>study:	</a:t>
            </a:r>
            <a:r>
              <a:rPr lang="en-US" dirty="0"/>
              <a:t>	</a:t>
            </a:r>
            <a:r>
              <a:rPr lang="en-US" dirty="0" smtClean="0"/>
              <a:t>Authoritarianism in the Middle East</a:t>
            </a:r>
          </a:p>
          <a:p>
            <a:pPr lvl="1"/>
            <a:r>
              <a:rPr lang="en-US" dirty="0" smtClean="0"/>
              <a:t>Time Series:			1972-2001</a:t>
            </a:r>
          </a:p>
          <a:p>
            <a:pPr lvl="1"/>
            <a:r>
              <a:rPr lang="en-US" dirty="0" smtClean="0"/>
              <a:t>Evidence:			Qualitative</a:t>
            </a:r>
          </a:p>
          <a:p>
            <a:pPr lvl="1"/>
            <a:endParaRPr lang="en-US" dirty="0" smtClean="0"/>
          </a:p>
          <a:p>
            <a:r>
              <a:rPr lang="en-US" b="1" dirty="0" smtClean="0"/>
              <a:t>Gandhi &amp; </a:t>
            </a:r>
            <a:r>
              <a:rPr lang="en-US" b="1" dirty="0" err="1" smtClean="0"/>
              <a:t>Przeworski</a:t>
            </a:r>
            <a:r>
              <a:rPr lang="en-US" b="1" dirty="0" smtClean="0"/>
              <a:t> (2007)</a:t>
            </a:r>
          </a:p>
          <a:p>
            <a:pPr lvl="1"/>
            <a:r>
              <a:rPr lang="en-US" dirty="0" smtClean="0"/>
              <a:t>Large-N study:		Autocratic Survival</a:t>
            </a:r>
          </a:p>
          <a:p>
            <a:pPr lvl="1"/>
            <a:r>
              <a:rPr lang="en-US" dirty="0" smtClean="0"/>
              <a:t>Time series:			1946 - 1996</a:t>
            </a:r>
          </a:p>
          <a:p>
            <a:pPr lvl="1"/>
            <a:r>
              <a:rPr lang="en-US" dirty="0" smtClean="0"/>
              <a:t>Evidence:			Quantitative</a:t>
            </a:r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3436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48070" y="1455938"/>
            <a:ext cx="3639845" cy="4580878"/>
          </a:xfrm>
        </p:spPr>
        <p:txBody>
          <a:bodyPr/>
          <a:lstStyle/>
          <a:p>
            <a:r>
              <a:rPr lang="en-US" dirty="0"/>
              <a:t>Distinguishing </a:t>
            </a:r>
            <a:r>
              <a:rPr lang="en-US" dirty="0" smtClean="0"/>
              <a:t>between theory-testing </a:t>
            </a:r>
            <a:r>
              <a:rPr lang="en-US" dirty="0"/>
              <a:t>and theory referral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968206" y="310718"/>
            <a:ext cx="825623" cy="102981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4800" b="1" dirty="0" smtClean="0"/>
              <a:t>2</a:t>
            </a:r>
            <a:endParaRPr lang="en-ZA" sz="4800" b="1" dirty="0"/>
          </a:p>
        </p:txBody>
      </p:sp>
    </p:spTree>
    <p:extLst>
      <p:ext uri="{BB962C8B-B14F-4D97-AF65-F5344CB8AC3E}">
        <p14:creationId xmlns:p14="http://schemas.microsoft.com/office/powerpoint/2010/main" val="1528846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tint val="100000"/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1396</TotalTime>
  <Words>1046</Words>
  <Application>Microsoft Office PowerPoint</Application>
  <PresentationFormat>On-screen Show (4:3)</PresentationFormat>
  <Paragraphs>218</Paragraphs>
  <Slides>29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5" baseType="lpstr">
      <vt:lpstr>Arial</vt:lpstr>
      <vt:lpstr>Calibri</vt:lpstr>
      <vt:lpstr>Century Gothic</vt:lpstr>
      <vt:lpstr>Wingdings</vt:lpstr>
      <vt:lpstr>Wingdings 3</vt:lpstr>
      <vt:lpstr>Ion Boardroom</vt:lpstr>
      <vt:lpstr>Lecture 2 Module 2 Tools of Comparative Politics</vt:lpstr>
      <vt:lpstr>Lecture Structure</vt:lpstr>
      <vt:lpstr>The What and Why of Methodology</vt:lpstr>
      <vt:lpstr>What is ‘Methodology’?</vt:lpstr>
      <vt:lpstr>Why do we use different methodologies?</vt:lpstr>
      <vt:lpstr>Why do we use different methodologies?</vt:lpstr>
      <vt:lpstr>Consider…</vt:lpstr>
      <vt:lpstr>Comparing methodologies:</vt:lpstr>
      <vt:lpstr>Distinguishing between theory-testing and theory referral</vt:lpstr>
      <vt:lpstr>Distinguishing theory-testing and theory referral</vt:lpstr>
      <vt:lpstr>Steps for Theory-Testing…</vt:lpstr>
      <vt:lpstr>Distinguishing theory-testing and theory referral cont.</vt:lpstr>
      <vt:lpstr>Qualitative and Quantitative Evidence</vt:lpstr>
      <vt:lpstr>Types of Evidence</vt:lpstr>
      <vt:lpstr>Qualitative Evidence</vt:lpstr>
      <vt:lpstr>Quantitative Evidence</vt:lpstr>
      <vt:lpstr>How do we measure the following concepts?</vt:lpstr>
      <vt:lpstr>Advantages</vt:lpstr>
      <vt:lpstr>Disadvantages</vt:lpstr>
      <vt:lpstr>Disadvantages</vt:lpstr>
      <vt:lpstr>3 Basic Methods</vt:lpstr>
      <vt:lpstr>Large-n Study</vt:lpstr>
      <vt:lpstr>Small-n</vt:lpstr>
      <vt:lpstr>Can you think of…</vt:lpstr>
      <vt:lpstr>Single Case Study</vt:lpstr>
      <vt:lpstr>Why do a Single Case Study?</vt:lpstr>
      <vt:lpstr>Limitations of Single Case Studies</vt:lpstr>
      <vt:lpstr>What we looked at:</vt:lpstr>
      <vt:lpstr>FIN.</vt:lpstr>
    </vt:vector>
  </TitlesOfParts>
  <Company>University of Cape Town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Michael Marchant;Maxine Rubin</dc:creator>
  <cp:lastModifiedBy>Windows User</cp:lastModifiedBy>
  <cp:revision>168</cp:revision>
  <dcterms:created xsi:type="dcterms:W3CDTF">2012-08-26T19:22:53Z</dcterms:created>
  <dcterms:modified xsi:type="dcterms:W3CDTF">2021-05-01T11:56:31Z</dcterms:modified>
</cp:coreProperties>
</file>