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59" r:id="rId4"/>
    <p:sldId id="262" r:id="rId5"/>
    <p:sldId id="263" r:id="rId6"/>
    <p:sldId id="267" r:id="rId7"/>
    <p:sldId id="264" r:id="rId8"/>
    <p:sldId id="265" r:id="rId9"/>
    <p:sldId id="297" r:id="rId10"/>
    <p:sldId id="266" r:id="rId11"/>
    <p:sldId id="268" r:id="rId12"/>
    <p:sldId id="269" r:id="rId13"/>
    <p:sldId id="274" r:id="rId14"/>
    <p:sldId id="270" r:id="rId15"/>
    <p:sldId id="271" r:id="rId16"/>
    <p:sldId id="272" r:id="rId17"/>
    <p:sldId id="273" r:id="rId18"/>
    <p:sldId id="275" r:id="rId19"/>
    <p:sldId id="276" r:id="rId20"/>
    <p:sldId id="298" r:id="rId21"/>
    <p:sldId id="277" r:id="rId22"/>
    <p:sldId id="278" r:id="rId23"/>
    <p:sldId id="279" r:id="rId24"/>
    <p:sldId id="280" r:id="rId25"/>
    <p:sldId id="281" r:id="rId26"/>
    <p:sldId id="282" r:id="rId27"/>
    <p:sldId id="283" r:id="rId28"/>
    <p:sldId id="299" r:id="rId29"/>
    <p:sldId id="287" r:id="rId30"/>
    <p:sldId id="288" r:id="rId31"/>
    <p:sldId id="289" r:id="rId32"/>
    <p:sldId id="290" r:id="rId33"/>
    <p:sldId id="284" r:id="rId34"/>
    <p:sldId id="293" r:id="rId35"/>
    <p:sldId id="285" r:id="rId36"/>
    <p:sldId id="291" r:id="rId37"/>
    <p:sldId id="292" r:id="rId38"/>
    <p:sldId id="294" r:id="rId39"/>
    <p:sldId id="286"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455" autoAdjust="0"/>
  </p:normalViewPr>
  <p:slideViewPr>
    <p:cSldViewPr>
      <p:cViewPr varScale="1">
        <p:scale>
          <a:sx n="75" d="100"/>
          <a:sy n="75" d="100"/>
        </p:scale>
        <p:origin x="123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C5A4CB-778F-4AF2-8602-83C836333AE3}"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1C61B-55D0-4FB8-A61D-63C8120C2A15}"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C5A4CB-778F-4AF2-8602-83C836333AE3}"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1C61B-55D0-4FB8-A61D-63C8120C2A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C5A4CB-778F-4AF2-8602-83C836333AE3}" type="datetimeFigureOut">
              <a:rPr lang="en-US" smtClean="0"/>
              <a:t>5/9/2021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1DB1C61B-55D0-4FB8-A61D-63C8120C2A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C5A4CB-778F-4AF2-8602-83C836333AE3}"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1C61B-55D0-4FB8-A61D-63C8120C2A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C5A4CB-778F-4AF2-8602-83C836333AE3}"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B1C61B-55D0-4FB8-A61D-63C8120C2A1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C5A4CB-778F-4AF2-8602-83C836333AE3}" type="datetimeFigureOut">
              <a:rPr lang="en-US" smtClean="0"/>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B1C61B-55D0-4FB8-A61D-63C8120C2A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C5A4CB-778F-4AF2-8602-83C836333AE3}" type="datetimeFigureOut">
              <a:rPr lang="en-US" smtClean="0"/>
              <a:t>5/9/2021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B1C61B-55D0-4FB8-A61D-63C8120C2A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C5A4CB-778F-4AF2-8602-83C836333AE3}" type="datetimeFigureOut">
              <a:rPr lang="en-US" smtClean="0"/>
              <a:t>5/9/2021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B1C61B-55D0-4FB8-A61D-63C8120C2A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5A4CB-778F-4AF2-8602-83C836333AE3}" type="datetimeFigureOut">
              <a:rPr lang="en-US" smtClean="0"/>
              <a:t>5/9/2021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B1C61B-55D0-4FB8-A61D-63C8120C2A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C5A4CB-778F-4AF2-8602-83C836333AE3}" type="datetimeFigureOut">
              <a:rPr lang="en-US" smtClean="0"/>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B1C61B-55D0-4FB8-A61D-63C8120C2A15}"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83C5A4CB-778F-4AF2-8602-83C836333AE3}" type="datetimeFigureOut">
              <a:rPr lang="en-US" smtClean="0"/>
              <a:t>5/9/2021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DB1C61B-55D0-4FB8-A61D-63C8120C2A1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3C5A4CB-778F-4AF2-8602-83C836333AE3}" type="datetimeFigureOut">
              <a:rPr lang="en-US" smtClean="0"/>
              <a:t>5/9/2021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DB1C61B-55D0-4FB8-A61D-63C8120C2A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971800"/>
          </a:xfrm>
        </p:spPr>
        <p:txBody>
          <a:bodyPr>
            <a:normAutofit/>
          </a:bodyPr>
          <a:lstStyle/>
          <a:p>
            <a:pPr algn="l"/>
            <a:r>
              <a:rPr lang="en-US" sz="3600" b="1" dirty="0" smtClean="0">
                <a:solidFill>
                  <a:srgbClr val="FFFF00"/>
                </a:solidFill>
              </a:rPr>
              <a:t>LECTURE 3</a:t>
            </a:r>
            <a:r>
              <a:rPr lang="en-US" sz="3600" b="1" dirty="0" smtClean="0">
                <a:solidFill>
                  <a:srgbClr val="00B050"/>
                </a:solidFill>
              </a:rPr>
              <a:t/>
            </a:r>
            <a:br>
              <a:rPr lang="en-US" sz="3600" b="1" dirty="0" smtClean="0">
                <a:solidFill>
                  <a:srgbClr val="00B050"/>
                </a:solidFill>
              </a:rPr>
            </a:br>
            <a:r>
              <a:rPr lang="en-US" sz="3600" b="1" dirty="0" smtClean="0">
                <a:solidFill>
                  <a:srgbClr val="00B050"/>
                </a:solidFill>
              </a:rPr>
              <a:t/>
            </a:r>
            <a:br>
              <a:rPr lang="en-US" sz="3600" b="1" dirty="0" smtClean="0">
                <a:solidFill>
                  <a:srgbClr val="00B050"/>
                </a:solidFill>
              </a:rPr>
            </a:br>
            <a:r>
              <a:rPr lang="en-US" sz="3600" b="1" dirty="0" smtClean="0">
                <a:solidFill>
                  <a:schemeClr val="accent6">
                    <a:lumMod val="75000"/>
                  </a:schemeClr>
                </a:solidFill>
              </a:rPr>
              <a:t>Comparative politics (CP501)</a:t>
            </a:r>
            <a:br>
              <a:rPr lang="en-US" sz="3600" b="1" dirty="0" smtClean="0">
                <a:solidFill>
                  <a:schemeClr val="accent6">
                    <a:lumMod val="75000"/>
                  </a:schemeClr>
                </a:solidFill>
              </a:rPr>
            </a:br>
            <a:r>
              <a:rPr lang="en-US" sz="1600" b="1" i="1" dirty="0" smtClean="0">
                <a:solidFill>
                  <a:srgbClr val="0070C0"/>
                </a:solidFill>
              </a:rPr>
              <a:t>instructor: </a:t>
            </a:r>
            <a:r>
              <a:rPr lang="en-US" sz="1600" b="1" i="1" dirty="0" err="1" smtClean="0">
                <a:solidFill>
                  <a:srgbClr val="0070C0"/>
                </a:solidFill>
              </a:rPr>
              <a:t>Ayesigye</a:t>
            </a:r>
            <a:r>
              <a:rPr lang="en-US" sz="1600" b="1" i="1" dirty="0" smtClean="0">
                <a:solidFill>
                  <a:srgbClr val="0070C0"/>
                </a:solidFill>
              </a:rPr>
              <a:t> Doreen</a:t>
            </a:r>
            <a:r>
              <a:rPr lang="en-US" sz="1600" b="1" dirty="0" smtClean="0">
                <a:solidFill>
                  <a:srgbClr val="0070C0"/>
                </a:solidFill>
              </a:rPr>
              <a:t/>
            </a:r>
            <a:br>
              <a:rPr lang="en-US" sz="1600" b="1" dirty="0" smtClean="0">
                <a:solidFill>
                  <a:srgbClr val="0070C0"/>
                </a:solidFill>
              </a:rPr>
            </a:br>
            <a:endParaRPr lang="en-US" sz="1600" dirty="0"/>
          </a:p>
        </p:txBody>
      </p:sp>
      <p:sp>
        <p:nvSpPr>
          <p:cNvPr id="3" name="Content Placeholder 2"/>
          <p:cNvSpPr>
            <a:spLocks noGrp="1"/>
          </p:cNvSpPr>
          <p:nvPr>
            <p:ph idx="1"/>
          </p:nvPr>
        </p:nvSpPr>
        <p:spPr>
          <a:xfrm>
            <a:off x="457200" y="3048000"/>
            <a:ext cx="8229600" cy="1143000"/>
          </a:xfrm>
        </p:spPr>
        <p:txBody>
          <a:bodyPr>
            <a:normAutofit fontScale="77500" lnSpcReduction="20000"/>
          </a:bodyPr>
          <a:lstStyle/>
          <a:p>
            <a:pPr>
              <a:buNone/>
            </a:pPr>
            <a:endParaRPr lang="en-US" sz="2000" b="1" dirty="0" smtClean="0">
              <a:solidFill>
                <a:srgbClr val="0070C0"/>
              </a:solidFill>
            </a:endParaRPr>
          </a:p>
          <a:p>
            <a:pPr>
              <a:buNone/>
            </a:pPr>
            <a:endParaRPr lang="en-US" sz="2000" b="1" dirty="0">
              <a:solidFill>
                <a:srgbClr val="0070C0"/>
              </a:solidFill>
            </a:endParaRPr>
          </a:p>
          <a:p>
            <a:pPr>
              <a:buNone/>
            </a:pPr>
            <a:r>
              <a:rPr lang="en-US" sz="3800" b="1" dirty="0" smtClean="0">
                <a:solidFill>
                  <a:srgbClr val="00B050"/>
                </a:solidFill>
              </a:rPr>
              <a:t>MODULE 3: METHODS OF COMPARATIVE STUDY</a:t>
            </a:r>
            <a:endParaRPr lang="en-US" sz="3800" b="1"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Scope of countries</a:t>
            </a:r>
            <a:endParaRPr lang="en-US" sz="2400" dirty="0"/>
          </a:p>
        </p:txBody>
      </p:sp>
      <p:sp>
        <p:nvSpPr>
          <p:cNvPr id="3" name="Content Placeholder 2"/>
          <p:cNvSpPr>
            <a:spLocks noGrp="1"/>
          </p:cNvSpPr>
          <p:nvPr>
            <p:ph idx="1"/>
          </p:nvPr>
        </p:nvSpPr>
        <p:spPr>
          <a:xfrm>
            <a:off x="457200" y="1775191"/>
            <a:ext cx="5943600" cy="3711209"/>
          </a:xfrm>
        </p:spPr>
        <p:txBody>
          <a:bodyPr>
            <a:normAutofit fontScale="85000" lnSpcReduction="20000"/>
          </a:bodyPr>
          <a:lstStyle/>
          <a:p>
            <a:pPr algn="just">
              <a:buNone/>
            </a:pPr>
            <a:r>
              <a:rPr lang="en-US" sz="2400" dirty="0"/>
              <a:t>In </a:t>
            </a:r>
            <a:r>
              <a:rPr lang="en-US" sz="2400" dirty="0" smtClean="0"/>
              <a:t>order to </a:t>
            </a:r>
            <a:r>
              <a:rPr lang="en-US" sz="2400" dirty="0"/>
              <a:t>test for positive relationship between income in inequality and </a:t>
            </a:r>
            <a:r>
              <a:rPr lang="en-US" sz="2400" dirty="0" smtClean="0"/>
              <a:t>political violence </a:t>
            </a:r>
            <a:r>
              <a:rPr lang="en-US" sz="2400" dirty="0"/>
              <a:t>in sixty countries</a:t>
            </a:r>
            <a:r>
              <a:rPr lang="en-US" sz="2400" dirty="0" smtClean="0"/>
              <a:t>,  </a:t>
            </a:r>
            <a:r>
              <a:rPr lang="en-US" sz="2400" dirty="0"/>
              <a:t>Mutter and </a:t>
            </a:r>
            <a:r>
              <a:rPr lang="en-US" sz="2400" dirty="0" err="1"/>
              <a:t>Seligsan</a:t>
            </a:r>
            <a:r>
              <a:rPr lang="en-US" sz="2400" dirty="0"/>
              <a:t> (1987:436) use a </a:t>
            </a:r>
            <a:r>
              <a:rPr lang="en-US" sz="2400" dirty="0" smtClean="0"/>
              <a:t>simple scatter </a:t>
            </a:r>
            <a:r>
              <a:rPr lang="en-US" sz="2400" dirty="0"/>
              <a:t>plot to identify which countries fit their theory and which do not.</a:t>
            </a:r>
          </a:p>
          <a:p>
            <a:pPr algn="just">
              <a:buNone/>
            </a:pPr>
            <a:endParaRPr lang="en-US" sz="2400" dirty="0" smtClean="0"/>
          </a:p>
          <a:p>
            <a:pPr algn="just">
              <a:buNone/>
            </a:pPr>
            <a:r>
              <a:rPr lang="en-US" sz="2400" dirty="0" smtClean="0"/>
              <a:t>For </a:t>
            </a:r>
            <a:r>
              <a:rPr lang="en-US" sz="2400" dirty="0"/>
              <a:t>instance, Gabon, Brazil and Panama were found to have a lower </a:t>
            </a:r>
            <a:r>
              <a:rPr lang="en-US" sz="2400" dirty="0" smtClean="0"/>
              <a:t>level of </a:t>
            </a:r>
            <a:r>
              <a:rPr lang="en-US" sz="2400" dirty="0"/>
              <a:t>political violence than was expected for the relatively high level </a:t>
            </a:r>
            <a:r>
              <a:rPr lang="en-US" sz="2400" dirty="0" smtClean="0"/>
              <a:t>of income </a:t>
            </a:r>
            <a:r>
              <a:rPr lang="en-US" sz="2400" dirty="0"/>
              <a:t>inequality. </a:t>
            </a:r>
            <a:endParaRPr lang="en-US" sz="2400" dirty="0" smtClean="0"/>
          </a:p>
          <a:p>
            <a:pPr algn="just">
              <a:buNone/>
            </a:pPr>
            <a:endParaRPr lang="en-US" sz="2400" dirty="0" smtClean="0"/>
          </a:p>
          <a:p>
            <a:pPr algn="just">
              <a:buNone/>
            </a:pPr>
            <a:r>
              <a:rPr lang="en-US" sz="2400" dirty="0" smtClean="0"/>
              <a:t>On </a:t>
            </a:r>
            <a:r>
              <a:rPr lang="en-US" sz="2400" dirty="0"/>
              <a:t>the other hand, the UK was found to have a</a:t>
            </a:r>
          </a:p>
          <a:p>
            <a:pPr algn="just">
              <a:buNone/>
            </a:pPr>
            <a:r>
              <a:rPr lang="en-US" sz="2400" dirty="0"/>
              <a:t>particularly high level of political violence given its relatively low level </a:t>
            </a:r>
            <a:r>
              <a:rPr lang="en-US" sz="2400" dirty="0" smtClean="0"/>
              <a:t>of income </a:t>
            </a:r>
            <a:r>
              <a:rPr lang="en-US" sz="2400" dirty="0"/>
              <a:t>inequality.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Scope of countries</a:t>
            </a:r>
            <a:endParaRPr lang="en-US" sz="2400" dirty="0"/>
          </a:p>
        </p:txBody>
      </p:sp>
      <p:sp>
        <p:nvSpPr>
          <p:cNvPr id="3" name="Content Placeholder 2"/>
          <p:cNvSpPr>
            <a:spLocks noGrp="1"/>
          </p:cNvSpPr>
          <p:nvPr>
            <p:ph idx="1"/>
          </p:nvPr>
        </p:nvSpPr>
        <p:spPr>
          <a:xfrm>
            <a:off x="457200" y="1775191"/>
            <a:ext cx="5638800" cy="4625609"/>
          </a:xfrm>
        </p:spPr>
        <p:txBody>
          <a:bodyPr>
            <a:normAutofit fontScale="92500" lnSpcReduction="20000"/>
          </a:bodyPr>
          <a:lstStyle/>
          <a:p>
            <a:pPr algn="just">
              <a:buNone/>
            </a:pPr>
            <a:r>
              <a:rPr lang="en-US" sz="2000" dirty="0"/>
              <a:t>Quantitative studies of many countries help in building general theories </a:t>
            </a:r>
            <a:r>
              <a:rPr lang="en-US" sz="2000" dirty="0" smtClean="0"/>
              <a:t>of politics </a:t>
            </a:r>
            <a:r>
              <a:rPr lang="en-US" sz="2000" dirty="0"/>
              <a:t>since they allow other scholars to replicate their findings</a:t>
            </a:r>
            <a:r>
              <a:rPr lang="en-US" sz="2000" dirty="0" smtClean="0"/>
              <a:t>.</a:t>
            </a:r>
          </a:p>
          <a:p>
            <a:pPr algn="just">
              <a:buNone/>
            </a:pPr>
            <a:r>
              <a:rPr lang="en-US" sz="2000" dirty="0" smtClean="0"/>
              <a:t> </a:t>
            </a:r>
          </a:p>
          <a:p>
            <a:pPr algn="just">
              <a:buNone/>
            </a:pPr>
            <a:r>
              <a:rPr lang="en-US" sz="2000" dirty="0" smtClean="0"/>
              <a:t>The data sets </a:t>
            </a:r>
            <a:r>
              <a:rPr lang="en-US" sz="2000" dirty="0"/>
              <a:t>for those studies can be read and analyzed by a variety of </a:t>
            </a:r>
            <a:r>
              <a:rPr lang="en-US" sz="2000" dirty="0" smtClean="0"/>
              <a:t>statistical software </a:t>
            </a:r>
            <a:r>
              <a:rPr lang="en-US" sz="2000" dirty="0"/>
              <a:t>packages. </a:t>
            </a:r>
            <a:endParaRPr lang="en-US" sz="2000" dirty="0" smtClean="0"/>
          </a:p>
          <a:p>
            <a:pPr algn="just">
              <a:buNone/>
            </a:pPr>
            <a:r>
              <a:rPr lang="en-US" sz="2000" dirty="0" smtClean="0"/>
              <a:t>Scholars </a:t>
            </a:r>
            <a:r>
              <a:rPr lang="en-US" sz="2000" dirty="0"/>
              <a:t>doing this kind of research often deposit </a:t>
            </a:r>
            <a:r>
              <a:rPr lang="en-US" sz="2000" dirty="0" smtClean="0"/>
              <a:t>their data </a:t>
            </a:r>
            <a:r>
              <a:rPr lang="en-US" sz="2000" dirty="0"/>
              <a:t>in national data archives, such as the UK data Archive at </a:t>
            </a:r>
            <a:r>
              <a:rPr lang="en-US" sz="2000" dirty="0" smtClean="0"/>
              <a:t>the University </a:t>
            </a:r>
            <a:r>
              <a:rPr lang="en-US" sz="2000" dirty="0"/>
              <a:t>of Essex, the Roper Center at the University of Connecticut, etc</a:t>
            </a:r>
            <a:r>
              <a:rPr lang="en-US" sz="2000" dirty="0" smtClean="0"/>
              <a:t>.</a:t>
            </a:r>
          </a:p>
          <a:p>
            <a:pPr algn="just">
              <a:buNone/>
            </a:pPr>
            <a:endParaRPr lang="en-US" sz="2000" dirty="0"/>
          </a:p>
          <a:p>
            <a:pPr algn="just">
              <a:buNone/>
            </a:pPr>
            <a:r>
              <a:rPr lang="en-US" sz="2000" dirty="0"/>
              <a:t>More recently these data sets have been made available in files that can be</a:t>
            </a:r>
          </a:p>
          <a:p>
            <a:pPr algn="just">
              <a:buNone/>
            </a:pPr>
            <a:r>
              <a:rPr lang="en-US" sz="2000" dirty="0"/>
              <a:t>downloaded from the internet. In this way, new measures and new </a:t>
            </a:r>
            <a:r>
              <a:rPr lang="en-US" sz="2000" dirty="0" smtClean="0"/>
              <a:t>methods of </a:t>
            </a:r>
            <a:r>
              <a:rPr lang="en-US" sz="2000" dirty="0"/>
              <a:t>analysis can be applied to these data to test the same theories or </a:t>
            </a:r>
            <a:r>
              <a:rPr lang="en-US" sz="2000" dirty="0" smtClean="0"/>
              <a:t>develop new </a:t>
            </a:r>
            <a:r>
              <a:rPr lang="en-US" sz="2000" dirty="0"/>
              <a:t>theories.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Scope of countries</a:t>
            </a:r>
            <a:endParaRPr lang="en-US" sz="2400" dirty="0"/>
          </a:p>
        </p:txBody>
      </p:sp>
      <p:sp>
        <p:nvSpPr>
          <p:cNvPr id="3" name="Content Placeholder 2"/>
          <p:cNvSpPr>
            <a:spLocks noGrp="1"/>
          </p:cNvSpPr>
          <p:nvPr>
            <p:ph idx="1"/>
          </p:nvPr>
        </p:nvSpPr>
        <p:spPr>
          <a:xfrm>
            <a:off x="457200" y="1775191"/>
            <a:ext cx="6324600" cy="4625609"/>
          </a:xfrm>
        </p:spPr>
        <p:txBody>
          <a:bodyPr>
            <a:normAutofit/>
          </a:bodyPr>
          <a:lstStyle/>
          <a:p>
            <a:pPr algn="just">
              <a:buNone/>
            </a:pPr>
            <a:r>
              <a:rPr lang="en-US" sz="2000" dirty="0"/>
              <a:t>Qualitative comparison of many counties is more difficult than </a:t>
            </a:r>
            <a:r>
              <a:rPr lang="en-US" sz="2000" dirty="0" smtClean="0"/>
              <a:t>quantitative comparison </a:t>
            </a:r>
            <a:r>
              <a:rPr lang="en-US" sz="2000" dirty="0"/>
              <a:t>for two reasons</a:t>
            </a:r>
            <a:r>
              <a:rPr lang="en-US" sz="2000" dirty="0" smtClean="0"/>
              <a:t>.</a:t>
            </a:r>
          </a:p>
          <a:p>
            <a:pPr algn="just">
              <a:buNone/>
            </a:pPr>
            <a:endParaRPr lang="en-US" sz="2000" dirty="0" smtClean="0"/>
          </a:p>
          <a:p>
            <a:pPr algn="just">
              <a:buNone/>
            </a:pPr>
            <a:r>
              <a:rPr lang="en-US" sz="2000" dirty="0" smtClean="0"/>
              <a:t> </a:t>
            </a:r>
            <a:r>
              <a:rPr lang="en-US" sz="2000" dirty="0"/>
              <a:t>First, qualitative analysis generally requires </a:t>
            </a:r>
            <a:r>
              <a:rPr lang="en-US" sz="2000" dirty="0" smtClean="0"/>
              <a:t>a richer </a:t>
            </a:r>
            <a:r>
              <a:rPr lang="en-US" sz="2000" dirty="0"/>
              <a:t>level of information, such as deep history of all the countries, </a:t>
            </a:r>
            <a:r>
              <a:rPr lang="en-US" sz="2000" dirty="0" smtClean="0"/>
              <a:t>which is </a:t>
            </a:r>
            <a:r>
              <a:rPr lang="en-US" sz="2000" dirty="0"/>
              <a:t>often difficult to collect and synthesized</a:t>
            </a:r>
            <a:r>
              <a:rPr lang="en-US" sz="2000" dirty="0" smtClean="0"/>
              <a:t>.</a:t>
            </a:r>
          </a:p>
          <a:p>
            <a:pPr algn="just">
              <a:buNone/>
            </a:pPr>
            <a:endParaRPr lang="en-US" sz="2000" dirty="0" smtClean="0"/>
          </a:p>
          <a:p>
            <a:pPr algn="just">
              <a:buNone/>
            </a:pPr>
            <a:r>
              <a:rPr lang="en-US" sz="2000" dirty="0" smtClean="0"/>
              <a:t> </a:t>
            </a:r>
            <a:r>
              <a:rPr lang="en-US" sz="2000" dirty="0"/>
              <a:t>Indeed, </a:t>
            </a:r>
            <a:r>
              <a:rPr lang="en-US" sz="2000" dirty="0" err="1"/>
              <a:t>Finer’s</a:t>
            </a:r>
            <a:r>
              <a:rPr lang="en-US" sz="2000" dirty="0"/>
              <a:t> (1997) </a:t>
            </a:r>
            <a:r>
              <a:rPr lang="en-US" sz="2000" dirty="0" smtClean="0"/>
              <a:t>attempt to </a:t>
            </a:r>
            <a:r>
              <a:rPr lang="en-US" sz="2000" dirty="0"/>
              <a:t>compare regime types over 5,000 years and across the globe represents </a:t>
            </a:r>
            <a:r>
              <a:rPr lang="en-US" sz="2000" dirty="0" smtClean="0"/>
              <a:t>a monumental </a:t>
            </a:r>
            <a:r>
              <a:rPr lang="en-US" sz="2000" dirty="0"/>
              <a:t>task that occupied all the years of his retirement and </a:t>
            </a:r>
            <a:r>
              <a:rPr lang="en-US" sz="2000" dirty="0" smtClean="0"/>
              <a:t>produced a </a:t>
            </a:r>
            <a:r>
              <a:rPr lang="en-US" sz="2000" dirty="0"/>
              <a:t>three- volume study with 1,700 pages.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Scope of countries</a:t>
            </a:r>
            <a:endParaRPr lang="en-US" sz="2400" dirty="0"/>
          </a:p>
        </p:txBody>
      </p:sp>
      <p:sp>
        <p:nvSpPr>
          <p:cNvPr id="3" name="Content Placeholder 2"/>
          <p:cNvSpPr>
            <a:spLocks noGrp="1"/>
          </p:cNvSpPr>
          <p:nvPr>
            <p:ph idx="1"/>
          </p:nvPr>
        </p:nvSpPr>
        <p:spPr>
          <a:xfrm>
            <a:off x="457200" y="1775191"/>
            <a:ext cx="5638800" cy="4625609"/>
          </a:xfrm>
        </p:spPr>
        <p:txBody>
          <a:bodyPr>
            <a:normAutofit/>
          </a:bodyPr>
          <a:lstStyle/>
          <a:p>
            <a:pPr>
              <a:buNone/>
            </a:pPr>
            <a:r>
              <a:rPr lang="en-US" sz="2000" dirty="0"/>
              <a:t>By identifying these “outliers” scholars can look for other explanations </a:t>
            </a:r>
            <a:r>
              <a:rPr lang="en-US" sz="2000" dirty="0" smtClean="0"/>
              <a:t>that account </a:t>
            </a:r>
            <a:r>
              <a:rPr lang="en-US" sz="2000" dirty="0"/>
              <a:t>for </a:t>
            </a:r>
            <a:r>
              <a:rPr lang="en-US" sz="2000" dirty="0" smtClean="0"/>
              <a:t>their deviance</a:t>
            </a:r>
            <a:r>
              <a:rPr lang="en-US" sz="2000" dirty="0"/>
              <a:t>, and they can remove them from their analysis </a:t>
            </a:r>
            <a:r>
              <a:rPr lang="en-US" sz="2000" dirty="0" smtClean="0"/>
              <a:t>to make </a:t>
            </a:r>
            <a:r>
              <a:rPr lang="en-US" sz="2000" dirty="0"/>
              <a:t>more accurate predictions for the remaining countries. </a:t>
            </a:r>
            <a:endParaRPr lang="en-US" sz="2000" dirty="0" smtClean="0"/>
          </a:p>
          <a:p>
            <a:pPr>
              <a:buNone/>
            </a:pPr>
            <a:endParaRPr lang="en-US" sz="2000" dirty="0" smtClean="0"/>
          </a:p>
          <a:p>
            <a:pPr>
              <a:buNone/>
            </a:pPr>
            <a:r>
              <a:rPr lang="en-US" sz="2000" dirty="0" smtClean="0"/>
              <a:t>Thus </a:t>
            </a:r>
            <a:r>
              <a:rPr lang="en-US" sz="2000" dirty="0"/>
              <a:t>in </a:t>
            </a:r>
            <a:r>
              <a:rPr lang="en-US" sz="2000" dirty="0" smtClean="0"/>
              <a:t>this case </a:t>
            </a:r>
            <a:r>
              <a:rPr lang="en-US" sz="2000" dirty="0"/>
              <a:t>the unexpected level of political violence observed for the UK was </a:t>
            </a:r>
            <a:r>
              <a:rPr lang="en-US" sz="2000" dirty="0" smtClean="0"/>
              <a:t>due to </a:t>
            </a:r>
            <a:r>
              <a:rPr lang="en-US" sz="2000" dirty="0"/>
              <a:t>the Northern Ireland conflict</a:t>
            </a:r>
            <a:r>
              <a:rPr lang="en-US" sz="2000" dirty="0" smtClean="0"/>
              <a:t>.</a:t>
            </a:r>
          </a:p>
          <a:p>
            <a:pPr>
              <a:buNone/>
            </a:pPr>
            <a:endParaRPr lang="en-US" sz="2000" dirty="0" smtClean="0"/>
          </a:p>
          <a:p>
            <a:pPr>
              <a:buNone/>
            </a:pPr>
            <a:r>
              <a:rPr lang="en-US" sz="2000" dirty="0" smtClean="0"/>
              <a:t> </a:t>
            </a:r>
            <a:r>
              <a:rPr lang="en-US" sz="2000" dirty="0"/>
              <a:t>Such deeper analysis of outliers is </a:t>
            </a:r>
            <a:r>
              <a:rPr lang="en-US" sz="2000" dirty="0" smtClean="0"/>
              <a:t>also known </a:t>
            </a:r>
            <a:r>
              <a:rPr lang="en-US" sz="2000" dirty="0"/>
              <a:t>as conducting “crucial” case study.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Scope of countries</a:t>
            </a:r>
            <a:endParaRPr lang="en-US" sz="2400" dirty="0"/>
          </a:p>
        </p:txBody>
      </p:sp>
      <p:sp>
        <p:nvSpPr>
          <p:cNvPr id="3" name="Content Placeholder 2"/>
          <p:cNvSpPr>
            <a:spLocks noGrp="1"/>
          </p:cNvSpPr>
          <p:nvPr>
            <p:ph idx="1"/>
          </p:nvPr>
        </p:nvSpPr>
        <p:spPr>
          <a:xfrm>
            <a:off x="457200" y="1775191"/>
            <a:ext cx="6324600" cy="3635009"/>
          </a:xfrm>
        </p:spPr>
        <p:txBody>
          <a:bodyPr>
            <a:normAutofit/>
          </a:bodyPr>
          <a:lstStyle/>
          <a:p>
            <a:pPr algn="just">
              <a:buNone/>
            </a:pPr>
            <a:r>
              <a:rPr lang="en-US" sz="2000" dirty="0"/>
              <a:t>Second, it is more difficult to draw strong inferences from these data </a:t>
            </a:r>
            <a:r>
              <a:rPr lang="en-US" sz="2000" dirty="0" smtClean="0"/>
              <a:t>since they </a:t>
            </a:r>
            <a:r>
              <a:rPr lang="en-US" sz="2000" dirty="0"/>
              <a:t>cannot be subjected to statistical analysis. </a:t>
            </a:r>
            <a:endParaRPr lang="en-US" sz="2000" dirty="0" smtClean="0"/>
          </a:p>
          <a:p>
            <a:pPr algn="just">
              <a:buNone/>
            </a:pPr>
            <a:endParaRPr lang="en-US" sz="2000" dirty="0" smtClean="0"/>
          </a:p>
          <a:p>
            <a:pPr algn="just">
              <a:buNone/>
            </a:pPr>
            <a:r>
              <a:rPr lang="en-US" sz="2000" dirty="0" smtClean="0"/>
              <a:t>Thus</a:t>
            </a:r>
            <a:r>
              <a:rPr lang="en-US" sz="2000" dirty="0"/>
              <a:t>, Finer is able </a:t>
            </a:r>
            <a:r>
              <a:rPr lang="en-US" sz="2000" dirty="0" smtClean="0"/>
              <a:t>to describe </a:t>
            </a:r>
            <a:r>
              <a:rPr lang="en-US" sz="2000" dirty="0"/>
              <a:t>and </a:t>
            </a:r>
            <a:r>
              <a:rPr lang="en-US" sz="2000" dirty="0" smtClean="0"/>
              <a:t>analyze different </a:t>
            </a:r>
            <a:r>
              <a:rPr lang="en-US" sz="2000" dirty="0"/>
              <a:t>regime types as they have appeared in </a:t>
            </a:r>
            <a:r>
              <a:rPr lang="en-US" sz="2000" dirty="0" smtClean="0"/>
              <a:t>history to </a:t>
            </a:r>
            <a:r>
              <a:rPr lang="en-US" sz="2000" dirty="0"/>
              <a:t>show how those in existence today are products of innovations from </a:t>
            </a:r>
            <a:r>
              <a:rPr lang="en-US" sz="2000" dirty="0" smtClean="0"/>
              <a:t>the past</a:t>
            </a:r>
            <a:r>
              <a:rPr lang="en-US" sz="2000" dirty="0"/>
              <a:t>, but he is unable (or unwilling) to make any large casual inference.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a:t>
            </a:r>
            <a:r>
              <a:rPr lang="en-US" sz="2400" b="1" dirty="0"/>
              <a:t>DISADVANTAGES OF COMPARING MANY COUNTRIES</a:t>
            </a:r>
            <a:endParaRPr lang="en-US" sz="2400" dirty="0"/>
          </a:p>
        </p:txBody>
      </p:sp>
      <p:sp>
        <p:nvSpPr>
          <p:cNvPr id="3" name="Content Placeholder 2"/>
          <p:cNvSpPr>
            <a:spLocks noGrp="1"/>
          </p:cNvSpPr>
          <p:nvPr>
            <p:ph idx="1"/>
          </p:nvPr>
        </p:nvSpPr>
        <p:spPr>
          <a:xfrm>
            <a:off x="457200" y="1775191"/>
            <a:ext cx="6172200" cy="2796809"/>
          </a:xfrm>
        </p:spPr>
        <p:txBody>
          <a:bodyPr>
            <a:normAutofit/>
          </a:bodyPr>
          <a:lstStyle/>
          <a:p>
            <a:pPr algn="just">
              <a:buNone/>
            </a:pPr>
            <a:r>
              <a:rPr lang="en-US" sz="2000" dirty="0"/>
              <a:t>Despite the advantages of comparing many countries, </a:t>
            </a:r>
            <a:r>
              <a:rPr lang="en-US" sz="2000" dirty="0" smtClean="0"/>
              <a:t>there</a:t>
            </a:r>
          </a:p>
          <a:p>
            <a:pPr algn="just">
              <a:buNone/>
            </a:pPr>
            <a:r>
              <a:rPr lang="en-US" sz="2000" dirty="0" smtClean="0"/>
              <a:t>are some distinct </a:t>
            </a:r>
            <a:r>
              <a:rPr lang="en-US" sz="2000" dirty="0"/>
              <a:t>disadvantages, </a:t>
            </a:r>
            <a:r>
              <a:rPr lang="en-US" sz="2000" dirty="0" smtClean="0"/>
              <a:t>including</a:t>
            </a:r>
          </a:p>
          <a:p>
            <a:pPr algn="just">
              <a:buFont typeface="Wingdings" pitchFamily="2" charset="2"/>
              <a:buChar char="v"/>
            </a:pPr>
            <a:r>
              <a:rPr lang="en-US" sz="2000" dirty="0" smtClean="0"/>
              <a:t> </a:t>
            </a:r>
            <a:r>
              <a:rPr lang="en-US" sz="2000" dirty="0"/>
              <a:t>the availability of data, </a:t>
            </a:r>
            <a:endParaRPr lang="en-US" sz="2000" dirty="0" smtClean="0"/>
          </a:p>
          <a:p>
            <a:pPr algn="just">
              <a:buFont typeface="Wingdings" pitchFamily="2" charset="2"/>
              <a:buChar char="v"/>
            </a:pPr>
            <a:r>
              <a:rPr lang="en-US" sz="2000" dirty="0" smtClean="0"/>
              <a:t>the </a:t>
            </a:r>
            <a:r>
              <a:rPr lang="en-US" sz="2000" dirty="0"/>
              <a:t>validity </a:t>
            </a:r>
            <a:r>
              <a:rPr lang="en-US" sz="2000" dirty="0" smtClean="0"/>
              <a:t>of measures</a:t>
            </a:r>
            <a:r>
              <a:rPr lang="en-US" sz="2000" dirty="0"/>
              <a:t>, </a:t>
            </a:r>
            <a:endParaRPr lang="en-US" sz="2000" dirty="0" smtClean="0"/>
          </a:p>
          <a:p>
            <a:pPr algn="just">
              <a:buFont typeface="Wingdings" pitchFamily="2" charset="2"/>
              <a:buChar char="v"/>
            </a:pPr>
            <a:r>
              <a:rPr lang="en-US" sz="2000" dirty="0" smtClean="0"/>
              <a:t>and </a:t>
            </a:r>
            <a:r>
              <a:rPr lang="en-US" sz="2000" dirty="0"/>
              <a:t>the mathematical and </a:t>
            </a:r>
            <a:r>
              <a:rPr lang="en-US" sz="2000" dirty="0" smtClean="0"/>
              <a:t>computing skills</a:t>
            </a:r>
          </a:p>
          <a:p>
            <a:pPr algn="just">
              <a:buFont typeface="Wingdings" pitchFamily="2" charset="2"/>
              <a:buChar char="v"/>
            </a:pPr>
            <a:r>
              <a:rPr lang="en-US" sz="2000" dirty="0" smtClean="0"/>
              <a:t> </a:t>
            </a:r>
            <a:r>
              <a:rPr lang="en-US" sz="2000" dirty="0"/>
              <a:t>needed </a:t>
            </a:r>
            <a:r>
              <a:rPr lang="en-US" sz="2000" dirty="0" smtClean="0"/>
              <a:t>to analyze data</a:t>
            </a:r>
            <a:r>
              <a:rPr lang="en-US" sz="20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DISADVANTAGES OF COMPARING MANY COUNTRIES</a:t>
            </a:r>
            <a:endParaRPr lang="en-US" sz="2400" dirty="0"/>
          </a:p>
        </p:txBody>
      </p:sp>
      <p:sp>
        <p:nvSpPr>
          <p:cNvPr id="3" name="Content Placeholder 2"/>
          <p:cNvSpPr>
            <a:spLocks noGrp="1"/>
          </p:cNvSpPr>
          <p:nvPr>
            <p:ph idx="1"/>
          </p:nvPr>
        </p:nvSpPr>
        <p:spPr>
          <a:xfrm>
            <a:off x="457200" y="1775191"/>
            <a:ext cx="5638800" cy="4016009"/>
          </a:xfrm>
        </p:spPr>
        <p:txBody>
          <a:bodyPr>
            <a:normAutofit lnSpcReduction="10000"/>
          </a:bodyPr>
          <a:lstStyle/>
          <a:p>
            <a:pPr marL="633222" indent="-514350" algn="just">
              <a:buAutoNum type="arabicPeriod"/>
            </a:pPr>
            <a:r>
              <a:rPr lang="en-US" sz="2000" b="1" dirty="0" smtClean="0"/>
              <a:t>Country </a:t>
            </a:r>
            <a:r>
              <a:rPr lang="en-US" sz="2000" b="1" dirty="0"/>
              <a:t>relevant data on the independent nation states of the </a:t>
            </a:r>
            <a:r>
              <a:rPr lang="en-US" sz="2000" b="1" dirty="0" smtClean="0"/>
              <a:t>world can </a:t>
            </a:r>
            <a:r>
              <a:rPr lang="en-US" sz="2000" b="1" dirty="0"/>
              <a:t>be difficult and time- consuming. </a:t>
            </a:r>
            <a:endParaRPr lang="en-US" sz="2000" b="1" dirty="0" smtClean="0"/>
          </a:p>
          <a:p>
            <a:pPr marL="633222" indent="-514350" algn="just">
              <a:buAutoNum type="arabicPeriod"/>
            </a:pPr>
            <a:endParaRPr lang="en-US" sz="2000" b="1" dirty="0" smtClean="0"/>
          </a:p>
          <a:p>
            <a:pPr marL="633222" indent="-514350" algn="just">
              <a:buNone/>
            </a:pPr>
            <a:r>
              <a:rPr lang="en-US" sz="2000" dirty="0" smtClean="0"/>
              <a:t>Aggregate </a:t>
            </a:r>
            <a:r>
              <a:rPr lang="en-US" sz="2000" dirty="0"/>
              <a:t>data are </a:t>
            </a:r>
            <a:r>
              <a:rPr lang="en-US" sz="2000" dirty="0" smtClean="0"/>
              <a:t>often published </a:t>
            </a:r>
            <a:r>
              <a:rPr lang="en-US" sz="2000" dirty="0"/>
              <a:t>only for selected years or selected countries, </a:t>
            </a:r>
            <a:r>
              <a:rPr lang="en-US" sz="2000" dirty="0" smtClean="0"/>
              <a:t>making comprehensive </a:t>
            </a:r>
            <a:r>
              <a:rPr lang="en-US" sz="2000" dirty="0"/>
              <a:t>comparison difficult. </a:t>
            </a:r>
            <a:endParaRPr lang="en-US" sz="2000" dirty="0" smtClean="0"/>
          </a:p>
          <a:p>
            <a:pPr marL="633222" indent="-514350" algn="just">
              <a:buNone/>
            </a:pPr>
            <a:endParaRPr lang="en-US" sz="2000" dirty="0" smtClean="0"/>
          </a:p>
          <a:p>
            <a:pPr marL="633222" indent="-514350" algn="just">
              <a:buNone/>
            </a:pPr>
            <a:r>
              <a:rPr lang="en-US" sz="2000" dirty="0" smtClean="0"/>
              <a:t>In </a:t>
            </a:r>
            <a:r>
              <a:rPr lang="en-US" sz="2000" dirty="0"/>
              <a:t>the past, students, had to </a:t>
            </a:r>
            <a:r>
              <a:rPr lang="en-US" sz="2000" dirty="0" smtClean="0"/>
              <a:t>rely on </a:t>
            </a:r>
            <a:r>
              <a:rPr lang="en-US" sz="2000" dirty="0"/>
              <a:t>statistical abstracts and year book produced by governments </a:t>
            </a:r>
            <a:r>
              <a:rPr lang="en-US" sz="2000" dirty="0" smtClean="0"/>
              <a:t>and international </a:t>
            </a:r>
            <a:r>
              <a:rPr lang="en-US" sz="2000" dirty="0"/>
              <a:t>organizations, but the advent of the internet has </a:t>
            </a:r>
            <a:r>
              <a:rPr lang="en-US" sz="2000" dirty="0" smtClean="0"/>
              <a:t>made the </a:t>
            </a:r>
            <a:r>
              <a:rPr lang="en-US" sz="2000" dirty="0"/>
              <a:t>search for data much easier.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DISADVANTAGES OF COMPARING MANY COUNTRIES</a:t>
            </a:r>
            <a:endParaRPr lang="en-US" sz="2400" dirty="0"/>
          </a:p>
        </p:txBody>
      </p:sp>
      <p:sp>
        <p:nvSpPr>
          <p:cNvPr id="3" name="Content Placeholder 2"/>
          <p:cNvSpPr>
            <a:spLocks noGrp="1"/>
          </p:cNvSpPr>
          <p:nvPr>
            <p:ph idx="1"/>
          </p:nvPr>
        </p:nvSpPr>
        <p:spPr>
          <a:xfrm>
            <a:off x="457200" y="1775191"/>
            <a:ext cx="5943600" cy="4016009"/>
          </a:xfrm>
        </p:spPr>
        <p:txBody>
          <a:bodyPr>
            <a:noAutofit/>
          </a:bodyPr>
          <a:lstStyle/>
          <a:p>
            <a:pPr>
              <a:buNone/>
            </a:pPr>
            <a:r>
              <a:rPr lang="en-US" sz="2000" b="1" dirty="0" smtClean="0"/>
              <a:t>2.Measuring </a:t>
            </a:r>
            <a:r>
              <a:rPr lang="en-US" sz="2000" b="1" dirty="0"/>
              <a:t>concepts from political science </a:t>
            </a:r>
            <a:r>
              <a:rPr lang="en-US" sz="2000" b="1" dirty="0" err="1" smtClean="0"/>
              <a:t>isdifficult</a:t>
            </a:r>
            <a:r>
              <a:rPr lang="en-US" sz="2000" b="1" dirty="0" smtClean="0"/>
              <a:t> and can </a:t>
            </a:r>
            <a:r>
              <a:rPr lang="en-US" sz="2000" b="1" dirty="0"/>
              <a:t>affect the validity of the measures</a:t>
            </a:r>
            <a:r>
              <a:rPr lang="en-US" sz="2000" b="1" dirty="0" smtClean="0"/>
              <a:t>.</a:t>
            </a:r>
          </a:p>
          <a:p>
            <a:pPr algn="just">
              <a:buNone/>
            </a:pPr>
            <a:r>
              <a:rPr lang="en-US" sz="2000" dirty="0" smtClean="0"/>
              <a:t> </a:t>
            </a:r>
            <a:r>
              <a:rPr lang="en-US" sz="2000" dirty="0"/>
              <a:t>For example, Democracy </a:t>
            </a:r>
            <a:r>
              <a:rPr lang="en-US" sz="2000" dirty="0" smtClean="0"/>
              <a:t>is measured </a:t>
            </a:r>
            <a:r>
              <a:rPr lang="en-US" sz="2000" dirty="0"/>
              <a:t>in a variety of ways</a:t>
            </a:r>
            <a:r>
              <a:rPr lang="en-US" sz="2000" dirty="0" smtClean="0"/>
              <a:t>.</a:t>
            </a:r>
          </a:p>
          <a:p>
            <a:pPr algn="just">
              <a:buNone/>
            </a:pPr>
            <a:r>
              <a:rPr lang="en-US" sz="2000" dirty="0" smtClean="0"/>
              <a:t> </a:t>
            </a:r>
            <a:r>
              <a:rPr lang="en-US" sz="2000" dirty="0"/>
              <a:t>Freedom House (1995) uses </a:t>
            </a:r>
            <a:r>
              <a:rPr lang="en-US" sz="2000" dirty="0" smtClean="0"/>
              <a:t>abstracts scales </a:t>
            </a:r>
            <a:r>
              <a:rPr lang="en-US" sz="2000" dirty="0"/>
              <a:t>that measure the degree to which political and civil </a:t>
            </a:r>
            <a:r>
              <a:rPr lang="en-US" sz="2000" dirty="0" smtClean="0"/>
              <a:t>liberties are </a:t>
            </a:r>
            <a:r>
              <a:rPr lang="en-US" sz="2000" dirty="0"/>
              <a:t>protected. </a:t>
            </a:r>
            <a:endParaRPr lang="en-US" sz="2000" dirty="0" smtClean="0"/>
          </a:p>
          <a:p>
            <a:pPr algn="just">
              <a:buNone/>
            </a:pPr>
            <a:endParaRPr lang="en-US" sz="2000" dirty="0" smtClean="0"/>
          </a:p>
          <a:p>
            <a:pPr algn="just">
              <a:buNone/>
            </a:pPr>
            <a:r>
              <a:rPr lang="en-US" sz="2000" dirty="0" err="1" smtClean="0"/>
              <a:t>Vanhanen</a:t>
            </a:r>
            <a:r>
              <a:rPr lang="en-US" sz="2000" dirty="0" smtClean="0"/>
              <a:t> </a:t>
            </a:r>
            <a:r>
              <a:rPr lang="en-US" sz="2000" dirty="0"/>
              <a:t>(1997:35) measures democracy with </a:t>
            </a:r>
            <a:r>
              <a:rPr lang="en-US" sz="2000" dirty="0" smtClean="0"/>
              <a:t>an  index </a:t>
            </a:r>
            <a:r>
              <a:rPr lang="en-US" sz="2000" dirty="0"/>
              <a:t>that combines the vote share of the smallest party with level </a:t>
            </a:r>
            <a:r>
              <a:rPr lang="en-US" sz="2000" dirty="0" smtClean="0"/>
              <a:t>of electoral turn out</a:t>
            </a:r>
            <a:r>
              <a:rPr lang="en-US" sz="2000" dirty="0"/>
              <a:t>. </a:t>
            </a:r>
            <a:endParaRPr lang="en-US" sz="2000" dirty="0" smtClean="0"/>
          </a:p>
          <a:p>
            <a:pPr algn="just">
              <a:buNone/>
            </a:pPr>
            <a:endParaRPr lang="en-US" sz="20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DISADVANTAGES OF COMPARING MANY COUNTRIES</a:t>
            </a:r>
            <a:endParaRPr lang="en-US" sz="2000" dirty="0"/>
          </a:p>
        </p:txBody>
      </p:sp>
      <p:sp>
        <p:nvSpPr>
          <p:cNvPr id="3" name="Content Placeholder 2"/>
          <p:cNvSpPr>
            <a:spLocks noGrp="1"/>
          </p:cNvSpPr>
          <p:nvPr>
            <p:ph idx="1"/>
          </p:nvPr>
        </p:nvSpPr>
        <p:spPr>
          <a:xfrm>
            <a:off x="457200" y="1775191"/>
            <a:ext cx="6553200" cy="4625609"/>
          </a:xfrm>
        </p:spPr>
        <p:txBody>
          <a:bodyPr>
            <a:normAutofit/>
          </a:bodyPr>
          <a:lstStyle/>
          <a:p>
            <a:pPr algn="just">
              <a:buNone/>
            </a:pPr>
            <a:r>
              <a:rPr lang="en-US" sz="2000" b="1" dirty="0"/>
              <a:t>3</a:t>
            </a:r>
            <a:r>
              <a:rPr lang="en-US" b="1" dirty="0"/>
              <a:t>. </a:t>
            </a:r>
            <a:r>
              <a:rPr lang="en-US" sz="2000" b="1" dirty="0"/>
              <a:t>Many students eschewed quantitative comparisons of </a:t>
            </a:r>
            <a:r>
              <a:rPr lang="en-US" sz="2000" b="1" dirty="0" smtClean="0"/>
              <a:t>many countries </a:t>
            </a:r>
            <a:r>
              <a:rPr lang="en-US" sz="2000" b="1" dirty="0"/>
              <a:t>since it requires mathematical and computing skills.</a:t>
            </a:r>
          </a:p>
          <a:p>
            <a:pPr algn="just">
              <a:buNone/>
            </a:pPr>
            <a:endParaRPr lang="en-US" sz="2000" dirty="0" smtClean="0"/>
          </a:p>
          <a:p>
            <a:pPr algn="just">
              <a:buNone/>
            </a:pPr>
            <a:r>
              <a:rPr lang="en-US" sz="2000" dirty="0" smtClean="0"/>
              <a:t>Statistical </a:t>
            </a:r>
            <a:r>
              <a:rPr lang="en-US" sz="2000" dirty="0"/>
              <a:t>analysis data require an understanding of basic </a:t>
            </a:r>
            <a:r>
              <a:rPr lang="en-US" sz="2000" dirty="0" smtClean="0"/>
              <a:t>four-figure mathematics</a:t>
            </a:r>
            <a:r>
              <a:rPr lang="en-US" sz="2000" dirty="0"/>
              <a:t>, algebra, probability theory, and calculus</a:t>
            </a:r>
            <a:r>
              <a:rPr lang="en-US" sz="2000" dirty="0" smtClean="0"/>
              <a:t>.</a:t>
            </a:r>
          </a:p>
          <a:p>
            <a:pPr algn="just">
              <a:buNone/>
            </a:pPr>
            <a:endParaRPr lang="en-US" sz="2000" dirty="0" smtClean="0"/>
          </a:p>
          <a:p>
            <a:pPr algn="just">
              <a:buNone/>
            </a:pPr>
            <a:r>
              <a:rPr lang="en-US" sz="2000" dirty="0" smtClean="0"/>
              <a:t> </a:t>
            </a:r>
            <a:r>
              <a:rPr lang="en-US" sz="2000" dirty="0"/>
              <a:t>It </a:t>
            </a:r>
            <a:r>
              <a:rPr lang="en-US" sz="2000" dirty="0" smtClean="0"/>
              <a:t>also requires </a:t>
            </a:r>
            <a:r>
              <a:rPr lang="en-US" sz="2000" dirty="0"/>
              <a:t>knowledge of computers, spreadsheets, and </a:t>
            </a:r>
            <a:r>
              <a:rPr lang="en-US" sz="2000" dirty="0" smtClean="0"/>
              <a:t>statistical software </a:t>
            </a:r>
            <a:r>
              <a:rPr lang="en-US" sz="2000" dirty="0"/>
              <a:t>packages.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DISADVANTAGES OF COMPARING MANY COUNTRIES</a:t>
            </a:r>
            <a:endParaRPr lang="en-US" sz="2000" dirty="0"/>
          </a:p>
        </p:txBody>
      </p:sp>
      <p:sp>
        <p:nvSpPr>
          <p:cNvPr id="3" name="Content Placeholder 2"/>
          <p:cNvSpPr>
            <a:spLocks noGrp="1"/>
          </p:cNvSpPr>
          <p:nvPr>
            <p:ph idx="1"/>
          </p:nvPr>
        </p:nvSpPr>
        <p:spPr>
          <a:xfrm>
            <a:off x="457200" y="1775191"/>
            <a:ext cx="6248400" cy="4625609"/>
          </a:xfrm>
        </p:spPr>
        <p:txBody>
          <a:bodyPr>
            <a:normAutofit/>
          </a:bodyPr>
          <a:lstStyle/>
          <a:p>
            <a:pPr>
              <a:buNone/>
            </a:pPr>
            <a:r>
              <a:rPr lang="en-US" sz="2000" dirty="0"/>
              <a:t>Quantitative analysis, </a:t>
            </a:r>
            <a:r>
              <a:rPr lang="en-US" sz="2000" dirty="0" smtClean="0"/>
              <a:t>which the </a:t>
            </a:r>
            <a:r>
              <a:rPr lang="en-US" sz="2000" dirty="0"/>
              <a:t>Comparing Many Countries method is </a:t>
            </a:r>
            <a:r>
              <a:rPr lang="en-US" sz="2000" dirty="0" smtClean="0"/>
              <a:t>associated with </a:t>
            </a:r>
            <a:r>
              <a:rPr lang="en-US" sz="2000" dirty="0"/>
              <a:t>in political studies, has proved to be a critical measure of the scientific </a:t>
            </a:r>
            <a:r>
              <a:rPr lang="en-US" sz="2000" dirty="0" smtClean="0"/>
              <a:t>nature of </a:t>
            </a:r>
            <a:r>
              <a:rPr lang="en-US" sz="2000" dirty="0"/>
              <a:t>the enterprise. </a:t>
            </a:r>
            <a:endParaRPr lang="en-US" sz="2000" dirty="0" smtClean="0"/>
          </a:p>
          <a:p>
            <a:pPr>
              <a:buNone/>
            </a:pPr>
            <a:endParaRPr lang="en-US" sz="2000" dirty="0" smtClean="0"/>
          </a:p>
          <a:p>
            <a:pPr>
              <a:buNone/>
            </a:pPr>
            <a:r>
              <a:rPr lang="en-US" sz="2000" dirty="0" smtClean="0"/>
              <a:t>This </a:t>
            </a:r>
            <a:r>
              <a:rPr lang="en-US" sz="2000" dirty="0"/>
              <a:t>Unit has shown that in spite of the many advantages of </a:t>
            </a:r>
            <a:r>
              <a:rPr lang="en-US" sz="2000" dirty="0" smtClean="0"/>
              <a:t>the Comparing </a:t>
            </a:r>
            <a:r>
              <a:rPr lang="en-US" sz="2000" dirty="0"/>
              <a:t>Many Countries method, there are associated with it </a:t>
            </a:r>
            <a:r>
              <a:rPr lang="en-US" sz="2000" dirty="0" smtClean="0"/>
              <a:t>many shortcomings.</a:t>
            </a:r>
          </a:p>
          <a:p>
            <a:pPr>
              <a:buNone/>
            </a:pPr>
            <a:r>
              <a:rPr lang="en-US" sz="2000" dirty="0" smtClean="0"/>
              <a:t> </a:t>
            </a:r>
          </a:p>
          <a:p>
            <a:pPr>
              <a:buNone/>
            </a:pPr>
            <a:r>
              <a:rPr lang="en-US" sz="2000" dirty="0" smtClean="0"/>
              <a:t>Comparing </a:t>
            </a:r>
            <a:r>
              <a:rPr lang="en-US" sz="2000" dirty="0"/>
              <a:t>many countries is the best method </a:t>
            </a:r>
            <a:r>
              <a:rPr lang="en-US" sz="2000" dirty="0" smtClean="0"/>
              <a:t>for drawing inferences </a:t>
            </a:r>
            <a:r>
              <a:rPr lang="en-US" sz="2000" dirty="0"/>
              <a:t>that have more applicability that is global.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28800"/>
          </a:xfrm>
        </p:spPr>
        <p:txBody>
          <a:bodyPr>
            <a:normAutofit fontScale="90000"/>
          </a:bodyPr>
          <a:lstStyle/>
          <a:p>
            <a:r>
              <a:rPr lang="en-US" b="1" dirty="0" smtClean="0"/>
              <a:t/>
            </a:r>
            <a:br>
              <a:rPr lang="en-US" b="1" dirty="0" smtClean="0"/>
            </a:br>
            <a:r>
              <a:rPr lang="en-US" sz="3100" b="1" dirty="0" smtClean="0"/>
              <a:t> METHODS OF COMPARATIVE STUDY</a:t>
            </a:r>
            <a:r>
              <a:rPr lang="en-US" b="1" dirty="0" smtClean="0"/>
              <a:t/>
            </a:r>
            <a:br>
              <a:rPr lang="en-US" b="1" dirty="0" smtClean="0"/>
            </a:br>
            <a:endParaRPr lang="en-US" dirty="0"/>
          </a:p>
        </p:txBody>
      </p:sp>
      <p:sp>
        <p:nvSpPr>
          <p:cNvPr id="3" name="Content Placeholder 2"/>
          <p:cNvSpPr>
            <a:spLocks noGrp="1"/>
          </p:cNvSpPr>
          <p:nvPr>
            <p:ph idx="1"/>
          </p:nvPr>
        </p:nvSpPr>
        <p:spPr>
          <a:xfrm>
            <a:off x="304800" y="1676400"/>
            <a:ext cx="6248400" cy="2971800"/>
          </a:xfrm>
        </p:spPr>
        <p:txBody>
          <a:bodyPr>
            <a:normAutofit/>
          </a:bodyPr>
          <a:lstStyle/>
          <a:p>
            <a:pPr>
              <a:buNone/>
            </a:pPr>
            <a:endParaRPr lang="en-US" sz="2800" dirty="0" smtClean="0"/>
          </a:p>
          <a:p>
            <a:pPr>
              <a:buFont typeface="Wingdings" pitchFamily="2" charset="2"/>
              <a:buChar char="v"/>
            </a:pPr>
            <a:r>
              <a:rPr lang="en-US" sz="2000" dirty="0" smtClean="0"/>
              <a:t>Unit </a:t>
            </a:r>
            <a:r>
              <a:rPr lang="en-US" sz="2000" dirty="0"/>
              <a:t>1 Comparing Many </a:t>
            </a:r>
            <a:r>
              <a:rPr lang="en-US" sz="2000" dirty="0" smtClean="0"/>
              <a:t>Countries</a:t>
            </a:r>
            <a:endParaRPr lang="en-US" sz="2000" dirty="0"/>
          </a:p>
          <a:p>
            <a:pPr>
              <a:buFont typeface="Wingdings" pitchFamily="2" charset="2"/>
              <a:buChar char="v"/>
            </a:pPr>
            <a:r>
              <a:rPr lang="en-US" sz="2000" dirty="0"/>
              <a:t>Unit 2 Comparing Few Countries</a:t>
            </a:r>
          </a:p>
          <a:p>
            <a:pPr>
              <a:buFont typeface="Wingdings" pitchFamily="2" charset="2"/>
              <a:buChar char="v"/>
            </a:pPr>
            <a:r>
              <a:rPr lang="en-US" sz="2000" dirty="0"/>
              <a:t>Unit 3 Single- Country Studies</a:t>
            </a:r>
          </a:p>
          <a:p>
            <a:pPr>
              <a:buFont typeface="Wingdings" pitchFamily="2" charset="2"/>
              <a:buChar char="v"/>
            </a:pPr>
            <a:r>
              <a:rPr lang="en-US" sz="2000" dirty="0"/>
              <a:t>Unit 4 Difficulties in Comparison</a:t>
            </a:r>
          </a:p>
          <a:p>
            <a:pPr>
              <a:buFont typeface="Wingdings" pitchFamily="2" charset="2"/>
              <a:buChar char="v"/>
            </a:pPr>
            <a:r>
              <a:rPr lang="en-US" sz="2000" dirty="0"/>
              <a:t>Unit 5 Comparative Democratic </a:t>
            </a:r>
            <a:r>
              <a:rPr lang="en-US" sz="2000" dirty="0" smtClean="0"/>
              <a:t>Order-Federalism</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DISADVANTAGES OF COMPARING MANY COUNTRIES</a:t>
            </a:r>
            <a:endParaRPr lang="en-US" sz="2000" dirty="0"/>
          </a:p>
        </p:txBody>
      </p:sp>
      <p:sp>
        <p:nvSpPr>
          <p:cNvPr id="3" name="Content Placeholder 2"/>
          <p:cNvSpPr>
            <a:spLocks noGrp="1"/>
          </p:cNvSpPr>
          <p:nvPr>
            <p:ph idx="1"/>
          </p:nvPr>
        </p:nvSpPr>
        <p:spPr>
          <a:xfrm>
            <a:off x="457200" y="1775191"/>
            <a:ext cx="5867400" cy="3025409"/>
          </a:xfrm>
        </p:spPr>
        <p:txBody>
          <a:bodyPr/>
          <a:lstStyle/>
          <a:p>
            <a:pPr algn="just">
              <a:buNone/>
            </a:pPr>
            <a:r>
              <a:rPr lang="en-US" sz="2000" dirty="0" smtClean="0"/>
              <a:t>Banks (1994) measures the presence of democratic institution, including the competitiveness of the nomination process, executive effectiveness, legislative effectiveness, legislative selection, and party legitimacy.</a:t>
            </a:r>
          </a:p>
          <a:p>
            <a:pPr algn="just">
              <a:buNone/>
            </a:pPr>
            <a:endParaRPr lang="en-US" dirty="0" smtClean="0"/>
          </a:p>
          <a:p>
            <a:pPr algn="just">
              <a:buNone/>
            </a:pPr>
            <a:r>
              <a:rPr lang="en-US" sz="2000" dirty="0" smtClean="0"/>
              <a:t> Many argue that this plethora of democratic measures highlight problems of validity.</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6553200" cy="1252728"/>
          </a:xfrm>
        </p:spPr>
        <p:txBody>
          <a:bodyPr>
            <a:normAutofit/>
          </a:bodyPr>
          <a:lstStyle/>
          <a:p>
            <a:r>
              <a:rPr lang="en-US" sz="2400" b="1" dirty="0"/>
              <a:t>UNIT 2: COMPARING FEW COUNTRIES</a:t>
            </a:r>
            <a:endParaRPr lang="en-US" sz="2400" dirty="0"/>
          </a:p>
        </p:txBody>
      </p:sp>
      <p:sp>
        <p:nvSpPr>
          <p:cNvPr id="3" name="Content Placeholder 2"/>
          <p:cNvSpPr>
            <a:spLocks noGrp="1"/>
          </p:cNvSpPr>
          <p:nvPr>
            <p:ph idx="1"/>
          </p:nvPr>
        </p:nvSpPr>
        <p:spPr>
          <a:xfrm>
            <a:off x="1066800" y="1828800"/>
            <a:ext cx="4800600" cy="2667000"/>
          </a:xfrm>
        </p:spPr>
        <p:txBody>
          <a:bodyPr>
            <a:normAutofit/>
          </a:bodyPr>
          <a:lstStyle/>
          <a:p>
            <a:pPr>
              <a:buNone/>
            </a:pPr>
            <a:r>
              <a:rPr lang="en-US" sz="2400" dirty="0" smtClean="0"/>
              <a:t>This unit highlights basic </a:t>
            </a:r>
            <a:r>
              <a:rPr lang="en-US" sz="2400" dirty="0"/>
              <a:t>characteristics </a:t>
            </a:r>
            <a:r>
              <a:rPr lang="en-US" sz="2400" dirty="0" smtClean="0"/>
              <a:t>and typologies</a:t>
            </a:r>
            <a:r>
              <a:rPr lang="en-US" sz="2400" dirty="0"/>
              <a:t>, namely, </a:t>
            </a:r>
            <a:endParaRPr lang="en-US" sz="2400" dirty="0" smtClean="0"/>
          </a:p>
          <a:p>
            <a:pPr>
              <a:buNone/>
            </a:pPr>
            <a:r>
              <a:rPr lang="en-US" sz="2400" dirty="0" smtClean="0"/>
              <a:t>the </a:t>
            </a:r>
            <a:r>
              <a:rPr lang="en-US" sz="2400" dirty="0"/>
              <a:t>Most Similar Systems Design and </a:t>
            </a:r>
            <a:r>
              <a:rPr lang="en-US" sz="2400" dirty="0" smtClean="0"/>
              <a:t>  Most </a:t>
            </a:r>
            <a:r>
              <a:rPr lang="en-US" sz="2400" dirty="0"/>
              <a:t>Different </a:t>
            </a:r>
            <a:r>
              <a:rPr lang="en-US" sz="2400" dirty="0" smtClean="0"/>
              <a:t>Systems Design</a:t>
            </a:r>
            <a:r>
              <a:rPr lang="en-US" sz="2400"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a:t>
            </a:r>
            <a:r>
              <a:rPr lang="en-US" sz="2800" b="1" dirty="0" smtClean="0"/>
              <a:t>eaning of comparing few countries</a:t>
            </a:r>
            <a:endParaRPr lang="en-US" sz="2800" dirty="0"/>
          </a:p>
        </p:txBody>
      </p:sp>
      <p:sp>
        <p:nvSpPr>
          <p:cNvPr id="3" name="Content Placeholder 2"/>
          <p:cNvSpPr>
            <a:spLocks noGrp="1"/>
          </p:cNvSpPr>
          <p:nvPr>
            <p:ph idx="1"/>
          </p:nvPr>
        </p:nvSpPr>
        <p:spPr>
          <a:xfrm>
            <a:off x="457200" y="1775191"/>
            <a:ext cx="6781800" cy="4625609"/>
          </a:xfrm>
        </p:spPr>
        <p:txBody>
          <a:bodyPr>
            <a:normAutofit/>
          </a:bodyPr>
          <a:lstStyle/>
          <a:p>
            <a:pPr algn="just">
              <a:buNone/>
            </a:pPr>
            <a:r>
              <a:rPr lang="en-US" sz="2000" dirty="0"/>
              <a:t>Comparing few countries achieves control through the careful selection of</a:t>
            </a:r>
          </a:p>
          <a:p>
            <a:pPr algn="just">
              <a:buNone/>
            </a:pPr>
            <a:r>
              <a:rPr lang="en-US" sz="2000" dirty="0"/>
              <a:t>countries that are </a:t>
            </a:r>
            <a:r>
              <a:rPr lang="en-US" sz="2000" dirty="0" smtClean="0"/>
              <a:t>analyzed, </a:t>
            </a:r>
            <a:r>
              <a:rPr lang="en-US" sz="2000" dirty="0"/>
              <a:t>using a middle level of conceptual abstractions studies.</a:t>
            </a:r>
          </a:p>
          <a:p>
            <a:pPr algn="just">
              <a:buNone/>
            </a:pPr>
            <a:r>
              <a:rPr lang="en-US" sz="2000" dirty="0"/>
              <a:t>Using this method is more intensive and less extensive since they encompass </a:t>
            </a:r>
            <a:r>
              <a:rPr lang="en-US" sz="2000" dirty="0" smtClean="0"/>
              <a:t>more of </a:t>
            </a:r>
            <a:r>
              <a:rPr lang="en-US" sz="2000" dirty="0"/>
              <a:t>the nuances specific to each country. </a:t>
            </a:r>
            <a:endParaRPr lang="en-US" sz="2000" dirty="0" smtClean="0"/>
          </a:p>
          <a:p>
            <a:pPr algn="just">
              <a:buNone/>
            </a:pPr>
            <a:endParaRPr lang="en-US" sz="2000" dirty="0" smtClean="0"/>
          </a:p>
          <a:p>
            <a:pPr algn="just">
              <a:buNone/>
            </a:pPr>
            <a:r>
              <a:rPr lang="en-US" sz="2000" dirty="0" smtClean="0"/>
              <a:t>The </a:t>
            </a:r>
            <a:r>
              <a:rPr lang="en-US" sz="2000" dirty="0"/>
              <a:t>political outcomes that feature in </a:t>
            </a:r>
            <a:r>
              <a:rPr lang="en-US" sz="2000" dirty="0" smtClean="0"/>
              <a:t>their type </a:t>
            </a:r>
            <a:r>
              <a:rPr lang="en-US" sz="2000" dirty="0"/>
              <a:t>of comparison are often seen to be “configurative” i.e. the product of </a:t>
            </a:r>
            <a:r>
              <a:rPr lang="en-US" sz="2000" dirty="0" smtClean="0"/>
              <a:t>multiple casual </a:t>
            </a:r>
            <a:r>
              <a:rPr lang="en-US" sz="2000" dirty="0"/>
              <a:t>factors acting together.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Meaning of comparing few countries</a:t>
            </a:r>
            <a:endParaRPr lang="en-US" sz="2800" dirty="0"/>
          </a:p>
        </p:txBody>
      </p:sp>
      <p:sp>
        <p:nvSpPr>
          <p:cNvPr id="3" name="Content Placeholder 2"/>
          <p:cNvSpPr>
            <a:spLocks noGrp="1"/>
          </p:cNvSpPr>
          <p:nvPr>
            <p:ph idx="1"/>
          </p:nvPr>
        </p:nvSpPr>
        <p:spPr>
          <a:xfrm>
            <a:off x="457200" y="1775191"/>
            <a:ext cx="5638800" cy="4625609"/>
          </a:xfrm>
        </p:spPr>
        <p:txBody>
          <a:bodyPr>
            <a:normAutofit/>
          </a:bodyPr>
          <a:lstStyle/>
          <a:p>
            <a:pPr algn="just">
              <a:buNone/>
            </a:pPr>
            <a:r>
              <a:rPr lang="en-US" sz="2000" dirty="0"/>
              <a:t>This type of comparisons is thus referred to as “case-oriented”(</a:t>
            </a:r>
            <a:r>
              <a:rPr lang="en-US" sz="2000" dirty="0" err="1"/>
              <a:t>Ragin</a:t>
            </a:r>
            <a:r>
              <a:rPr lang="en-US" sz="2000" dirty="0"/>
              <a:t> 1994), </a:t>
            </a:r>
            <a:r>
              <a:rPr lang="en-US" sz="2000" dirty="0" smtClean="0"/>
              <a:t>since the </a:t>
            </a:r>
            <a:r>
              <a:rPr lang="en-US" sz="2000" dirty="0"/>
              <a:t>country is often the unit of analysis, and the focus tends to be on </a:t>
            </a:r>
            <a:r>
              <a:rPr lang="en-US" sz="2000" dirty="0" smtClean="0"/>
              <a:t>the similarities </a:t>
            </a:r>
            <a:r>
              <a:rPr lang="en-US" sz="2000" dirty="0"/>
              <a:t>and differences among countries rather than the analytical </a:t>
            </a:r>
            <a:r>
              <a:rPr lang="en-US" sz="2000" dirty="0" smtClean="0"/>
              <a:t>relationship between </a:t>
            </a:r>
            <a:r>
              <a:rPr lang="en-US" sz="2000" dirty="0"/>
              <a:t>variables. </a:t>
            </a:r>
            <a:endParaRPr lang="en-US" sz="2000" dirty="0" smtClean="0"/>
          </a:p>
          <a:p>
            <a:pPr algn="just">
              <a:buNone/>
            </a:pPr>
            <a:endParaRPr lang="en-US" sz="2000" dirty="0" smtClean="0"/>
          </a:p>
          <a:p>
            <a:pPr algn="just">
              <a:buNone/>
            </a:pPr>
            <a:r>
              <a:rPr lang="en-US" sz="2000" dirty="0" smtClean="0"/>
              <a:t>Comparison </a:t>
            </a:r>
            <a:r>
              <a:rPr lang="en-US" sz="2000" dirty="0"/>
              <a:t>of the similarities and differences is meant </a:t>
            </a:r>
            <a:r>
              <a:rPr lang="en-US" sz="2000" dirty="0" smtClean="0"/>
              <a:t>to uncover </a:t>
            </a:r>
            <a:r>
              <a:rPr lang="en-US" sz="2000" dirty="0"/>
              <a:t>what is common to each country that accounts for the observed </a:t>
            </a:r>
            <a:r>
              <a:rPr lang="en-US" sz="2000" dirty="0" smtClean="0"/>
              <a:t>political outcome</a:t>
            </a:r>
            <a:r>
              <a:rPr lang="en-US" sz="2000"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Meaning of comparing few countries</a:t>
            </a:r>
            <a:endParaRPr lang="en-US" sz="2800" dirty="0"/>
          </a:p>
        </p:txBody>
      </p:sp>
      <p:sp>
        <p:nvSpPr>
          <p:cNvPr id="3" name="Content Placeholder 2"/>
          <p:cNvSpPr>
            <a:spLocks noGrp="1"/>
          </p:cNvSpPr>
          <p:nvPr>
            <p:ph idx="1"/>
          </p:nvPr>
        </p:nvSpPr>
        <p:spPr>
          <a:xfrm>
            <a:off x="533400" y="1524000"/>
            <a:ext cx="6172200" cy="4625609"/>
          </a:xfrm>
        </p:spPr>
        <p:txBody>
          <a:bodyPr>
            <a:noAutofit/>
          </a:bodyPr>
          <a:lstStyle/>
          <a:p>
            <a:pPr>
              <a:buNone/>
            </a:pPr>
            <a:r>
              <a:rPr lang="en-US" sz="2000" dirty="0"/>
              <a:t>The method of comparing few countries is divided primarily into two types </a:t>
            </a:r>
            <a:r>
              <a:rPr lang="en-US" sz="2000" dirty="0" smtClean="0"/>
              <a:t>of system </a:t>
            </a:r>
            <a:r>
              <a:rPr lang="en-US" sz="2000" dirty="0"/>
              <a:t>design</a:t>
            </a:r>
            <a:r>
              <a:rPr lang="en-US" sz="2000" dirty="0" smtClean="0"/>
              <a:t>:</a:t>
            </a:r>
          </a:p>
          <a:p>
            <a:pPr>
              <a:buNone/>
            </a:pPr>
            <a:r>
              <a:rPr lang="en-US" sz="2000" b="1" dirty="0" smtClean="0">
                <a:solidFill>
                  <a:srgbClr val="92D050"/>
                </a:solidFill>
              </a:rPr>
              <a:t> “Most </a:t>
            </a:r>
            <a:r>
              <a:rPr lang="en-US" sz="2000" b="1" dirty="0">
                <a:solidFill>
                  <a:srgbClr val="92D050"/>
                </a:solidFill>
              </a:rPr>
              <a:t>similar systems design” and </a:t>
            </a:r>
            <a:endParaRPr lang="en-US" sz="2000" b="1" dirty="0" smtClean="0">
              <a:solidFill>
                <a:srgbClr val="92D050"/>
              </a:solidFill>
            </a:endParaRPr>
          </a:p>
          <a:p>
            <a:pPr>
              <a:buNone/>
            </a:pPr>
            <a:r>
              <a:rPr lang="en-US" sz="2000" b="1" dirty="0" smtClean="0">
                <a:solidFill>
                  <a:srgbClr val="92D050"/>
                </a:solidFill>
              </a:rPr>
              <a:t>“Most </a:t>
            </a:r>
            <a:r>
              <a:rPr lang="en-US" sz="2000" b="1" dirty="0">
                <a:solidFill>
                  <a:srgbClr val="92D050"/>
                </a:solidFill>
              </a:rPr>
              <a:t>different systems design”</a:t>
            </a:r>
          </a:p>
          <a:p>
            <a:pPr>
              <a:buNone/>
            </a:pPr>
            <a:endParaRPr lang="en-US" sz="2000" dirty="0" smtClean="0"/>
          </a:p>
          <a:p>
            <a:pPr>
              <a:buNone/>
            </a:pPr>
            <a:r>
              <a:rPr lang="en-US" sz="2000" dirty="0" smtClean="0"/>
              <a:t>(</a:t>
            </a:r>
            <a:r>
              <a:rPr lang="en-US" sz="2000" i="1" dirty="0" err="1"/>
              <a:t>Przeworski</a:t>
            </a:r>
            <a:r>
              <a:rPr lang="en-US" sz="2000" i="1" dirty="0"/>
              <a:t> </a:t>
            </a:r>
            <a:r>
              <a:rPr lang="en-US" sz="2000" dirty="0"/>
              <a:t>and </a:t>
            </a:r>
            <a:r>
              <a:rPr lang="en-US" sz="2000" i="1" dirty="0" err="1"/>
              <a:t>Teune</a:t>
            </a:r>
            <a:r>
              <a:rPr lang="en-US" sz="2000" dirty="0"/>
              <a:t> 1970; </a:t>
            </a:r>
            <a:r>
              <a:rPr lang="en-US" sz="2000" i="1" dirty="0"/>
              <a:t>Faure</a:t>
            </a:r>
            <a:r>
              <a:rPr lang="en-US" sz="2000" dirty="0"/>
              <a:t> 1994</a:t>
            </a:r>
            <a:r>
              <a:rPr lang="en-US" sz="2000" dirty="0" smtClean="0"/>
              <a:t>).</a:t>
            </a:r>
          </a:p>
          <a:p>
            <a:pPr>
              <a:buNone/>
            </a:pPr>
            <a:endParaRPr lang="en-US" sz="2000" dirty="0" smtClean="0"/>
          </a:p>
          <a:p>
            <a:pPr>
              <a:buNone/>
            </a:pPr>
            <a:r>
              <a:rPr lang="en-US" sz="2000" dirty="0" smtClean="0"/>
              <a:t> </a:t>
            </a:r>
            <a:r>
              <a:rPr lang="en-US" sz="2000" b="1" dirty="0"/>
              <a:t>Most similar systems design </a:t>
            </a:r>
            <a:r>
              <a:rPr lang="en-US" sz="2000" dirty="0"/>
              <a:t>(</a:t>
            </a:r>
            <a:r>
              <a:rPr lang="en-US" sz="2000" dirty="0" smtClean="0"/>
              <a:t>MSSD) seeks </a:t>
            </a:r>
            <a:r>
              <a:rPr lang="en-US" sz="2000" dirty="0"/>
              <a:t>to compare political systems that share a host of common features in </a:t>
            </a:r>
            <a:r>
              <a:rPr lang="en-US" sz="2000" dirty="0" smtClean="0"/>
              <a:t>an effort </a:t>
            </a:r>
            <a:r>
              <a:rPr lang="en-US" sz="2000" dirty="0"/>
              <a:t>to neutralize some differences while highlighting others. </a:t>
            </a:r>
            <a:endParaRPr lang="en-US" sz="2000" dirty="0" smtClean="0"/>
          </a:p>
          <a:p>
            <a:pPr>
              <a:buNone/>
            </a:pPr>
            <a:endParaRPr lang="en-US" sz="2000" dirty="0" smtClean="0"/>
          </a:p>
          <a:p>
            <a:pPr>
              <a:buNone/>
            </a:pPr>
            <a:r>
              <a:rPr lang="en-US" sz="2000" dirty="0" smtClean="0"/>
              <a:t>Based </a:t>
            </a:r>
            <a:r>
              <a:rPr lang="en-US" sz="2000" dirty="0"/>
              <a:t>on </a:t>
            </a:r>
            <a:r>
              <a:rPr lang="en-US" sz="2000" dirty="0" smtClean="0"/>
              <a:t>J.S. Mill’s </a:t>
            </a:r>
            <a:r>
              <a:rPr lang="en-US" sz="2000" dirty="0"/>
              <a:t>(1843) </a:t>
            </a:r>
            <a:r>
              <a:rPr lang="en-US" sz="2000" b="1" dirty="0"/>
              <a:t>method of difference</a:t>
            </a:r>
            <a:r>
              <a:rPr lang="en-US" sz="2000" dirty="0"/>
              <a:t>, MSSD seeks to identify the key features </a:t>
            </a:r>
            <a:r>
              <a:rPr lang="en-US" sz="2000" dirty="0" smtClean="0"/>
              <a:t>that are </a:t>
            </a:r>
            <a:r>
              <a:rPr lang="en-US" sz="2000" dirty="0"/>
              <a:t>different among similar countries and which account for the observed </a:t>
            </a:r>
            <a:r>
              <a:rPr lang="en-US" sz="2000" dirty="0" smtClean="0"/>
              <a:t>political outcome</a:t>
            </a:r>
            <a:r>
              <a:rPr lang="en-US" sz="2000"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Meaning of comparing few countries</a:t>
            </a:r>
            <a:endParaRPr lang="en-US" sz="2800" dirty="0"/>
          </a:p>
        </p:txBody>
      </p:sp>
      <p:sp>
        <p:nvSpPr>
          <p:cNvPr id="3" name="Content Placeholder 2"/>
          <p:cNvSpPr>
            <a:spLocks noGrp="1"/>
          </p:cNvSpPr>
          <p:nvPr>
            <p:ph idx="1"/>
          </p:nvPr>
        </p:nvSpPr>
        <p:spPr>
          <a:xfrm>
            <a:off x="457200" y="1775191"/>
            <a:ext cx="6781800" cy="4625609"/>
          </a:xfrm>
        </p:spPr>
        <p:txBody>
          <a:bodyPr>
            <a:normAutofit/>
          </a:bodyPr>
          <a:lstStyle/>
          <a:p>
            <a:pPr>
              <a:buNone/>
            </a:pPr>
            <a:r>
              <a:rPr lang="en-US" sz="2000" b="1" dirty="0"/>
              <a:t>Most different systems design </a:t>
            </a:r>
            <a:r>
              <a:rPr lang="en-US" sz="2000" dirty="0"/>
              <a:t>(MDSD) on the other hand, compares countries </a:t>
            </a:r>
            <a:r>
              <a:rPr lang="en-US" sz="2000" dirty="0" smtClean="0"/>
              <a:t>that do </a:t>
            </a:r>
            <a:r>
              <a:rPr lang="en-US" sz="2000" dirty="0"/>
              <a:t>not share any common features apart from the political outcome to </a:t>
            </a:r>
            <a:r>
              <a:rPr lang="en-US" sz="2000" dirty="0" smtClean="0"/>
              <a:t>be explained </a:t>
            </a:r>
            <a:r>
              <a:rPr lang="en-US" sz="2000" dirty="0"/>
              <a:t>and one or two of the explanatory factors seen to be important for </a:t>
            </a:r>
            <a:r>
              <a:rPr lang="en-US" sz="2000" dirty="0" smtClean="0"/>
              <a:t>that outcome</a:t>
            </a:r>
            <a:r>
              <a:rPr lang="en-US" sz="2000" dirty="0"/>
              <a:t>. </a:t>
            </a:r>
            <a:endParaRPr lang="en-US" sz="2000" dirty="0" smtClean="0"/>
          </a:p>
          <a:p>
            <a:pPr>
              <a:buNone/>
            </a:pPr>
            <a:endParaRPr lang="en-US" sz="2000" dirty="0" smtClean="0"/>
          </a:p>
          <a:p>
            <a:pPr>
              <a:buNone/>
            </a:pPr>
            <a:r>
              <a:rPr lang="en-US" sz="2000" dirty="0" smtClean="0"/>
              <a:t>This </a:t>
            </a:r>
            <a:r>
              <a:rPr lang="en-US" sz="2000" dirty="0"/>
              <a:t>system is based on Mill’s method of agreement, which seek </a:t>
            </a:r>
            <a:r>
              <a:rPr lang="en-US" sz="2000" dirty="0" smtClean="0"/>
              <a:t>to identify </a:t>
            </a:r>
            <a:r>
              <a:rPr lang="en-US" sz="2000" dirty="0"/>
              <a:t>those features that are the same among different countries in an effort </a:t>
            </a:r>
            <a:r>
              <a:rPr lang="en-US" sz="2000" dirty="0" smtClean="0"/>
              <a:t>to account </a:t>
            </a:r>
            <a:r>
              <a:rPr lang="en-US" sz="2000" dirty="0"/>
              <a:t>for particular outcome</a:t>
            </a:r>
            <a:r>
              <a:rPr lang="en-US" sz="2000" dirty="0" smtClean="0"/>
              <a:t>.</a:t>
            </a:r>
          </a:p>
          <a:p>
            <a:pPr>
              <a:buNone/>
            </a:pPr>
            <a:endParaRPr lang="en-US" sz="2000" dirty="0" smtClean="0"/>
          </a:p>
          <a:p>
            <a:pPr>
              <a:buNone/>
            </a:pPr>
            <a:r>
              <a:rPr lang="en-US" sz="2000" dirty="0" smtClean="0"/>
              <a:t> </a:t>
            </a:r>
            <a:r>
              <a:rPr lang="en-US" sz="2000" dirty="0"/>
              <a:t>In this way, MDSD allows the researcher to </a:t>
            </a:r>
            <a:r>
              <a:rPr lang="en-US" sz="2000" dirty="0" smtClean="0"/>
              <a:t>distill out </a:t>
            </a:r>
            <a:r>
              <a:rPr lang="en-US" sz="2000" dirty="0"/>
              <a:t>the common elements from a diverse set of countries that have </a:t>
            </a:r>
            <a:r>
              <a:rPr lang="en-US" sz="2000" dirty="0" smtClean="0"/>
              <a:t>greater explanatory </a:t>
            </a:r>
            <a:r>
              <a:rPr lang="en-US" sz="2000" dirty="0"/>
              <a:t>power. (Collier 1993:112)</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MOST SIMILAR SYSTEMS DESIGN</a:t>
            </a:r>
            <a:endParaRPr lang="en-US" sz="2400" dirty="0"/>
          </a:p>
        </p:txBody>
      </p:sp>
      <p:sp>
        <p:nvSpPr>
          <p:cNvPr id="3" name="Content Placeholder 2"/>
          <p:cNvSpPr>
            <a:spLocks noGrp="1"/>
          </p:cNvSpPr>
          <p:nvPr>
            <p:ph idx="1"/>
          </p:nvPr>
        </p:nvSpPr>
        <p:spPr>
          <a:xfrm>
            <a:off x="457200" y="1775191"/>
            <a:ext cx="6705600" cy="4625609"/>
          </a:xfrm>
        </p:spPr>
        <p:txBody>
          <a:bodyPr>
            <a:noAutofit/>
          </a:bodyPr>
          <a:lstStyle/>
          <a:p>
            <a:pPr algn="just">
              <a:buNone/>
            </a:pPr>
            <a:r>
              <a:rPr lang="en-US" sz="2000" b="1" dirty="0"/>
              <a:t>Most similar systems design </a:t>
            </a:r>
            <a:r>
              <a:rPr lang="en-US" sz="2000" dirty="0"/>
              <a:t>is particularly well suited for those engaged in </a:t>
            </a:r>
            <a:r>
              <a:rPr lang="en-US" sz="2000" dirty="0" smtClean="0"/>
              <a:t>area studies.</a:t>
            </a:r>
          </a:p>
          <a:p>
            <a:pPr algn="just">
              <a:buNone/>
            </a:pPr>
            <a:endParaRPr lang="en-US" sz="2000" dirty="0" smtClean="0"/>
          </a:p>
          <a:p>
            <a:pPr algn="just">
              <a:buNone/>
            </a:pPr>
            <a:r>
              <a:rPr lang="en-US" sz="2000" dirty="0" smtClean="0"/>
              <a:t> </a:t>
            </a:r>
            <a:r>
              <a:rPr lang="en-US" sz="2000" dirty="0"/>
              <a:t>(</a:t>
            </a:r>
            <a:r>
              <a:rPr lang="en-US" sz="2000" dirty="0" err="1"/>
              <a:t>Przeworski</a:t>
            </a:r>
            <a:r>
              <a:rPr lang="en-US" sz="2000" dirty="0"/>
              <a:t> and </a:t>
            </a:r>
            <a:r>
              <a:rPr lang="en-US" sz="2000" dirty="0" err="1"/>
              <a:t>Teune</a:t>
            </a:r>
            <a:r>
              <a:rPr lang="en-US" sz="2000" dirty="0"/>
              <a:t>, 1970:33). The intellectual and </a:t>
            </a:r>
            <a:r>
              <a:rPr lang="en-US" sz="2000" dirty="0" smtClean="0"/>
              <a:t>theoretical justification </a:t>
            </a:r>
            <a:r>
              <a:rPr lang="en-US" sz="2000" dirty="0"/>
              <a:t>for area studies is that there is something inherently similar </a:t>
            </a:r>
            <a:r>
              <a:rPr lang="en-US" sz="2000" dirty="0" smtClean="0"/>
              <a:t>about countries </a:t>
            </a:r>
            <a:r>
              <a:rPr lang="en-US" sz="2000" dirty="0"/>
              <a:t>that make up a particular geographical region of the world, such </a:t>
            </a:r>
            <a:r>
              <a:rPr lang="en-US" sz="2000" dirty="0" smtClean="0"/>
              <a:t>as Europe</a:t>
            </a:r>
            <a:r>
              <a:rPr lang="en-US" sz="2000" dirty="0"/>
              <a:t>, Asia, Africa, and Latin America. </a:t>
            </a:r>
            <a:endParaRPr lang="en-US" sz="2000" dirty="0" smtClean="0"/>
          </a:p>
          <a:p>
            <a:pPr algn="just">
              <a:buNone/>
            </a:pPr>
            <a:endParaRPr lang="en-US" sz="2000" dirty="0" smtClean="0"/>
          </a:p>
          <a:p>
            <a:pPr algn="just">
              <a:buNone/>
            </a:pPr>
            <a:r>
              <a:rPr lang="en-US" sz="2000" dirty="0" smtClean="0"/>
              <a:t>Whether </a:t>
            </a:r>
            <a:r>
              <a:rPr lang="en-US" sz="2000" dirty="0"/>
              <a:t>it is common </a:t>
            </a:r>
            <a:r>
              <a:rPr lang="en-US" sz="2000" dirty="0" smtClean="0"/>
              <a:t>history, language</a:t>
            </a:r>
            <a:r>
              <a:rPr lang="en-US" sz="2000" dirty="0"/>
              <a:t>, religion, politics, or culture, researchers working in area studies </a:t>
            </a:r>
            <a:r>
              <a:rPr lang="en-US" sz="2000" dirty="0" smtClean="0"/>
              <a:t>are essentially </a:t>
            </a:r>
            <a:r>
              <a:rPr lang="en-US" sz="2000" dirty="0"/>
              <a:t>employing </a:t>
            </a:r>
            <a:r>
              <a:rPr lang="en-US" sz="2000" b="1" i="1" dirty="0"/>
              <a:t>most similar systems design</a:t>
            </a:r>
            <a:r>
              <a:rPr lang="en-US" sz="2000" dirty="0"/>
              <a:t>, and the focus on </a:t>
            </a:r>
            <a:r>
              <a:rPr lang="en-US" sz="2000" dirty="0" smtClean="0"/>
              <a:t>countries from </a:t>
            </a:r>
            <a:r>
              <a:rPr lang="en-US" sz="2000" dirty="0"/>
              <a:t>these region effectively controls for those features that are common to </a:t>
            </a:r>
            <a:r>
              <a:rPr lang="en-US" sz="2000" dirty="0" smtClean="0"/>
              <a:t>them while </a:t>
            </a:r>
            <a:r>
              <a:rPr lang="en-US" sz="2000" dirty="0"/>
              <a:t>looking for those features that are not.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MOST SIMILAR SYSTEMS DESIGN</a:t>
            </a:r>
            <a:endParaRPr lang="en-US" sz="2400" dirty="0"/>
          </a:p>
        </p:txBody>
      </p:sp>
      <p:sp>
        <p:nvSpPr>
          <p:cNvPr id="3" name="Content Placeholder 2"/>
          <p:cNvSpPr>
            <a:spLocks noGrp="1"/>
          </p:cNvSpPr>
          <p:nvPr>
            <p:ph idx="1"/>
          </p:nvPr>
        </p:nvSpPr>
        <p:spPr>
          <a:xfrm>
            <a:off x="457200" y="1775191"/>
            <a:ext cx="7010400" cy="4625609"/>
          </a:xfrm>
        </p:spPr>
        <p:txBody>
          <a:bodyPr>
            <a:noAutofit/>
          </a:bodyPr>
          <a:lstStyle/>
          <a:p>
            <a:pPr>
              <a:buNone/>
            </a:pPr>
            <a:r>
              <a:rPr lang="en-US" sz="2000" dirty="0"/>
              <a:t>Our first example will show how the most similar system design is applied to </a:t>
            </a:r>
            <a:r>
              <a:rPr lang="en-US" sz="2000" dirty="0" smtClean="0"/>
              <a:t>six Latin </a:t>
            </a:r>
            <a:r>
              <a:rPr lang="en-US" sz="2000" dirty="0"/>
              <a:t>America countries in an effort to uncover the sources of peasant support </a:t>
            </a:r>
            <a:r>
              <a:rPr lang="en-US" sz="2000" dirty="0" smtClean="0"/>
              <a:t>for revolutionary </a:t>
            </a:r>
            <a:r>
              <a:rPr lang="en-US" sz="2000" dirty="0"/>
              <a:t>activity</a:t>
            </a:r>
            <a:r>
              <a:rPr lang="en-US" sz="2000" dirty="0" smtClean="0"/>
              <a:t>.</a:t>
            </a:r>
          </a:p>
          <a:p>
            <a:pPr>
              <a:buNone/>
            </a:pPr>
            <a:endParaRPr lang="en-US" sz="2000" dirty="0"/>
          </a:p>
          <a:p>
            <a:pPr>
              <a:buNone/>
            </a:pPr>
            <a:r>
              <a:rPr lang="en-US" sz="2000" dirty="0"/>
              <a:t>Thus as part of a more comprehensive effort to account for revolutionary </a:t>
            </a:r>
            <a:r>
              <a:rPr lang="en-US" sz="2000" dirty="0" smtClean="0"/>
              <a:t>activity in </a:t>
            </a:r>
            <a:r>
              <a:rPr lang="en-US" sz="2000" dirty="0"/>
              <a:t>Latin America between 1956 and 1970</a:t>
            </a:r>
            <a:r>
              <a:rPr lang="en-US" sz="2000" dirty="0" smtClean="0"/>
              <a:t>,</a:t>
            </a:r>
          </a:p>
          <a:p>
            <a:pPr>
              <a:buNone/>
            </a:pPr>
            <a:r>
              <a:rPr lang="en-US" sz="2000" dirty="0" smtClean="0"/>
              <a:t> </a:t>
            </a:r>
            <a:r>
              <a:rPr lang="en-US" sz="2000" dirty="0"/>
              <a:t>Wickham Crowley(1993: 92-117) </a:t>
            </a:r>
            <a:r>
              <a:rPr lang="en-US" sz="2000" dirty="0" smtClean="0"/>
              <a:t>uses the </a:t>
            </a:r>
            <a:r>
              <a:rPr lang="en-US" sz="2000" dirty="0"/>
              <a:t>most similar systems design to examine the type of peasant that are most likely</a:t>
            </a:r>
          </a:p>
          <a:p>
            <a:pPr>
              <a:buNone/>
            </a:pPr>
            <a:r>
              <a:rPr lang="en-US" sz="2000" dirty="0"/>
              <a:t>to support guerrillas in the region</a:t>
            </a:r>
            <a:r>
              <a:rPr lang="en-US" sz="2000" dirty="0" smtClean="0"/>
              <a:t>.</a:t>
            </a:r>
          </a:p>
          <a:p>
            <a:pPr>
              <a:buNone/>
            </a:pPr>
            <a:endParaRPr lang="en-US" sz="2000" dirty="0" smtClean="0"/>
          </a:p>
          <a:p>
            <a:pPr>
              <a:buNone/>
            </a:pP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MOST SIMILAR SYSTEMS DESIGN</a:t>
            </a:r>
            <a:endParaRPr lang="en-US" sz="2400" dirty="0"/>
          </a:p>
        </p:txBody>
      </p:sp>
      <p:sp>
        <p:nvSpPr>
          <p:cNvPr id="3" name="Content Placeholder 2"/>
          <p:cNvSpPr>
            <a:spLocks noGrp="1"/>
          </p:cNvSpPr>
          <p:nvPr>
            <p:ph idx="1"/>
          </p:nvPr>
        </p:nvSpPr>
        <p:spPr>
          <a:xfrm>
            <a:off x="457200" y="1775191"/>
            <a:ext cx="6096000" cy="4625609"/>
          </a:xfrm>
        </p:spPr>
        <p:txBody>
          <a:bodyPr/>
          <a:lstStyle/>
          <a:p>
            <a:pPr algn="just">
              <a:buNone/>
            </a:pPr>
            <a:r>
              <a:rPr lang="en-US" dirty="0" smtClean="0"/>
              <a:t> </a:t>
            </a:r>
            <a:r>
              <a:rPr lang="en-US" sz="2000" dirty="0" smtClean="0"/>
              <a:t>Drawing on the work of Jeffery Paige(1975), he</a:t>
            </a:r>
          </a:p>
          <a:p>
            <a:pPr algn="just">
              <a:buNone/>
            </a:pPr>
            <a:r>
              <a:rPr lang="en-US" sz="2000" dirty="0" smtClean="0"/>
              <a:t>Argued that guerrilla strongholds and support for revolutionary behavior ought to be higher in rural areas in which there are peasants whose livelihood is the most vulnerable to negative influences from the structure of the agricultural system of production. </a:t>
            </a:r>
            <a:endParaRPr 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MOST SIMILAR SYSTEMS DESIGN</a:t>
            </a:r>
            <a:endParaRPr lang="en-US" sz="2000" dirty="0"/>
          </a:p>
        </p:txBody>
      </p:sp>
      <p:sp>
        <p:nvSpPr>
          <p:cNvPr id="3" name="Content Placeholder 2"/>
          <p:cNvSpPr>
            <a:spLocks noGrp="1"/>
          </p:cNvSpPr>
          <p:nvPr>
            <p:ph idx="1"/>
          </p:nvPr>
        </p:nvSpPr>
        <p:spPr>
          <a:xfrm>
            <a:off x="457200" y="1775191"/>
            <a:ext cx="6400800" cy="4092209"/>
          </a:xfrm>
        </p:spPr>
        <p:txBody>
          <a:bodyPr>
            <a:normAutofit lnSpcReduction="10000"/>
          </a:bodyPr>
          <a:lstStyle/>
          <a:p>
            <a:pPr algn="just">
              <a:buNone/>
            </a:pPr>
            <a:r>
              <a:rPr lang="en-US" sz="2000" dirty="0" smtClean="0"/>
              <a:t>His hypothesis is stated as follows:</a:t>
            </a:r>
          </a:p>
          <a:p>
            <a:pPr algn="just">
              <a:buNone/>
            </a:pPr>
            <a:endParaRPr lang="en-US" sz="2000" dirty="0" smtClean="0"/>
          </a:p>
          <a:p>
            <a:pPr algn="just">
              <a:buNone/>
            </a:pPr>
            <a:r>
              <a:rPr lang="en-US" sz="2000" dirty="0" smtClean="0"/>
              <a:t>If </a:t>
            </a:r>
            <a:r>
              <a:rPr lang="en-US" sz="2000" dirty="0"/>
              <a:t>the guerrillas gain support in an area with a relatively high prevalence of </a:t>
            </a:r>
            <a:r>
              <a:rPr lang="en-US" sz="2000" dirty="0" smtClean="0"/>
              <a:t>share croppers</a:t>
            </a:r>
            <a:r>
              <a:rPr lang="en-US" sz="2000" dirty="0"/>
              <a:t>, squatters, or perhaps tenants, my working assumption is that there is </a:t>
            </a:r>
            <a:r>
              <a:rPr lang="en-US" sz="2000" dirty="0" smtClean="0"/>
              <a:t>an “election </a:t>
            </a:r>
            <a:r>
              <a:rPr lang="en-US" sz="2000" dirty="0"/>
              <a:t>affinity” between the two , and that guerrillas would not have </a:t>
            </a:r>
            <a:r>
              <a:rPr lang="en-US" sz="2000" dirty="0" smtClean="0"/>
              <a:t>received such </a:t>
            </a:r>
            <a:r>
              <a:rPr lang="en-US" sz="2000" dirty="0"/>
              <a:t>support in more ordinary agricultural regions</a:t>
            </a:r>
            <a:r>
              <a:rPr lang="en-US" sz="2000" dirty="0" smtClean="0"/>
              <a:t>.</a:t>
            </a:r>
          </a:p>
          <a:p>
            <a:pPr algn="just">
              <a:buNone/>
            </a:pPr>
            <a:endParaRPr lang="en-US" sz="2000" dirty="0"/>
          </a:p>
          <a:p>
            <a:pPr algn="just">
              <a:buNone/>
            </a:pPr>
            <a:r>
              <a:rPr lang="en-US" sz="2000" dirty="0"/>
              <a:t>To test the hypothesis, he compares the regional breakdown of Cuba, </a:t>
            </a:r>
            <a:r>
              <a:rPr lang="en-US" sz="2000" dirty="0" smtClean="0"/>
              <a:t>Venezuela, </a:t>
            </a:r>
            <a:r>
              <a:rPr lang="en-US" sz="2000" dirty="0" err="1" smtClean="0"/>
              <a:t>Guaternala</a:t>
            </a:r>
            <a:r>
              <a:rPr lang="en-US" sz="2000" dirty="0"/>
              <a:t>, Colombia, Peru, and Bolivia to determine whether such a </a:t>
            </a:r>
            <a:r>
              <a:rPr lang="en-US" sz="2000" dirty="0" smtClean="0"/>
              <a:t>relationship exists</a:t>
            </a:r>
            <a:r>
              <a:rPr lang="en-US" sz="2000" dirty="0"/>
              <a:t>. </a:t>
            </a:r>
            <a:r>
              <a:rPr lang="en-US" sz="2000" b="1" dirty="0" smtClean="0"/>
              <a:t>See the table below;</a:t>
            </a:r>
            <a:endParaRPr lang="en-US"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Unit </a:t>
            </a:r>
            <a:r>
              <a:rPr lang="en-US" sz="2400" dirty="0" smtClean="0"/>
              <a:t>1: </a:t>
            </a:r>
            <a:r>
              <a:rPr lang="en-US" sz="2400" dirty="0"/>
              <a:t>Comparing Many Countries</a:t>
            </a:r>
          </a:p>
        </p:txBody>
      </p:sp>
      <p:sp>
        <p:nvSpPr>
          <p:cNvPr id="3" name="Content Placeholder 2"/>
          <p:cNvSpPr>
            <a:spLocks noGrp="1"/>
          </p:cNvSpPr>
          <p:nvPr>
            <p:ph idx="1"/>
          </p:nvPr>
        </p:nvSpPr>
        <p:spPr>
          <a:xfrm>
            <a:off x="457200" y="1775191"/>
            <a:ext cx="6324600" cy="4625609"/>
          </a:xfrm>
        </p:spPr>
        <p:txBody>
          <a:bodyPr>
            <a:normAutofit/>
          </a:bodyPr>
          <a:lstStyle/>
          <a:p>
            <a:pPr algn="just">
              <a:buNone/>
            </a:pPr>
            <a:r>
              <a:rPr lang="en-US" sz="2200" b="1" baseline="0" dirty="0" smtClean="0">
                <a:solidFill>
                  <a:schemeClr val="accent6">
                    <a:lumMod val="75000"/>
                  </a:schemeClr>
                </a:solidFill>
                <a:latin typeface="Times New Roman"/>
              </a:rPr>
              <a:t>Meaning and characteristics of comparing many</a:t>
            </a:r>
            <a:r>
              <a:rPr lang="en-US" sz="2200" b="1" dirty="0" smtClean="0">
                <a:solidFill>
                  <a:schemeClr val="accent6">
                    <a:lumMod val="75000"/>
                  </a:schemeClr>
                </a:solidFill>
                <a:latin typeface="Times New Roman"/>
              </a:rPr>
              <a:t> </a:t>
            </a:r>
            <a:r>
              <a:rPr lang="en-US" sz="2200" b="1" baseline="0" dirty="0" smtClean="0">
                <a:solidFill>
                  <a:schemeClr val="accent6">
                    <a:lumMod val="75000"/>
                  </a:schemeClr>
                </a:solidFill>
                <a:latin typeface="Times New Roman"/>
              </a:rPr>
              <a:t>countries method.</a:t>
            </a:r>
          </a:p>
          <a:p>
            <a:pPr algn="just">
              <a:buNone/>
            </a:pPr>
            <a:endParaRPr lang="en-US" b="1" dirty="0">
              <a:latin typeface="Times New Roman"/>
            </a:endParaRPr>
          </a:p>
          <a:p>
            <a:pPr algn="just">
              <a:buNone/>
            </a:pPr>
            <a:r>
              <a:rPr lang="en-US" sz="2000" dirty="0" smtClean="0"/>
              <a:t>Basically, </a:t>
            </a:r>
            <a:r>
              <a:rPr lang="en-US" sz="2000" dirty="0"/>
              <a:t>there are three methods of </a:t>
            </a:r>
            <a:r>
              <a:rPr lang="en-US" sz="2000" dirty="0" smtClean="0"/>
              <a:t>country’s study</a:t>
            </a:r>
            <a:r>
              <a:rPr lang="en-US" sz="2000" dirty="0"/>
              <a:t>. </a:t>
            </a:r>
            <a:endParaRPr lang="en-US" sz="2000" dirty="0" smtClean="0"/>
          </a:p>
          <a:p>
            <a:pPr algn="just">
              <a:buFont typeface="Wingdings" pitchFamily="2" charset="2"/>
              <a:buChar char="v"/>
            </a:pPr>
            <a:r>
              <a:rPr lang="en-US" sz="2000" dirty="0" smtClean="0"/>
              <a:t>single –country studies</a:t>
            </a:r>
            <a:r>
              <a:rPr lang="en-US" sz="2000" dirty="0"/>
              <a:t>, </a:t>
            </a:r>
            <a:endParaRPr lang="en-US" sz="2000" dirty="0" smtClean="0"/>
          </a:p>
          <a:p>
            <a:pPr algn="just">
              <a:buFont typeface="Wingdings" pitchFamily="2" charset="2"/>
              <a:buChar char="v"/>
            </a:pPr>
            <a:r>
              <a:rPr lang="en-US" sz="2000" dirty="0" smtClean="0"/>
              <a:t>comparing </a:t>
            </a:r>
            <a:r>
              <a:rPr lang="en-US" sz="2000" dirty="0"/>
              <a:t>few countries and </a:t>
            </a:r>
            <a:endParaRPr lang="en-US" sz="2000" dirty="0" smtClean="0"/>
          </a:p>
          <a:p>
            <a:pPr algn="just">
              <a:buFont typeface="Wingdings" pitchFamily="2" charset="2"/>
              <a:buChar char="v"/>
            </a:pPr>
            <a:r>
              <a:rPr lang="en-US" sz="2000" dirty="0" smtClean="0"/>
              <a:t>comparing </a:t>
            </a:r>
            <a:r>
              <a:rPr lang="en-US" sz="2000" dirty="0"/>
              <a:t>many countries.</a:t>
            </a:r>
          </a:p>
          <a:p>
            <a:pPr algn="just">
              <a:buNone/>
            </a:pPr>
            <a:endParaRPr lang="en-US" sz="2000" dirty="0" smtClean="0"/>
          </a:p>
          <a:p>
            <a:pPr algn="just">
              <a:buNone/>
            </a:pPr>
            <a:r>
              <a:rPr lang="en-US" sz="2000" dirty="0" smtClean="0"/>
              <a:t>The </a:t>
            </a:r>
            <a:r>
              <a:rPr lang="en-US" sz="2000" dirty="0"/>
              <a:t>central distinction between different comparative methods depends on the </a:t>
            </a:r>
            <a:r>
              <a:rPr lang="en-US" sz="2000" dirty="0" smtClean="0"/>
              <a:t>key trade-off </a:t>
            </a:r>
            <a:r>
              <a:rPr lang="en-US" sz="2000" dirty="0"/>
              <a:t>between the level of abstraction and the scope of countries under study</a:t>
            </a:r>
            <a:r>
              <a:rPr lang="en-US" sz="2000" dirty="0" smtClean="0"/>
              <a:t>.</a:t>
            </a:r>
            <a:endParaRPr lang="en-US"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514600"/>
          <a:ext cx="8229599" cy="3067050"/>
        </p:xfrm>
        <a:graphic>
          <a:graphicData uri="http://schemas.openxmlformats.org/drawingml/2006/table">
            <a:tbl>
              <a:tblPr firstRow="1" bandRow="1">
                <a:tableStyleId>{5C22544A-7EE6-4342-B048-85BDC9FD1C3A}</a:tableStyleId>
              </a:tblPr>
              <a:tblGrid>
                <a:gridCol w="1219200"/>
                <a:gridCol w="1143000"/>
                <a:gridCol w="1295400"/>
                <a:gridCol w="1447800"/>
                <a:gridCol w="1143000"/>
                <a:gridCol w="990600"/>
                <a:gridCol w="990599"/>
              </a:tblGrid>
              <a:tr h="422275">
                <a:tc>
                  <a:txBody>
                    <a:bodyPr/>
                    <a:lstStyle/>
                    <a:p>
                      <a:r>
                        <a:rPr lang="en-US" sz="1800" b="1" kern="1200" baseline="0" dirty="0" smtClean="0">
                          <a:solidFill>
                            <a:schemeClr val="lt1"/>
                          </a:solidFill>
                          <a:latin typeface="+mn-lt"/>
                          <a:ea typeface="+mn-ea"/>
                          <a:cs typeface="+mn-cs"/>
                        </a:rPr>
                        <a:t>Case</a:t>
                      </a:r>
                      <a:endParaRPr lang="en-US" dirty="0"/>
                    </a:p>
                  </a:txBody>
                  <a:tcPr/>
                </a:tc>
                <a:tc>
                  <a:txBody>
                    <a:bodyPr/>
                    <a:lstStyle/>
                    <a:p>
                      <a:r>
                        <a:rPr lang="en-US" sz="1800" b="1" kern="1200" baseline="0" dirty="0" smtClean="0">
                          <a:solidFill>
                            <a:schemeClr val="lt1"/>
                          </a:solidFill>
                          <a:latin typeface="+mn-lt"/>
                          <a:ea typeface="+mn-ea"/>
                          <a:cs typeface="+mn-cs"/>
                        </a:rPr>
                        <a:t>Cuba</a:t>
                      </a:r>
                      <a:endParaRPr lang="en-US" dirty="0"/>
                    </a:p>
                  </a:txBody>
                  <a:tcPr/>
                </a:tc>
                <a:tc>
                  <a:txBody>
                    <a:bodyPr/>
                    <a:lstStyle/>
                    <a:p>
                      <a:r>
                        <a:rPr lang="en-US" sz="1800" b="1" kern="1200" baseline="0" dirty="0" smtClean="0">
                          <a:solidFill>
                            <a:schemeClr val="lt1"/>
                          </a:solidFill>
                          <a:latin typeface="+mn-lt"/>
                          <a:ea typeface="+mn-ea"/>
                          <a:cs typeface="+mn-cs"/>
                        </a:rPr>
                        <a:t>Venezuela</a:t>
                      </a:r>
                      <a:endParaRPr lang="en-US" dirty="0"/>
                    </a:p>
                  </a:txBody>
                  <a:tcPr/>
                </a:tc>
                <a:tc>
                  <a:txBody>
                    <a:bodyPr/>
                    <a:lstStyle/>
                    <a:p>
                      <a:r>
                        <a:rPr lang="en-US" sz="1800" b="1" kern="1200" baseline="0" dirty="0" smtClean="0">
                          <a:solidFill>
                            <a:schemeClr val="lt1"/>
                          </a:solidFill>
                          <a:latin typeface="+mn-lt"/>
                          <a:ea typeface="+mn-ea"/>
                          <a:cs typeface="+mn-cs"/>
                        </a:rPr>
                        <a:t>Guatemala</a:t>
                      </a:r>
                      <a:endParaRPr lang="en-US" dirty="0"/>
                    </a:p>
                  </a:txBody>
                  <a:tcPr/>
                </a:tc>
                <a:tc>
                  <a:txBody>
                    <a:bodyPr/>
                    <a:lstStyle/>
                    <a:p>
                      <a:r>
                        <a:rPr lang="en-US" sz="1800" b="1" kern="1200" baseline="0" dirty="0" smtClean="0">
                          <a:solidFill>
                            <a:schemeClr val="lt1"/>
                          </a:solidFill>
                          <a:latin typeface="+mn-lt"/>
                          <a:ea typeface="+mn-ea"/>
                          <a:cs typeface="+mn-cs"/>
                        </a:rPr>
                        <a:t>Colombia</a:t>
                      </a:r>
                      <a:endParaRPr lang="en-US" dirty="0"/>
                    </a:p>
                  </a:txBody>
                  <a:tcPr/>
                </a:tc>
                <a:tc>
                  <a:txBody>
                    <a:bodyPr/>
                    <a:lstStyle/>
                    <a:p>
                      <a:r>
                        <a:rPr lang="en-US" sz="1800" b="1" kern="1200" baseline="0" dirty="0" smtClean="0">
                          <a:solidFill>
                            <a:schemeClr val="lt1"/>
                          </a:solidFill>
                          <a:latin typeface="+mn-lt"/>
                          <a:ea typeface="+mn-ea"/>
                          <a:cs typeface="+mn-cs"/>
                        </a:rPr>
                        <a:t>Peru</a:t>
                      </a:r>
                      <a:endParaRPr lang="en-US" dirty="0"/>
                    </a:p>
                  </a:txBody>
                  <a:tcPr/>
                </a:tc>
                <a:tc>
                  <a:txBody>
                    <a:bodyPr/>
                    <a:lstStyle/>
                    <a:p>
                      <a:r>
                        <a:rPr lang="en-US" sz="1800" b="1" kern="1200" baseline="0" dirty="0" smtClean="0">
                          <a:solidFill>
                            <a:schemeClr val="lt1"/>
                          </a:solidFill>
                          <a:latin typeface="+mn-lt"/>
                          <a:ea typeface="+mn-ea"/>
                          <a:cs typeface="+mn-cs"/>
                        </a:rPr>
                        <a:t>Bolivia</a:t>
                      </a:r>
                      <a:endParaRPr lang="en-US" dirty="0"/>
                    </a:p>
                  </a:txBody>
                  <a:tcPr/>
                </a:tc>
              </a:tr>
              <a:tr h="644525">
                <a:tc>
                  <a:txBody>
                    <a:bodyPr/>
                    <a:lstStyle/>
                    <a:p>
                      <a:r>
                        <a:rPr lang="en-US" sz="1800" kern="1200" baseline="0" dirty="0" smtClean="0">
                          <a:solidFill>
                            <a:schemeClr val="dk1"/>
                          </a:solidFill>
                          <a:latin typeface="+mn-lt"/>
                          <a:ea typeface="+mn-ea"/>
                          <a:cs typeface="+mn-cs"/>
                        </a:rPr>
                        <a:t>Key</a:t>
                      </a:r>
                      <a:endParaRPr lang="en-US" dirty="0"/>
                    </a:p>
                  </a:txBody>
                  <a:tcPr/>
                </a:tc>
                <a:tc>
                  <a:txBody>
                    <a:bodyPr/>
                    <a:lstStyle/>
                    <a:p>
                      <a:r>
                        <a:rPr lang="en-US" sz="1800" kern="1200" baseline="0" dirty="0" smtClean="0">
                          <a:solidFill>
                            <a:schemeClr val="dk1"/>
                          </a:solidFill>
                          <a:latin typeface="+mn-lt"/>
                          <a:ea typeface="+mn-ea"/>
                          <a:cs typeface="+mn-cs"/>
                        </a:rPr>
                        <a:t>Squatter</a:t>
                      </a:r>
                      <a:endParaRPr lang="en-US" dirty="0"/>
                    </a:p>
                  </a:txBody>
                  <a:tcPr/>
                </a:tc>
                <a:tc>
                  <a:txBody>
                    <a:bodyPr/>
                    <a:lstStyle/>
                    <a:p>
                      <a:r>
                        <a:rPr lang="en-US" sz="1800" kern="1200" baseline="0" dirty="0" smtClean="0">
                          <a:solidFill>
                            <a:schemeClr val="dk1"/>
                          </a:solidFill>
                          <a:latin typeface="+mn-lt"/>
                          <a:ea typeface="+mn-ea"/>
                          <a:cs typeface="+mn-cs"/>
                        </a:rPr>
                        <a:t>Share</a:t>
                      </a:r>
                    </a:p>
                    <a:p>
                      <a:r>
                        <a:rPr lang="en-US" sz="1800" kern="1200" baseline="0" dirty="0" smtClean="0">
                          <a:solidFill>
                            <a:schemeClr val="dk1"/>
                          </a:solidFill>
                          <a:latin typeface="+mn-lt"/>
                          <a:ea typeface="+mn-ea"/>
                          <a:cs typeface="+mn-cs"/>
                        </a:rPr>
                        <a:t>Cropper</a:t>
                      </a:r>
                      <a:endParaRPr lang="en-US" dirty="0"/>
                    </a:p>
                  </a:txBody>
                  <a:tcPr/>
                </a:tc>
                <a:tc>
                  <a:txBody>
                    <a:bodyPr/>
                    <a:lstStyle/>
                    <a:p>
                      <a:r>
                        <a:rPr lang="en-US" sz="1800" kern="1200" baseline="0" dirty="0" smtClean="0">
                          <a:solidFill>
                            <a:schemeClr val="dk1"/>
                          </a:solidFill>
                          <a:latin typeface="+mn-lt"/>
                          <a:ea typeface="+mn-ea"/>
                          <a:cs typeface="+mn-cs"/>
                        </a:rPr>
                        <a:t>Tenants</a:t>
                      </a:r>
                      <a:endParaRPr lang="en-US" dirty="0"/>
                    </a:p>
                  </a:txBody>
                  <a:tcPr/>
                </a:tc>
                <a:tc>
                  <a:txBody>
                    <a:bodyPr/>
                    <a:lstStyle/>
                    <a:p>
                      <a:r>
                        <a:rPr lang="en-US" sz="1800" kern="1200" baseline="0" dirty="0" smtClean="0">
                          <a:solidFill>
                            <a:schemeClr val="dk1"/>
                          </a:solidFill>
                          <a:latin typeface="+mn-lt"/>
                          <a:ea typeface="+mn-ea"/>
                          <a:cs typeface="+mn-cs"/>
                        </a:rPr>
                        <a:t>Share</a:t>
                      </a:r>
                    </a:p>
                    <a:p>
                      <a:r>
                        <a:rPr lang="en-US" sz="1800" kern="1200" baseline="0" dirty="0" smtClean="0">
                          <a:solidFill>
                            <a:schemeClr val="dk1"/>
                          </a:solidFill>
                          <a:latin typeface="+mn-lt"/>
                          <a:ea typeface="+mn-ea"/>
                          <a:cs typeface="+mn-cs"/>
                        </a:rPr>
                        <a:t>croppers</a:t>
                      </a:r>
                      <a:endParaRPr lang="en-US" dirty="0"/>
                    </a:p>
                  </a:txBody>
                  <a:tcPr/>
                </a:tc>
                <a:tc>
                  <a:txBody>
                    <a:bodyPr/>
                    <a:lstStyle/>
                    <a:p>
                      <a:r>
                        <a:rPr lang="en-US" sz="1800" kern="1200" baseline="0" dirty="0" smtClean="0">
                          <a:solidFill>
                            <a:schemeClr val="dk1"/>
                          </a:solidFill>
                          <a:latin typeface="+mn-lt"/>
                          <a:ea typeface="+mn-ea"/>
                          <a:cs typeface="+mn-cs"/>
                        </a:rPr>
                        <a:t>Serf</a:t>
                      </a:r>
                      <a:endParaRPr lang="en-US" dirty="0"/>
                    </a:p>
                  </a:txBody>
                  <a:tcPr/>
                </a:tc>
                <a:tc>
                  <a:txBody>
                    <a:bodyPr/>
                    <a:lstStyle/>
                    <a:p>
                      <a:r>
                        <a:rPr lang="en-US" sz="1800" kern="1200" baseline="0" dirty="0" smtClean="0">
                          <a:solidFill>
                            <a:schemeClr val="dk1"/>
                          </a:solidFill>
                          <a:latin typeface="+mn-lt"/>
                          <a:ea typeface="+mn-ea"/>
                          <a:cs typeface="+mn-cs"/>
                        </a:rPr>
                        <a:t>Smallholders</a:t>
                      </a:r>
                      <a:endParaRPr lang="en-US" dirty="0"/>
                    </a:p>
                  </a:txBody>
                  <a:tcPr/>
                </a:tc>
              </a:tr>
              <a:tr h="838200">
                <a:tc>
                  <a:txBody>
                    <a:bodyPr/>
                    <a:lstStyle/>
                    <a:p>
                      <a:r>
                        <a:rPr lang="en-US" sz="1800" kern="1200" baseline="0" dirty="0" smtClean="0">
                          <a:solidFill>
                            <a:schemeClr val="dk1"/>
                          </a:solidFill>
                          <a:latin typeface="+mn-lt"/>
                          <a:ea typeface="+mn-ea"/>
                          <a:cs typeface="+mn-cs"/>
                        </a:rPr>
                        <a:t>Peasant</a:t>
                      </a:r>
                    </a:p>
                    <a:p>
                      <a:r>
                        <a:rPr lang="en-US" sz="1800" kern="1200" baseline="0" dirty="0" smtClean="0">
                          <a:solidFill>
                            <a:schemeClr val="dk1"/>
                          </a:solidFill>
                          <a:latin typeface="+mn-lt"/>
                          <a:ea typeface="+mn-ea"/>
                          <a:cs typeface="+mn-cs"/>
                        </a:rPr>
                        <a:t>groups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1162050">
                <a:tc>
                  <a:txBody>
                    <a:bodyPr/>
                    <a:lstStyle/>
                    <a:p>
                      <a:r>
                        <a:rPr lang="en-US" sz="1800" kern="1200" baseline="0" dirty="0" smtClean="0">
                          <a:solidFill>
                            <a:schemeClr val="dk1"/>
                          </a:solidFill>
                          <a:latin typeface="+mn-lt"/>
                          <a:ea typeface="+mn-ea"/>
                          <a:cs typeface="+mn-cs"/>
                        </a:rPr>
                        <a:t>Outcome</a:t>
                      </a:r>
                    </a:p>
                    <a:p>
                      <a:r>
                        <a:rPr lang="en-US" sz="1800" kern="1200" baseline="0" dirty="0" smtClean="0">
                          <a:solidFill>
                            <a:schemeClr val="dk1"/>
                          </a:solidFill>
                          <a:latin typeface="+mn-lt"/>
                          <a:ea typeface="+mn-ea"/>
                          <a:cs typeface="+mn-cs"/>
                        </a:rPr>
                        <a:t>to be</a:t>
                      </a:r>
                    </a:p>
                    <a:p>
                      <a:r>
                        <a:rPr lang="en-US" sz="1800" kern="1200" baseline="0" dirty="0" smtClean="0">
                          <a:solidFill>
                            <a:schemeClr val="dk1"/>
                          </a:solidFill>
                          <a:latin typeface="+mn-lt"/>
                          <a:ea typeface="+mn-ea"/>
                          <a:cs typeface="+mn-cs"/>
                        </a:rPr>
                        <a:t>explain</a:t>
                      </a:r>
                      <a:endParaRPr lang="en-US" dirty="0"/>
                    </a:p>
                  </a:txBody>
                  <a:tcPr/>
                </a:tc>
                <a:tc>
                  <a:txBody>
                    <a:bodyPr/>
                    <a:lstStyle/>
                    <a:p>
                      <a:r>
                        <a:rPr lang="en-US" sz="1800" kern="1200" baseline="0" dirty="0" smtClean="0">
                          <a:solidFill>
                            <a:schemeClr val="dk1"/>
                          </a:solidFill>
                          <a:latin typeface="+mn-lt"/>
                          <a:ea typeface="+mn-ea"/>
                          <a:cs typeface="+mn-cs"/>
                        </a:rPr>
                        <a:t>Guerilla</a:t>
                      </a:r>
                    </a:p>
                    <a:p>
                      <a:r>
                        <a:rPr lang="en-US" sz="1800" kern="1200" baseline="0" dirty="0" smtClean="0">
                          <a:solidFill>
                            <a:schemeClr val="dk1"/>
                          </a:solidFill>
                          <a:latin typeface="+mn-lt"/>
                          <a:ea typeface="+mn-ea"/>
                          <a:cs typeface="+mn-cs"/>
                        </a:rPr>
                        <a:t>support</a:t>
                      </a:r>
                      <a:endParaRPr lang="en-US" dirty="0"/>
                    </a:p>
                  </a:txBody>
                  <a:tcPr/>
                </a:tc>
                <a:tc>
                  <a:txBody>
                    <a:bodyPr/>
                    <a:lstStyle/>
                    <a:p>
                      <a:r>
                        <a:rPr lang="en-US" sz="1800" kern="1200" baseline="0" dirty="0" smtClean="0">
                          <a:solidFill>
                            <a:schemeClr val="dk1"/>
                          </a:solidFill>
                          <a:latin typeface="+mn-lt"/>
                          <a:ea typeface="+mn-ea"/>
                          <a:cs typeface="+mn-cs"/>
                        </a:rPr>
                        <a:t>Guerilla</a:t>
                      </a:r>
                    </a:p>
                    <a:p>
                      <a:r>
                        <a:rPr lang="en-US" sz="1800" kern="1200" baseline="0" dirty="0" smtClean="0">
                          <a:solidFill>
                            <a:schemeClr val="dk1"/>
                          </a:solidFill>
                          <a:latin typeface="+mn-lt"/>
                          <a:ea typeface="+mn-ea"/>
                          <a:cs typeface="+mn-cs"/>
                        </a:rPr>
                        <a:t>support</a:t>
                      </a:r>
                      <a:endParaRPr lang="en-US" dirty="0"/>
                    </a:p>
                  </a:txBody>
                  <a:tcPr/>
                </a:tc>
                <a:tc>
                  <a:txBody>
                    <a:bodyPr/>
                    <a:lstStyle/>
                    <a:p>
                      <a:r>
                        <a:rPr lang="en-US" sz="1800" kern="1200" baseline="0" dirty="0" smtClean="0">
                          <a:solidFill>
                            <a:schemeClr val="dk1"/>
                          </a:solidFill>
                          <a:latin typeface="+mn-lt"/>
                          <a:ea typeface="+mn-ea"/>
                          <a:cs typeface="+mn-cs"/>
                        </a:rPr>
                        <a:t>Guerilla</a:t>
                      </a:r>
                    </a:p>
                    <a:p>
                      <a:r>
                        <a:rPr lang="en-US" sz="1800" kern="1200" baseline="0" dirty="0" smtClean="0">
                          <a:solidFill>
                            <a:schemeClr val="dk1"/>
                          </a:solidFill>
                          <a:latin typeface="+mn-lt"/>
                          <a:ea typeface="+mn-ea"/>
                          <a:cs typeface="+mn-cs"/>
                        </a:rPr>
                        <a:t>support</a:t>
                      </a:r>
                      <a:endParaRPr lang="en-US" dirty="0"/>
                    </a:p>
                  </a:txBody>
                  <a:tcPr/>
                </a:tc>
                <a:tc>
                  <a:txBody>
                    <a:bodyPr/>
                    <a:lstStyle/>
                    <a:p>
                      <a:r>
                        <a:rPr lang="en-US" sz="1800" kern="1200" baseline="0" dirty="0" smtClean="0">
                          <a:solidFill>
                            <a:schemeClr val="dk1"/>
                          </a:solidFill>
                          <a:latin typeface="+mn-lt"/>
                          <a:ea typeface="+mn-ea"/>
                          <a:cs typeface="+mn-cs"/>
                        </a:rPr>
                        <a:t>Guerilla</a:t>
                      </a:r>
                    </a:p>
                    <a:p>
                      <a:r>
                        <a:rPr lang="en-US" sz="1800" kern="1200" baseline="0" dirty="0" smtClean="0">
                          <a:solidFill>
                            <a:schemeClr val="dk1"/>
                          </a:solidFill>
                          <a:latin typeface="+mn-lt"/>
                          <a:ea typeface="+mn-ea"/>
                          <a:cs typeface="+mn-cs"/>
                        </a:rPr>
                        <a:t>support</a:t>
                      </a:r>
                      <a:endParaRPr lang="en-US" dirty="0"/>
                    </a:p>
                  </a:txBody>
                  <a:tcPr/>
                </a:tc>
                <a:tc>
                  <a:txBody>
                    <a:bodyPr/>
                    <a:lstStyle/>
                    <a:p>
                      <a:r>
                        <a:rPr lang="en-US" sz="1800" kern="1200" baseline="0" dirty="0" smtClean="0">
                          <a:solidFill>
                            <a:schemeClr val="dk1"/>
                          </a:solidFill>
                          <a:latin typeface="+mn-lt"/>
                          <a:ea typeface="+mn-ea"/>
                          <a:cs typeface="+mn-cs"/>
                        </a:rPr>
                        <a:t>Guerilla</a:t>
                      </a:r>
                    </a:p>
                    <a:p>
                      <a:r>
                        <a:rPr lang="en-US" sz="1800" kern="1200" baseline="0" dirty="0" smtClean="0">
                          <a:solidFill>
                            <a:schemeClr val="dk1"/>
                          </a:solidFill>
                          <a:latin typeface="+mn-lt"/>
                          <a:ea typeface="+mn-ea"/>
                          <a:cs typeface="+mn-cs"/>
                        </a:rPr>
                        <a:t>support</a:t>
                      </a:r>
                      <a:endParaRPr lang="en-US" dirty="0"/>
                    </a:p>
                  </a:txBody>
                  <a:tcPr/>
                </a:tc>
                <a:tc>
                  <a:txBody>
                    <a:bodyPr/>
                    <a:lstStyle/>
                    <a:p>
                      <a:r>
                        <a:rPr lang="en-US" sz="1800" kern="1200" baseline="0" dirty="0" smtClean="0">
                          <a:solidFill>
                            <a:schemeClr val="dk1"/>
                          </a:solidFill>
                          <a:latin typeface="+mn-lt"/>
                          <a:ea typeface="+mn-ea"/>
                          <a:cs typeface="+mn-cs"/>
                        </a:rPr>
                        <a:t>No</a:t>
                      </a:r>
                    </a:p>
                    <a:p>
                      <a:r>
                        <a:rPr lang="en-US" sz="1800" kern="1200" baseline="0" dirty="0" smtClean="0">
                          <a:solidFill>
                            <a:schemeClr val="dk1"/>
                          </a:solidFill>
                          <a:latin typeface="+mn-lt"/>
                          <a:ea typeface="+mn-ea"/>
                          <a:cs typeface="+mn-cs"/>
                        </a:rPr>
                        <a:t>Guerilla</a:t>
                      </a:r>
                    </a:p>
                    <a:p>
                      <a:r>
                        <a:rPr lang="en-US" sz="1800" kern="1200" baseline="0" dirty="0" smtClean="0">
                          <a:solidFill>
                            <a:schemeClr val="dk1"/>
                          </a:solidFill>
                          <a:latin typeface="+mn-lt"/>
                          <a:ea typeface="+mn-ea"/>
                          <a:cs typeface="+mn-cs"/>
                        </a:rPr>
                        <a:t>support</a:t>
                      </a:r>
                      <a:endParaRPr lang="en-US" dirty="0"/>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775191"/>
            <a:ext cx="6477000" cy="4625609"/>
          </a:xfrm>
        </p:spPr>
        <p:txBody>
          <a:bodyPr>
            <a:normAutofit/>
          </a:bodyPr>
          <a:lstStyle/>
          <a:p>
            <a:pPr>
              <a:buNone/>
            </a:pPr>
            <a:r>
              <a:rPr lang="en-US" sz="2000" dirty="0"/>
              <a:t>Source|: Adapted from </a:t>
            </a:r>
            <a:r>
              <a:rPr lang="en-US" sz="2000" dirty="0" err="1"/>
              <a:t>Wickhama</a:t>
            </a:r>
            <a:r>
              <a:rPr lang="en-US" sz="2000" dirty="0"/>
              <a:t>-Crowley (1963: 92 – 117)</a:t>
            </a:r>
          </a:p>
          <a:p>
            <a:pPr>
              <a:buNone/>
            </a:pPr>
            <a:endParaRPr lang="en-US" sz="2000" dirty="0" smtClean="0"/>
          </a:p>
          <a:p>
            <a:pPr>
              <a:buNone/>
            </a:pPr>
            <a:r>
              <a:rPr lang="en-US" sz="2000" dirty="0" smtClean="0"/>
              <a:t>Table </a:t>
            </a:r>
            <a:r>
              <a:rPr lang="en-US" sz="2000" dirty="0"/>
              <a:t>1.1 summarizes the comparison and shows that in all the cases </a:t>
            </a:r>
            <a:r>
              <a:rPr lang="en-US" sz="2000" dirty="0" smtClean="0"/>
              <a:t>except Bolivia</a:t>
            </a:r>
            <a:r>
              <a:rPr lang="en-US" sz="2000" dirty="0"/>
              <a:t>, there is the presence of both the specified types of peasants and </a:t>
            </a:r>
            <a:r>
              <a:rPr lang="en-US" sz="2000" dirty="0" smtClean="0"/>
              <a:t>the outcome </a:t>
            </a:r>
            <a:r>
              <a:rPr lang="en-US" sz="2000" dirty="0"/>
              <a:t>to be explained</a:t>
            </a:r>
            <a:r>
              <a:rPr lang="en-US" sz="2000" dirty="0" smtClean="0"/>
              <a:t>.</a:t>
            </a:r>
          </a:p>
          <a:p>
            <a:pPr>
              <a:buNone/>
            </a:pPr>
            <a:endParaRPr lang="en-US" sz="2000" dirty="0" smtClean="0"/>
          </a:p>
          <a:p>
            <a:pPr>
              <a:buNone/>
            </a:pPr>
            <a:r>
              <a:rPr lang="en-US" sz="2000" dirty="0" smtClean="0"/>
              <a:t> </a:t>
            </a:r>
            <a:r>
              <a:rPr lang="en-US" sz="2000" dirty="0"/>
              <a:t>Bolivia has a prevalence of smallholders, who according</a:t>
            </a:r>
          </a:p>
          <a:p>
            <a:pPr>
              <a:buNone/>
            </a:pPr>
            <a:r>
              <a:rPr lang="en-US" sz="2000" dirty="0"/>
              <a:t>to the theory are not likely to support guerrilla activity, and in this case, do not.</a:t>
            </a:r>
          </a:p>
          <a:p>
            <a:pPr>
              <a:buNone/>
            </a:pPr>
            <a:r>
              <a:rPr lang="en-US" sz="2000" dirty="0"/>
              <a:t>Thus, across similar cases, the presence of the </a:t>
            </a:r>
            <a:r>
              <a:rPr lang="en-US" sz="2000" dirty="0" smtClean="0"/>
              <a:t>key explanatory </a:t>
            </a:r>
            <a:r>
              <a:rPr lang="en-US" sz="2000" dirty="0"/>
              <a:t>factor is </a:t>
            </a:r>
            <a:r>
              <a:rPr lang="en-US" sz="2000" dirty="0" smtClean="0"/>
              <a:t>associated with </a:t>
            </a:r>
            <a:r>
              <a:rPr lang="en-US" sz="2000" dirty="0"/>
              <a:t>the presence of the outcome to be explained.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
            </a:r>
            <a:br>
              <a:rPr lang="en-US" sz="2700" dirty="0" smtClean="0"/>
            </a:br>
            <a:r>
              <a:rPr lang="en-US" sz="2700" dirty="0" smtClean="0"/>
              <a:t>MOST DIFFERENT SYSTEMS DESIGN</a:t>
            </a:r>
            <a:r>
              <a:rPr lang="en-US" dirty="0" smtClean="0"/>
              <a:t/>
            </a:r>
            <a:br>
              <a:rPr lang="en-US" dirty="0" smtClean="0"/>
            </a:br>
            <a:endParaRPr lang="en-US" dirty="0"/>
          </a:p>
        </p:txBody>
      </p:sp>
      <p:sp>
        <p:nvSpPr>
          <p:cNvPr id="3" name="Content Placeholder 2"/>
          <p:cNvSpPr>
            <a:spLocks noGrp="1"/>
          </p:cNvSpPr>
          <p:nvPr>
            <p:ph idx="1"/>
          </p:nvPr>
        </p:nvSpPr>
        <p:spPr>
          <a:xfrm>
            <a:off x="457200" y="1775191"/>
            <a:ext cx="5791200" cy="2873009"/>
          </a:xfrm>
        </p:spPr>
        <p:txBody>
          <a:bodyPr>
            <a:normAutofit/>
          </a:bodyPr>
          <a:lstStyle/>
          <a:p>
            <a:pPr algn="just">
              <a:buNone/>
            </a:pPr>
            <a:r>
              <a:rPr lang="en-US" sz="2000" dirty="0" smtClean="0"/>
              <a:t>Most </a:t>
            </a:r>
            <a:r>
              <a:rPr lang="en-US" sz="2000" dirty="0"/>
              <a:t>different system design is typical of comparative studies that identify a</a:t>
            </a:r>
          </a:p>
          <a:p>
            <a:pPr algn="just">
              <a:buNone/>
            </a:pPr>
            <a:r>
              <a:rPr lang="en-US" sz="2000" dirty="0"/>
              <a:t>particular outcome that is to be explained such as revolutions, military </a:t>
            </a:r>
            <a:r>
              <a:rPr lang="en-US" sz="2000" dirty="0" smtClean="0"/>
              <a:t>coups, transition </a:t>
            </a:r>
            <a:r>
              <a:rPr lang="en-US" sz="2000" dirty="0"/>
              <a:t>to democracy, or “economic miracle “in newly industrialized </a:t>
            </a:r>
            <a:r>
              <a:rPr lang="en-US" sz="2000" dirty="0" smtClean="0"/>
              <a:t>countries.</a:t>
            </a:r>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MOST DIFFERENT SYSTEMS DESIGN</a:t>
            </a:r>
            <a:endParaRPr lang="en-US" sz="2000" dirty="0"/>
          </a:p>
        </p:txBody>
      </p:sp>
      <p:sp>
        <p:nvSpPr>
          <p:cNvPr id="3" name="Content Placeholder 2"/>
          <p:cNvSpPr>
            <a:spLocks noGrp="1"/>
          </p:cNvSpPr>
          <p:nvPr>
            <p:ph idx="1"/>
          </p:nvPr>
        </p:nvSpPr>
        <p:spPr>
          <a:xfrm>
            <a:off x="457200" y="1775191"/>
            <a:ext cx="7086600" cy="4625609"/>
          </a:xfrm>
        </p:spPr>
        <p:txBody>
          <a:bodyPr>
            <a:noAutofit/>
          </a:bodyPr>
          <a:lstStyle/>
          <a:p>
            <a:pPr lvl="0" algn="just">
              <a:buClr>
                <a:srgbClr val="F0AD00"/>
              </a:buClr>
              <a:buNone/>
            </a:pPr>
            <a:r>
              <a:rPr lang="en-US" sz="2000" dirty="0" smtClean="0">
                <a:solidFill>
                  <a:prstClr val="black"/>
                </a:solidFill>
              </a:rPr>
              <a:t>Geddes (1990 134-141). </a:t>
            </a:r>
            <a:r>
              <a:rPr lang="en-US" sz="2000" dirty="0" smtClean="0"/>
              <a:t>In </a:t>
            </a:r>
            <a:r>
              <a:rPr lang="en-US" sz="2000" dirty="0"/>
              <a:t>seeking to account for the different regime types that emerged in </a:t>
            </a:r>
            <a:r>
              <a:rPr lang="en-US" sz="2000" dirty="0" smtClean="0"/>
              <a:t>twelve countries </a:t>
            </a:r>
            <a:r>
              <a:rPr lang="en-US" sz="2000" dirty="0"/>
              <a:t>in Europe during the inter-war </a:t>
            </a:r>
            <a:r>
              <a:rPr lang="en-US" sz="2000" dirty="0" smtClean="0"/>
              <a:t>period</a:t>
            </a:r>
          </a:p>
          <a:p>
            <a:pPr lvl="0" algn="just">
              <a:buClr>
                <a:srgbClr val="F0AD00"/>
              </a:buClr>
              <a:buNone/>
            </a:pPr>
            <a:r>
              <a:rPr lang="en-US" sz="2000" dirty="0" smtClean="0"/>
              <a:t> </a:t>
            </a:r>
            <a:r>
              <a:rPr lang="en-US" sz="2000" dirty="0" err="1"/>
              <a:t>Luebbert</a:t>
            </a:r>
            <a:r>
              <a:rPr lang="en-US" sz="2000" dirty="0"/>
              <a:t> (1991) claims that </a:t>
            </a:r>
            <a:r>
              <a:rPr lang="en-US" sz="2000" dirty="0" smtClean="0"/>
              <a:t>the key </a:t>
            </a:r>
            <a:r>
              <a:rPr lang="en-US" sz="2000" dirty="0"/>
              <a:t>explanatory variable is the particular class alliance that formed within </a:t>
            </a:r>
            <a:r>
              <a:rPr lang="en-US" sz="2000" dirty="0" smtClean="0"/>
              <a:t>these countries</a:t>
            </a:r>
            <a:r>
              <a:rPr lang="en-US" sz="2000" dirty="0"/>
              <a:t>. </a:t>
            </a:r>
            <a:endParaRPr lang="en-US" sz="2000" dirty="0" smtClean="0"/>
          </a:p>
          <a:p>
            <a:pPr lvl="0" algn="just">
              <a:buClr>
                <a:srgbClr val="F0AD00"/>
              </a:buClr>
              <a:buNone/>
            </a:pPr>
            <a:endParaRPr lang="en-US" sz="2000" dirty="0" smtClean="0"/>
          </a:p>
          <a:p>
            <a:pPr lvl="0" algn="just">
              <a:buClr>
                <a:srgbClr val="F0AD00"/>
              </a:buClr>
              <a:buNone/>
            </a:pPr>
            <a:r>
              <a:rPr lang="en-US" sz="2000" dirty="0" smtClean="0"/>
              <a:t>The </a:t>
            </a:r>
            <a:r>
              <a:rPr lang="en-US" sz="2000" dirty="0"/>
              <a:t>three regime types include liberalism, social democracy </a:t>
            </a:r>
            <a:r>
              <a:rPr lang="en-US" sz="2000" dirty="0" smtClean="0"/>
              <a:t>and fascism</a:t>
            </a:r>
            <a:r>
              <a:rPr lang="en-US" sz="2000" dirty="0"/>
              <a:t>. The twelve countries are grouped according to these three outcomes </a:t>
            </a:r>
            <a:r>
              <a:rPr lang="en-US" sz="2000" dirty="0" smtClean="0"/>
              <a:t>and within </a:t>
            </a:r>
            <a:r>
              <a:rPr lang="en-US" sz="2000" dirty="0"/>
              <a:t>each group, the countries share few features in common apart from </a:t>
            </a:r>
            <a:r>
              <a:rPr lang="en-US" sz="2000" dirty="0" smtClean="0"/>
              <a:t>the class </a:t>
            </a:r>
            <a:r>
              <a:rPr lang="en-US" sz="2000" dirty="0"/>
              <a:t>alliance and the same outcome. </a:t>
            </a:r>
            <a:endParaRPr lang="en-US" sz="2000" dirty="0" smtClean="0"/>
          </a:p>
          <a:p>
            <a:pPr lvl="0" algn="just">
              <a:buClr>
                <a:srgbClr val="F0AD00"/>
              </a:buClr>
              <a:buNone/>
            </a:pPr>
            <a:endParaRPr lang="en-US" sz="2000" dirty="0" smtClean="0"/>
          </a:p>
          <a:p>
            <a:pPr lvl="0" algn="just">
              <a:buClr>
                <a:srgbClr val="F0AD00"/>
              </a:buClr>
              <a:buNone/>
            </a:pPr>
            <a:r>
              <a:rPr lang="en-US" sz="2000" dirty="0" smtClean="0"/>
              <a:t>Thus</a:t>
            </a:r>
            <a:r>
              <a:rPr lang="en-US" sz="2000" dirty="0"/>
              <a:t>, </a:t>
            </a:r>
            <a:r>
              <a:rPr lang="en-US" sz="2000" dirty="0" err="1"/>
              <a:t>Luebbert</a:t>
            </a:r>
            <a:r>
              <a:rPr lang="en-US" sz="2000" dirty="0"/>
              <a:t> matches the presence of a</a:t>
            </a:r>
          </a:p>
          <a:p>
            <a:pPr>
              <a:buNone/>
            </a:pPr>
            <a:r>
              <a:rPr lang="en-US" sz="2000" dirty="0"/>
              <a:t>particular class alliance to a particular regime type.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MOST DIFFERENT SYSTEMS DESIGN</a:t>
            </a:r>
            <a:endParaRPr lang="en-US" sz="2000" dirty="0"/>
          </a:p>
        </p:txBody>
      </p:sp>
      <p:sp>
        <p:nvSpPr>
          <p:cNvPr id="3" name="Content Placeholder 2"/>
          <p:cNvSpPr>
            <a:spLocks noGrp="1"/>
          </p:cNvSpPr>
          <p:nvPr>
            <p:ph idx="1"/>
          </p:nvPr>
        </p:nvSpPr>
        <p:spPr>
          <a:xfrm>
            <a:off x="457200" y="1775191"/>
            <a:ext cx="6705600" cy="4625609"/>
          </a:xfrm>
        </p:spPr>
        <p:txBody>
          <a:bodyPr>
            <a:normAutofit/>
          </a:bodyPr>
          <a:lstStyle/>
          <a:p>
            <a:pPr>
              <a:buNone/>
            </a:pPr>
            <a:r>
              <a:rPr lang="en-US" sz="2000" dirty="0"/>
              <a:t>The table below summarizes this analysis, and show that liberalism is the </a:t>
            </a:r>
            <a:r>
              <a:rPr lang="en-US" sz="2000" dirty="0" smtClean="0"/>
              <a:t>product of </a:t>
            </a:r>
            <a:r>
              <a:rPr lang="en-US" sz="2000" dirty="0"/>
              <a:t>a strong middle class versus a weak working class. </a:t>
            </a:r>
            <a:endParaRPr lang="en-US" sz="2000" dirty="0" smtClean="0"/>
          </a:p>
          <a:p>
            <a:pPr>
              <a:buNone/>
            </a:pPr>
            <a:endParaRPr lang="en-US" sz="2000" dirty="0" smtClean="0"/>
          </a:p>
          <a:p>
            <a:pPr>
              <a:buNone/>
            </a:pPr>
            <a:r>
              <a:rPr lang="en-US" sz="2000" dirty="0" smtClean="0"/>
              <a:t>Social </a:t>
            </a:r>
            <a:r>
              <a:rPr lang="en-US" sz="2000" dirty="0"/>
              <a:t>democracy is seen </a:t>
            </a:r>
            <a:r>
              <a:rPr lang="en-US" sz="2000" dirty="0" smtClean="0"/>
              <a:t>to be </a:t>
            </a:r>
            <a:r>
              <a:rPr lang="en-US" sz="2000" dirty="0"/>
              <a:t>a product of an alliance between the working class and the middle peasantry</a:t>
            </a:r>
          </a:p>
          <a:p>
            <a:pPr>
              <a:buNone/>
            </a:pPr>
            <a:r>
              <a:rPr lang="en-US" sz="2000" dirty="0"/>
              <a:t>and fascism is seen to be a product of an alliance between the middle class and </a:t>
            </a:r>
            <a:r>
              <a:rPr lang="en-US" sz="2000" dirty="0" smtClean="0"/>
              <a:t>the middle </a:t>
            </a:r>
            <a:r>
              <a:rPr lang="en-US" sz="2000" dirty="0"/>
              <a:t>peasantry</a:t>
            </a:r>
            <a:r>
              <a:rPr lang="en-US" sz="2000" dirty="0" smtClean="0"/>
              <a:t>.</a:t>
            </a:r>
          </a:p>
          <a:p>
            <a:pPr>
              <a:buNone/>
            </a:pPr>
            <a:endParaRPr lang="en-US" sz="2000" dirty="0" smtClean="0"/>
          </a:p>
          <a:p>
            <a:pPr>
              <a:buNone/>
            </a:pPr>
            <a:r>
              <a:rPr lang="en-US" sz="2000" dirty="0" smtClean="0"/>
              <a:t> </a:t>
            </a:r>
            <a:r>
              <a:rPr lang="en-US" sz="2000" dirty="0"/>
              <a:t>In this example the most different systems design is applied </a:t>
            </a:r>
            <a:r>
              <a:rPr lang="en-US" sz="2000" dirty="0" smtClean="0"/>
              <a:t>to each </a:t>
            </a:r>
            <a:r>
              <a:rPr lang="en-US" sz="2000" dirty="0"/>
              <a:t>group of countries.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Most different systems design Group I</a:t>
            </a:r>
          </a:p>
        </p:txBody>
      </p:sp>
      <p:graphicFrame>
        <p:nvGraphicFramePr>
          <p:cNvPr id="4" name="Content Placeholder 3"/>
          <p:cNvGraphicFramePr>
            <a:graphicFrameLocks noGrp="1"/>
          </p:cNvGraphicFramePr>
          <p:nvPr>
            <p:ph idx="1"/>
          </p:nvPr>
        </p:nvGraphicFramePr>
        <p:xfrm>
          <a:off x="457200" y="1774825"/>
          <a:ext cx="8229600" cy="2720975"/>
        </p:xfrm>
        <a:graphic>
          <a:graphicData uri="http://schemas.openxmlformats.org/drawingml/2006/table">
            <a:tbl>
              <a:tblPr firstRow="1" bandRow="1">
                <a:tableStyleId>{5C22544A-7EE6-4342-B048-85BDC9FD1C3A}</a:tableStyleId>
              </a:tblPr>
              <a:tblGrid>
                <a:gridCol w="1371600"/>
                <a:gridCol w="1371600"/>
                <a:gridCol w="1371600"/>
                <a:gridCol w="1447800"/>
                <a:gridCol w="1219200"/>
                <a:gridCol w="1447800"/>
              </a:tblGrid>
              <a:tr h="663575">
                <a:tc>
                  <a:txBody>
                    <a:bodyPr/>
                    <a:lstStyle/>
                    <a:p>
                      <a:r>
                        <a:rPr lang="en-US" sz="1800" b="1" kern="1200" baseline="0" dirty="0" smtClean="0">
                          <a:solidFill>
                            <a:schemeClr val="lt1"/>
                          </a:solidFill>
                          <a:latin typeface="+mn-lt"/>
                          <a:ea typeface="+mn-ea"/>
                          <a:cs typeface="+mn-cs"/>
                        </a:rPr>
                        <a:t>Cases</a:t>
                      </a:r>
                      <a:endParaRPr lang="en-US" dirty="0"/>
                    </a:p>
                  </a:txBody>
                  <a:tcPr/>
                </a:tc>
                <a:tc>
                  <a:txBody>
                    <a:bodyPr/>
                    <a:lstStyle/>
                    <a:p>
                      <a:r>
                        <a:rPr lang="en-US" sz="1800" b="1" kern="1200" baseline="0" dirty="0" smtClean="0">
                          <a:solidFill>
                            <a:schemeClr val="lt1"/>
                          </a:solidFill>
                          <a:latin typeface="+mn-lt"/>
                          <a:ea typeface="+mn-ea"/>
                          <a:cs typeface="+mn-cs"/>
                        </a:rPr>
                        <a:t>Britain</a:t>
                      </a:r>
                      <a:endParaRPr lang="en-US" dirty="0"/>
                    </a:p>
                  </a:txBody>
                  <a:tcPr/>
                </a:tc>
                <a:tc>
                  <a:txBody>
                    <a:bodyPr/>
                    <a:lstStyle/>
                    <a:p>
                      <a:r>
                        <a:rPr lang="en-US" sz="1800" b="1" kern="1200" baseline="0" dirty="0" smtClean="0">
                          <a:solidFill>
                            <a:schemeClr val="lt1"/>
                          </a:solidFill>
                          <a:latin typeface="+mn-lt"/>
                          <a:ea typeface="+mn-ea"/>
                          <a:cs typeface="+mn-cs"/>
                        </a:rPr>
                        <a:t>France</a:t>
                      </a:r>
                      <a:endParaRPr lang="en-US" dirty="0"/>
                    </a:p>
                  </a:txBody>
                  <a:tcPr/>
                </a:tc>
                <a:tc>
                  <a:txBody>
                    <a:bodyPr/>
                    <a:lstStyle/>
                    <a:p>
                      <a:r>
                        <a:rPr lang="en-US" sz="1800" b="1" kern="1200" baseline="0" dirty="0" smtClean="0">
                          <a:solidFill>
                            <a:schemeClr val="lt1"/>
                          </a:solidFill>
                          <a:latin typeface="+mn-lt"/>
                          <a:ea typeface="+mn-ea"/>
                          <a:cs typeface="+mn-cs"/>
                        </a:rPr>
                        <a:t>Switzerland</a:t>
                      </a:r>
                      <a:endParaRPr lang="en-US" dirty="0"/>
                    </a:p>
                  </a:txBody>
                  <a:tcPr/>
                </a:tc>
                <a:tc>
                  <a:txBody>
                    <a:bodyPr/>
                    <a:lstStyle/>
                    <a:p>
                      <a:r>
                        <a:rPr lang="en-US" sz="1800" b="1" kern="1200" baseline="0" dirty="0" smtClean="0">
                          <a:solidFill>
                            <a:schemeClr val="lt1"/>
                          </a:solidFill>
                          <a:latin typeface="+mn-lt"/>
                          <a:ea typeface="+mn-ea"/>
                          <a:cs typeface="+mn-cs"/>
                        </a:rPr>
                        <a:t>Belgium</a:t>
                      </a:r>
                      <a:endParaRPr lang="en-US" dirty="0"/>
                    </a:p>
                  </a:txBody>
                  <a:tcPr/>
                </a:tc>
                <a:tc>
                  <a:txBody>
                    <a:bodyPr/>
                    <a:lstStyle/>
                    <a:p>
                      <a:r>
                        <a:rPr lang="en-US" sz="1800" b="1" kern="1200" baseline="0" dirty="0" smtClean="0">
                          <a:solidFill>
                            <a:schemeClr val="lt1"/>
                          </a:solidFill>
                          <a:latin typeface="+mn-lt"/>
                          <a:ea typeface="+mn-ea"/>
                          <a:cs typeface="+mn-cs"/>
                        </a:rPr>
                        <a:t>The</a:t>
                      </a:r>
                    </a:p>
                    <a:p>
                      <a:r>
                        <a:rPr lang="en-US" sz="1800" b="1" kern="1200" baseline="0" dirty="0" err="1" smtClean="0">
                          <a:solidFill>
                            <a:schemeClr val="lt1"/>
                          </a:solidFill>
                          <a:latin typeface="+mn-lt"/>
                          <a:ea typeface="+mn-ea"/>
                          <a:cs typeface="+mn-cs"/>
                        </a:rPr>
                        <a:t>Nertherland</a:t>
                      </a:r>
                      <a:endParaRPr lang="en-US" dirty="0"/>
                    </a:p>
                  </a:txBody>
                  <a:tcPr/>
                </a:tc>
              </a:tr>
              <a:tr h="1219200">
                <a:tc>
                  <a:txBody>
                    <a:bodyPr/>
                    <a:lstStyle/>
                    <a:p>
                      <a:endParaRPr lang="en-US"/>
                    </a:p>
                  </a:txBody>
                  <a:tcPr/>
                </a:tc>
                <a:tc>
                  <a:txBody>
                    <a:bodyPr/>
                    <a:lstStyle/>
                    <a:p>
                      <a:r>
                        <a:rPr lang="en-US" sz="1800" kern="1200" baseline="0" dirty="0" smtClean="0">
                          <a:solidFill>
                            <a:schemeClr val="dk1"/>
                          </a:solidFill>
                          <a:latin typeface="+mn-lt"/>
                          <a:ea typeface="+mn-ea"/>
                          <a:cs typeface="+mn-cs"/>
                        </a:rPr>
                        <a:t>Middle</a:t>
                      </a:r>
                    </a:p>
                    <a:p>
                      <a:r>
                        <a:rPr lang="en-US" sz="1800" kern="1200" baseline="0" dirty="0" smtClean="0">
                          <a:solidFill>
                            <a:schemeClr val="dk1"/>
                          </a:solidFill>
                          <a:latin typeface="+mn-lt"/>
                          <a:ea typeface="+mn-ea"/>
                          <a:cs typeface="+mn-cs"/>
                        </a:rPr>
                        <a:t>class vs.</a:t>
                      </a:r>
                    </a:p>
                    <a:p>
                      <a:r>
                        <a:rPr lang="en-US" sz="1800" kern="1200" baseline="0" dirty="0" smtClean="0">
                          <a:solidFill>
                            <a:schemeClr val="dk1"/>
                          </a:solidFill>
                          <a:latin typeface="+mn-lt"/>
                          <a:ea typeface="+mn-ea"/>
                          <a:cs typeface="+mn-cs"/>
                        </a:rPr>
                        <a:t>working</a:t>
                      </a:r>
                    </a:p>
                    <a:p>
                      <a:r>
                        <a:rPr lang="en-US" sz="1800" kern="1200" baseline="0" dirty="0" smtClean="0">
                          <a:solidFill>
                            <a:schemeClr val="dk1"/>
                          </a:solidFill>
                          <a:latin typeface="+mn-lt"/>
                          <a:ea typeface="+mn-ea"/>
                          <a:cs typeface="+mn-cs"/>
                        </a:rPr>
                        <a:t>class</a:t>
                      </a:r>
                      <a:endParaRPr lang="en-US" dirty="0"/>
                    </a:p>
                  </a:txBody>
                  <a:tcPr/>
                </a:tc>
                <a:tc>
                  <a:txBody>
                    <a:bodyPr/>
                    <a:lstStyle/>
                    <a:p>
                      <a:r>
                        <a:rPr lang="en-US" sz="1800" kern="1200" baseline="0" dirty="0" smtClean="0">
                          <a:solidFill>
                            <a:schemeClr val="dk1"/>
                          </a:solidFill>
                          <a:latin typeface="+mn-lt"/>
                          <a:ea typeface="+mn-ea"/>
                          <a:cs typeface="+mn-cs"/>
                        </a:rPr>
                        <a:t>Middle</a:t>
                      </a:r>
                    </a:p>
                    <a:p>
                      <a:r>
                        <a:rPr lang="en-US" sz="1800" kern="1200" baseline="0" dirty="0" smtClean="0">
                          <a:solidFill>
                            <a:schemeClr val="dk1"/>
                          </a:solidFill>
                          <a:latin typeface="+mn-lt"/>
                          <a:ea typeface="+mn-ea"/>
                          <a:cs typeface="+mn-cs"/>
                        </a:rPr>
                        <a:t>class vs.</a:t>
                      </a:r>
                    </a:p>
                    <a:p>
                      <a:r>
                        <a:rPr lang="en-US" sz="1800" kern="1200" baseline="0" dirty="0" smtClean="0">
                          <a:solidFill>
                            <a:schemeClr val="dk1"/>
                          </a:solidFill>
                          <a:latin typeface="+mn-lt"/>
                          <a:ea typeface="+mn-ea"/>
                          <a:cs typeface="+mn-cs"/>
                        </a:rPr>
                        <a:t>working</a:t>
                      </a:r>
                    </a:p>
                    <a:p>
                      <a:r>
                        <a:rPr lang="en-US" sz="1800" kern="1200" baseline="0" dirty="0" smtClean="0">
                          <a:solidFill>
                            <a:schemeClr val="dk1"/>
                          </a:solidFill>
                          <a:latin typeface="+mn-lt"/>
                          <a:ea typeface="+mn-ea"/>
                          <a:cs typeface="+mn-cs"/>
                        </a:rPr>
                        <a:t>class</a:t>
                      </a:r>
                      <a:endParaRPr lang="en-US" dirty="0"/>
                    </a:p>
                  </a:txBody>
                  <a:tcPr/>
                </a:tc>
                <a:tc>
                  <a:txBody>
                    <a:bodyPr/>
                    <a:lstStyle/>
                    <a:p>
                      <a:r>
                        <a:rPr lang="en-US" sz="1800" kern="1200" baseline="0" dirty="0" smtClean="0">
                          <a:solidFill>
                            <a:schemeClr val="dk1"/>
                          </a:solidFill>
                          <a:latin typeface="+mn-lt"/>
                          <a:ea typeface="+mn-ea"/>
                          <a:cs typeface="+mn-cs"/>
                        </a:rPr>
                        <a:t>Middle class</a:t>
                      </a:r>
                    </a:p>
                    <a:p>
                      <a:r>
                        <a:rPr lang="en-US" sz="1800" kern="1200" baseline="0" dirty="0" smtClean="0">
                          <a:solidFill>
                            <a:schemeClr val="dk1"/>
                          </a:solidFill>
                          <a:latin typeface="+mn-lt"/>
                          <a:ea typeface="+mn-ea"/>
                          <a:cs typeface="+mn-cs"/>
                        </a:rPr>
                        <a:t>vs. working</a:t>
                      </a:r>
                    </a:p>
                    <a:p>
                      <a:r>
                        <a:rPr lang="en-US" sz="1800" kern="1200" baseline="0" dirty="0" smtClean="0">
                          <a:solidFill>
                            <a:schemeClr val="dk1"/>
                          </a:solidFill>
                          <a:latin typeface="+mn-lt"/>
                          <a:ea typeface="+mn-ea"/>
                          <a:cs typeface="+mn-cs"/>
                        </a:rPr>
                        <a:t>class</a:t>
                      </a:r>
                      <a:endParaRPr lang="en-US" dirty="0"/>
                    </a:p>
                  </a:txBody>
                  <a:tcPr/>
                </a:tc>
                <a:tc>
                  <a:txBody>
                    <a:bodyPr/>
                    <a:lstStyle/>
                    <a:p>
                      <a:r>
                        <a:rPr lang="en-US" sz="1800" kern="1200" baseline="0" dirty="0" smtClean="0">
                          <a:solidFill>
                            <a:schemeClr val="dk1"/>
                          </a:solidFill>
                          <a:latin typeface="+mn-lt"/>
                          <a:ea typeface="+mn-ea"/>
                          <a:cs typeface="+mn-cs"/>
                        </a:rPr>
                        <a:t>Middle</a:t>
                      </a:r>
                    </a:p>
                    <a:p>
                      <a:r>
                        <a:rPr lang="en-US" sz="1800" kern="1200" baseline="0" dirty="0" smtClean="0">
                          <a:solidFill>
                            <a:schemeClr val="dk1"/>
                          </a:solidFill>
                          <a:latin typeface="+mn-lt"/>
                          <a:ea typeface="+mn-ea"/>
                          <a:cs typeface="+mn-cs"/>
                        </a:rPr>
                        <a:t>class vs.</a:t>
                      </a:r>
                    </a:p>
                    <a:p>
                      <a:r>
                        <a:rPr lang="en-US" sz="1800" kern="1200" baseline="0" dirty="0" smtClean="0">
                          <a:solidFill>
                            <a:schemeClr val="dk1"/>
                          </a:solidFill>
                          <a:latin typeface="+mn-lt"/>
                          <a:ea typeface="+mn-ea"/>
                          <a:cs typeface="+mn-cs"/>
                        </a:rPr>
                        <a:t>working</a:t>
                      </a:r>
                    </a:p>
                    <a:p>
                      <a:r>
                        <a:rPr lang="en-US" sz="1800" kern="1200" baseline="0" dirty="0" smtClean="0">
                          <a:solidFill>
                            <a:schemeClr val="dk1"/>
                          </a:solidFill>
                          <a:latin typeface="+mn-lt"/>
                          <a:ea typeface="+mn-ea"/>
                          <a:cs typeface="+mn-cs"/>
                        </a:rPr>
                        <a:t>class</a:t>
                      </a:r>
                      <a:endParaRPr lang="en-US" dirty="0"/>
                    </a:p>
                  </a:txBody>
                  <a:tcPr/>
                </a:tc>
                <a:tc>
                  <a:txBody>
                    <a:bodyPr/>
                    <a:lstStyle/>
                    <a:p>
                      <a:r>
                        <a:rPr lang="en-US" sz="1800" kern="1200" baseline="0" dirty="0" smtClean="0">
                          <a:solidFill>
                            <a:schemeClr val="dk1"/>
                          </a:solidFill>
                          <a:latin typeface="+mn-lt"/>
                          <a:ea typeface="+mn-ea"/>
                          <a:cs typeface="+mn-cs"/>
                        </a:rPr>
                        <a:t>Middle class</a:t>
                      </a:r>
                    </a:p>
                    <a:p>
                      <a:r>
                        <a:rPr lang="en-US" sz="1800" kern="1200" baseline="0" dirty="0" smtClean="0">
                          <a:solidFill>
                            <a:schemeClr val="dk1"/>
                          </a:solidFill>
                          <a:latin typeface="+mn-lt"/>
                          <a:ea typeface="+mn-ea"/>
                          <a:cs typeface="+mn-cs"/>
                        </a:rPr>
                        <a:t>vs. working</a:t>
                      </a:r>
                    </a:p>
                    <a:p>
                      <a:r>
                        <a:rPr lang="en-US" sz="1800" kern="1200" baseline="0" dirty="0" smtClean="0">
                          <a:solidFill>
                            <a:schemeClr val="dk1"/>
                          </a:solidFill>
                          <a:latin typeface="+mn-lt"/>
                          <a:ea typeface="+mn-ea"/>
                          <a:cs typeface="+mn-cs"/>
                        </a:rPr>
                        <a:t>class</a:t>
                      </a:r>
                      <a:endParaRPr lang="en-US" dirty="0"/>
                    </a:p>
                  </a:txBody>
                  <a:tcPr/>
                </a:tc>
              </a:tr>
              <a:tr h="838200">
                <a:tc>
                  <a:txBody>
                    <a:bodyPr/>
                    <a:lstStyle/>
                    <a:p>
                      <a:r>
                        <a:rPr lang="en-US" sz="1800" kern="1200" baseline="0" dirty="0" smtClean="0">
                          <a:solidFill>
                            <a:schemeClr val="dk1"/>
                          </a:solidFill>
                          <a:latin typeface="+mn-lt"/>
                          <a:ea typeface="+mn-ea"/>
                          <a:cs typeface="+mn-cs"/>
                        </a:rPr>
                        <a:t>Outcome</a:t>
                      </a:r>
                      <a:endParaRPr lang="en-US" dirty="0"/>
                    </a:p>
                  </a:txBody>
                  <a:tcPr/>
                </a:tc>
                <a:tc>
                  <a:txBody>
                    <a:bodyPr/>
                    <a:lstStyle/>
                    <a:p>
                      <a:r>
                        <a:rPr lang="en-US" sz="1800" kern="1200" baseline="0" dirty="0" smtClean="0">
                          <a:solidFill>
                            <a:schemeClr val="dk1"/>
                          </a:solidFill>
                          <a:latin typeface="+mn-lt"/>
                          <a:ea typeface="+mn-ea"/>
                          <a:cs typeface="+mn-cs"/>
                        </a:rPr>
                        <a:t>Liberalism</a:t>
                      </a:r>
                      <a:endParaRPr lang="en-US" dirty="0"/>
                    </a:p>
                  </a:txBody>
                  <a:tcPr/>
                </a:tc>
                <a:tc>
                  <a:txBody>
                    <a:bodyPr/>
                    <a:lstStyle/>
                    <a:p>
                      <a:r>
                        <a:rPr lang="en-US" sz="1800" kern="1200" baseline="0" dirty="0" smtClean="0">
                          <a:solidFill>
                            <a:schemeClr val="dk1"/>
                          </a:solidFill>
                          <a:latin typeface="+mn-lt"/>
                          <a:ea typeface="+mn-ea"/>
                          <a:cs typeface="+mn-cs"/>
                        </a:rPr>
                        <a:t>Liberalism</a:t>
                      </a:r>
                      <a:endParaRPr lang="en-US" dirty="0"/>
                    </a:p>
                  </a:txBody>
                  <a:tcPr/>
                </a:tc>
                <a:tc>
                  <a:txBody>
                    <a:bodyPr/>
                    <a:lstStyle/>
                    <a:p>
                      <a:r>
                        <a:rPr lang="en-US" sz="1800" kern="1200" baseline="0" dirty="0" smtClean="0">
                          <a:solidFill>
                            <a:schemeClr val="dk1"/>
                          </a:solidFill>
                          <a:latin typeface="+mn-lt"/>
                          <a:ea typeface="+mn-ea"/>
                          <a:cs typeface="+mn-cs"/>
                        </a:rPr>
                        <a:t> Liberalism</a:t>
                      </a:r>
                      <a:endParaRPr lang="en-US" dirty="0"/>
                    </a:p>
                  </a:txBody>
                  <a:tcPr/>
                </a:tc>
                <a:tc>
                  <a:txBody>
                    <a:bodyPr/>
                    <a:lstStyle/>
                    <a:p>
                      <a:r>
                        <a:rPr lang="en-US" sz="1800" kern="1200" baseline="0" dirty="0" smtClean="0">
                          <a:solidFill>
                            <a:schemeClr val="dk1"/>
                          </a:solidFill>
                          <a:latin typeface="+mn-lt"/>
                          <a:ea typeface="+mn-ea"/>
                          <a:cs typeface="+mn-cs"/>
                        </a:rPr>
                        <a:t>Liberalism</a:t>
                      </a:r>
                      <a:endParaRPr lang="en-US" dirty="0"/>
                    </a:p>
                  </a:txBody>
                  <a:tcPr/>
                </a:tc>
                <a:tc>
                  <a:txBody>
                    <a:bodyPr/>
                    <a:lstStyle/>
                    <a:p>
                      <a:r>
                        <a:rPr lang="en-US" sz="1800" kern="1200" baseline="0" dirty="0" smtClean="0">
                          <a:solidFill>
                            <a:schemeClr val="dk1"/>
                          </a:solidFill>
                          <a:latin typeface="+mn-lt"/>
                          <a:ea typeface="+mn-ea"/>
                          <a:cs typeface="+mn-cs"/>
                        </a:rPr>
                        <a:t>Liberalism</a:t>
                      </a:r>
                      <a:endParaRPr lang="en-US" dirty="0"/>
                    </a:p>
                  </a:txBody>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2</a:t>
            </a:r>
          </a:p>
        </p:txBody>
      </p:sp>
      <p:graphicFrame>
        <p:nvGraphicFramePr>
          <p:cNvPr id="4" name="Content Placeholder 3"/>
          <p:cNvGraphicFramePr>
            <a:graphicFrameLocks noGrp="1"/>
          </p:cNvGraphicFramePr>
          <p:nvPr>
            <p:ph idx="1"/>
          </p:nvPr>
        </p:nvGraphicFramePr>
        <p:xfrm>
          <a:off x="457200" y="1774825"/>
          <a:ext cx="8229600" cy="38862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1143000">
                <a:tc>
                  <a:txBody>
                    <a:bodyPr/>
                    <a:lstStyle/>
                    <a:p>
                      <a:r>
                        <a:rPr lang="en-US" sz="1800" b="1" kern="1200" baseline="0" dirty="0" smtClean="0">
                          <a:solidFill>
                            <a:schemeClr val="lt1"/>
                          </a:solidFill>
                          <a:latin typeface="+mn-lt"/>
                          <a:ea typeface="+mn-ea"/>
                          <a:cs typeface="+mn-cs"/>
                        </a:rPr>
                        <a:t>Cases</a:t>
                      </a:r>
                      <a:endParaRPr lang="en-US" dirty="0"/>
                    </a:p>
                  </a:txBody>
                  <a:tcPr/>
                </a:tc>
                <a:tc>
                  <a:txBody>
                    <a:bodyPr/>
                    <a:lstStyle/>
                    <a:p>
                      <a:r>
                        <a:rPr lang="en-US" sz="1800" b="1" kern="1200" baseline="0" dirty="0" smtClean="0">
                          <a:solidFill>
                            <a:schemeClr val="lt1"/>
                          </a:solidFill>
                          <a:latin typeface="+mn-lt"/>
                          <a:ea typeface="+mn-ea"/>
                          <a:cs typeface="+mn-cs"/>
                        </a:rPr>
                        <a:t>Denmark</a:t>
                      </a:r>
                      <a:endParaRPr lang="en-US" dirty="0"/>
                    </a:p>
                  </a:txBody>
                  <a:tcPr/>
                </a:tc>
                <a:tc>
                  <a:txBody>
                    <a:bodyPr/>
                    <a:lstStyle/>
                    <a:p>
                      <a:r>
                        <a:rPr lang="en-US" sz="1800" b="1" kern="1200" baseline="0" dirty="0" smtClean="0">
                          <a:solidFill>
                            <a:schemeClr val="lt1"/>
                          </a:solidFill>
                          <a:latin typeface="+mn-lt"/>
                          <a:ea typeface="+mn-ea"/>
                          <a:cs typeface="+mn-cs"/>
                        </a:rPr>
                        <a:t>Norway</a:t>
                      </a:r>
                      <a:endParaRPr lang="en-US" dirty="0"/>
                    </a:p>
                  </a:txBody>
                  <a:tcPr/>
                </a:tc>
                <a:tc>
                  <a:txBody>
                    <a:bodyPr/>
                    <a:lstStyle/>
                    <a:p>
                      <a:r>
                        <a:rPr lang="en-US" sz="1800" b="1" kern="1200" baseline="0" dirty="0" smtClean="0">
                          <a:solidFill>
                            <a:schemeClr val="lt1"/>
                          </a:solidFill>
                          <a:latin typeface="+mn-lt"/>
                          <a:ea typeface="+mn-ea"/>
                          <a:cs typeface="+mn-cs"/>
                        </a:rPr>
                        <a:t>Sweden</a:t>
                      </a:r>
                      <a:endParaRPr lang="en-US" dirty="0"/>
                    </a:p>
                  </a:txBody>
                  <a:tcPr/>
                </a:tc>
                <a:tc>
                  <a:txBody>
                    <a:bodyPr/>
                    <a:lstStyle/>
                    <a:p>
                      <a:r>
                        <a:rPr lang="en-US" sz="1800" b="1" kern="1200" baseline="0" dirty="0" smtClean="0">
                          <a:solidFill>
                            <a:schemeClr val="lt1"/>
                          </a:solidFill>
                          <a:latin typeface="+mn-lt"/>
                          <a:ea typeface="+mn-ea"/>
                          <a:cs typeface="+mn-cs"/>
                        </a:rPr>
                        <a:t>Czechoslovakia</a:t>
                      </a:r>
                      <a:endParaRPr lang="en-US" dirty="0"/>
                    </a:p>
                  </a:txBody>
                  <a:tcPr/>
                </a:tc>
              </a:tr>
              <a:tr h="914400">
                <a:tc>
                  <a:txBody>
                    <a:bodyPr/>
                    <a:lstStyle/>
                    <a:p>
                      <a:r>
                        <a:rPr lang="en-US" sz="1800" kern="1200" baseline="0" dirty="0" smtClean="0">
                          <a:solidFill>
                            <a:schemeClr val="dk1"/>
                          </a:solidFill>
                          <a:latin typeface="+mn-lt"/>
                          <a:ea typeface="+mn-ea"/>
                          <a:cs typeface="+mn-cs"/>
                        </a:rPr>
                        <a:t>Class</a:t>
                      </a:r>
                      <a:endParaRPr lang="en-US" dirty="0"/>
                    </a:p>
                  </a:txBody>
                  <a:tcPr/>
                </a:tc>
                <a:tc>
                  <a:txBody>
                    <a:bodyPr/>
                    <a:lstStyle/>
                    <a:p>
                      <a:r>
                        <a:rPr lang="en-US" sz="1800" kern="1200" baseline="0" dirty="0" smtClean="0">
                          <a:solidFill>
                            <a:schemeClr val="dk1"/>
                          </a:solidFill>
                          <a:latin typeface="+mn-lt"/>
                          <a:ea typeface="+mn-ea"/>
                          <a:cs typeface="+mn-cs"/>
                        </a:rPr>
                        <a:t>Working</a:t>
                      </a:r>
                    </a:p>
                    <a:p>
                      <a:r>
                        <a:rPr lang="en-US" sz="1800" kern="1200" baseline="0" dirty="0" smtClean="0">
                          <a:solidFill>
                            <a:schemeClr val="dk1"/>
                          </a:solidFill>
                          <a:latin typeface="+mn-lt"/>
                          <a:ea typeface="+mn-ea"/>
                          <a:cs typeface="+mn-cs"/>
                        </a:rPr>
                        <a:t>Class     +  </a:t>
                      </a:r>
                      <a:endParaRPr lang="en-US" dirty="0"/>
                    </a:p>
                  </a:txBody>
                  <a:tcPr/>
                </a:tc>
                <a:tc>
                  <a:txBody>
                    <a:bodyPr/>
                    <a:lstStyle/>
                    <a:p>
                      <a:r>
                        <a:rPr lang="en-US" sz="1800" kern="1200" baseline="0" dirty="0" smtClean="0">
                          <a:solidFill>
                            <a:schemeClr val="dk1"/>
                          </a:solidFill>
                          <a:latin typeface="+mn-lt"/>
                          <a:ea typeface="+mn-ea"/>
                          <a:cs typeface="+mn-cs"/>
                        </a:rPr>
                        <a:t>Working</a:t>
                      </a:r>
                    </a:p>
                    <a:p>
                      <a:r>
                        <a:rPr lang="en-US" sz="1800" kern="1200" baseline="0" dirty="0" smtClean="0">
                          <a:solidFill>
                            <a:schemeClr val="dk1"/>
                          </a:solidFill>
                          <a:latin typeface="+mn-lt"/>
                          <a:ea typeface="+mn-ea"/>
                          <a:cs typeface="+mn-cs"/>
                        </a:rPr>
                        <a:t>Class   +</a:t>
                      </a:r>
                      <a:endParaRPr lang="en-US" dirty="0"/>
                    </a:p>
                  </a:txBody>
                  <a:tcPr/>
                </a:tc>
                <a:tc>
                  <a:txBody>
                    <a:bodyPr/>
                    <a:lstStyle/>
                    <a:p>
                      <a:r>
                        <a:rPr lang="en-US" sz="1800" kern="1200" baseline="0" dirty="0" smtClean="0">
                          <a:solidFill>
                            <a:schemeClr val="dk1"/>
                          </a:solidFill>
                          <a:latin typeface="+mn-lt"/>
                          <a:ea typeface="+mn-ea"/>
                          <a:cs typeface="+mn-cs"/>
                        </a:rPr>
                        <a:t>Working</a:t>
                      </a:r>
                    </a:p>
                    <a:p>
                      <a:r>
                        <a:rPr lang="en-US" sz="1800" kern="1200" baseline="0" dirty="0" smtClean="0">
                          <a:solidFill>
                            <a:schemeClr val="dk1"/>
                          </a:solidFill>
                          <a:latin typeface="+mn-lt"/>
                          <a:ea typeface="+mn-ea"/>
                          <a:cs typeface="+mn-cs"/>
                        </a:rPr>
                        <a:t>Class       +</a:t>
                      </a:r>
                      <a:endParaRPr lang="en-US" dirty="0"/>
                    </a:p>
                  </a:txBody>
                  <a:tcPr/>
                </a:tc>
                <a:tc>
                  <a:txBody>
                    <a:bodyPr/>
                    <a:lstStyle/>
                    <a:p>
                      <a:r>
                        <a:rPr lang="en-US" sz="1800" kern="1200" baseline="0" dirty="0" smtClean="0">
                          <a:solidFill>
                            <a:schemeClr val="dk1"/>
                          </a:solidFill>
                          <a:latin typeface="+mn-lt"/>
                          <a:ea typeface="+mn-ea"/>
                          <a:cs typeface="+mn-cs"/>
                        </a:rPr>
                        <a:t>Working class +</a:t>
                      </a:r>
                    </a:p>
                    <a:p>
                      <a:r>
                        <a:rPr lang="en-US" sz="1800" kern="1200" baseline="0" dirty="0" smtClean="0">
                          <a:solidFill>
                            <a:schemeClr val="dk1"/>
                          </a:solidFill>
                          <a:latin typeface="+mn-lt"/>
                          <a:ea typeface="+mn-ea"/>
                          <a:cs typeface="+mn-cs"/>
                        </a:rPr>
                        <a:t>Middle</a:t>
                      </a:r>
                      <a:endParaRPr lang="en-US" dirty="0"/>
                    </a:p>
                  </a:txBody>
                  <a:tcPr/>
                </a:tc>
              </a:tr>
              <a:tr h="914400">
                <a:tc>
                  <a:txBody>
                    <a:bodyPr/>
                    <a:lstStyle/>
                    <a:p>
                      <a:r>
                        <a:rPr lang="en-US" sz="1800" kern="1200" baseline="0" dirty="0" smtClean="0">
                          <a:solidFill>
                            <a:schemeClr val="dk1"/>
                          </a:solidFill>
                          <a:latin typeface="+mn-lt"/>
                          <a:ea typeface="+mn-ea"/>
                          <a:cs typeface="+mn-cs"/>
                        </a:rPr>
                        <a:t>Alliance</a:t>
                      </a:r>
                      <a:endParaRPr lang="en-US" dirty="0"/>
                    </a:p>
                  </a:txBody>
                  <a:tcPr/>
                </a:tc>
                <a:tc>
                  <a:txBody>
                    <a:bodyPr/>
                    <a:lstStyle/>
                    <a:p>
                      <a:r>
                        <a:rPr lang="en-US" sz="1800" kern="1200" baseline="0" dirty="0" smtClean="0">
                          <a:solidFill>
                            <a:schemeClr val="dk1"/>
                          </a:solidFill>
                          <a:latin typeface="+mn-lt"/>
                          <a:ea typeface="+mn-ea"/>
                          <a:cs typeface="+mn-cs"/>
                        </a:rPr>
                        <a:t>middle</a:t>
                      </a:r>
                    </a:p>
                    <a:p>
                      <a:r>
                        <a:rPr lang="en-US" sz="1800" kern="1200" baseline="0" dirty="0" smtClean="0">
                          <a:solidFill>
                            <a:schemeClr val="dk1"/>
                          </a:solidFill>
                          <a:latin typeface="+mn-lt"/>
                          <a:ea typeface="+mn-ea"/>
                          <a:cs typeface="+mn-cs"/>
                        </a:rPr>
                        <a:t>Peasantry</a:t>
                      </a:r>
                      <a:endParaRPr lang="en-US" dirty="0"/>
                    </a:p>
                  </a:txBody>
                  <a:tcPr/>
                </a:tc>
                <a:tc>
                  <a:txBody>
                    <a:bodyPr/>
                    <a:lstStyle/>
                    <a:p>
                      <a:r>
                        <a:rPr lang="en-US" sz="1800" kern="1200" baseline="0" dirty="0" smtClean="0">
                          <a:solidFill>
                            <a:schemeClr val="dk1"/>
                          </a:solidFill>
                          <a:latin typeface="+mn-lt"/>
                          <a:ea typeface="+mn-ea"/>
                          <a:cs typeface="+mn-cs"/>
                        </a:rPr>
                        <a:t>middle</a:t>
                      </a:r>
                    </a:p>
                    <a:p>
                      <a:r>
                        <a:rPr lang="en-US" sz="1800" kern="1200" baseline="0" dirty="0" smtClean="0">
                          <a:solidFill>
                            <a:schemeClr val="dk1"/>
                          </a:solidFill>
                          <a:latin typeface="+mn-lt"/>
                          <a:ea typeface="+mn-ea"/>
                          <a:cs typeface="+mn-cs"/>
                        </a:rPr>
                        <a:t>Peasantry</a:t>
                      </a:r>
                      <a:endParaRPr lang="en-US" dirty="0"/>
                    </a:p>
                  </a:txBody>
                  <a:tcPr/>
                </a:tc>
                <a:tc>
                  <a:txBody>
                    <a:bodyPr/>
                    <a:lstStyle/>
                    <a:p>
                      <a:r>
                        <a:rPr lang="en-US" sz="1800" kern="1200" baseline="0" dirty="0" smtClean="0">
                          <a:solidFill>
                            <a:schemeClr val="dk1"/>
                          </a:solidFill>
                          <a:latin typeface="+mn-lt"/>
                          <a:ea typeface="+mn-ea"/>
                          <a:cs typeface="+mn-cs"/>
                        </a:rPr>
                        <a:t>middle</a:t>
                      </a:r>
                    </a:p>
                    <a:p>
                      <a:r>
                        <a:rPr lang="en-US" sz="1800" kern="1200" baseline="0" dirty="0" smtClean="0">
                          <a:solidFill>
                            <a:schemeClr val="dk1"/>
                          </a:solidFill>
                          <a:latin typeface="+mn-lt"/>
                          <a:ea typeface="+mn-ea"/>
                          <a:cs typeface="+mn-cs"/>
                        </a:rPr>
                        <a:t>Peasantry</a:t>
                      </a:r>
                      <a:endParaRPr lang="en-US" dirty="0"/>
                    </a:p>
                  </a:txBody>
                  <a:tcPr/>
                </a:tc>
                <a:tc>
                  <a:txBody>
                    <a:bodyPr/>
                    <a:lstStyle/>
                    <a:p>
                      <a:r>
                        <a:rPr lang="en-US" sz="1800" kern="1200" baseline="0" dirty="0" smtClean="0">
                          <a:solidFill>
                            <a:schemeClr val="dk1"/>
                          </a:solidFill>
                          <a:latin typeface="+mn-lt"/>
                          <a:ea typeface="+mn-ea"/>
                          <a:cs typeface="+mn-cs"/>
                        </a:rPr>
                        <a:t>Peasantry</a:t>
                      </a:r>
                      <a:endParaRPr lang="en-US" dirty="0"/>
                    </a:p>
                  </a:txBody>
                  <a:tcPr/>
                </a:tc>
              </a:tr>
              <a:tr h="914400">
                <a:tc>
                  <a:txBody>
                    <a:bodyPr/>
                    <a:lstStyle/>
                    <a:p>
                      <a:r>
                        <a:rPr lang="en-US" sz="1800" kern="1200" baseline="0" dirty="0" smtClean="0">
                          <a:solidFill>
                            <a:schemeClr val="dk1"/>
                          </a:solidFill>
                          <a:latin typeface="+mn-lt"/>
                          <a:ea typeface="+mn-ea"/>
                          <a:cs typeface="+mn-cs"/>
                        </a:rPr>
                        <a:t>Outcome</a:t>
                      </a:r>
                      <a:endParaRPr lang="en-US" dirty="0"/>
                    </a:p>
                  </a:txBody>
                  <a:tcPr/>
                </a:tc>
                <a:tc>
                  <a:txBody>
                    <a:bodyPr/>
                    <a:lstStyle/>
                    <a:p>
                      <a:r>
                        <a:rPr lang="en-US" sz="1800" kern="1200" baseline="0" dirty="0" smtClean="0">
                          <a:solidFill>
                            <a:schemeClr val="dk1"/>
                          </a:solidFill>
                          <a:latin typeface="+mn-lt"/>
                          <a:ea typeface="+mn-ea"/>
                          <a:cs typeface="+mn-cs"/>
                        </a:rPr>
                        <a:t>Social</a:t>
                      </a:r>
                    </a:p>
                    <a:p>
                      <a:r>
                        <a:rPr lang="en-US" sz="1800" kern="1200" baseline="0" dirty="0" smtClean="0">
                          <a:solidFill>
                            <a:schemeClr val="dk1"/>
                          </a:solidFill>
                          <a:latin typeface="+mn-lt"/>
                          <a:ea typeface="+mn-ea"/>
                          <a:cs typeface="+mn-cs"/>
                        </a:rPr>
                        <a:t>democracy</a:t>
                      </a:r>
                      <a:endParaRPr lang="en-US" dirty="0"/>
                    </a:p>
                  </a:txBody>
                  <a:tcPr/>
                </a:tc>
                <a:tc>
                  <a:txBody>
                    <a:bodyPr/>
                    <a:lstStyle/>
                    <a:p>
                      <a:r>
                        <a:rPr lang="en-US" sz="1800" kern="1200" baseline="0" dirty="0" smtClean="0">
                          <a:solidFill>
                            <a:schemeClr val="dk1"/>
                          </a:solidFill>
                          <a:latin typeface="+mn-lt"/>
                          <a:ea typeface="+mn-ea"/>
                          <a:cs typeface="+mn-cs"/>
                        </a:rPr>
                        <a:t>Social</a:t>
                      </a:r>
                    </a:p>
                    <a:p>
                      <a:r>
                        <a:rPr lang="en-US" sz="1800" kern="1200" baseline="0" dirty="0" smtClean="0">
                          <a:solidFill>
                            <a:schemeClr val="dk1"/>
                          </a:solidFill>
                          <a:latin typeface="+mn-lt"/>
                          <a:ea typeface="+mn-ea"/>
                          <a:cs typeface="+mn-cs"/>
                        </a:rPr>
                        <a:t>democracy</a:t>
                      </a:r>
                      <a:endParaRPr lang="en-US" dirty="0"/>
                    </a:p>
                  </a:txBody>
                  <a:tcPr/>
                </a:tc>
                <a:tc>
                  <a:txBody>
                    <a:bodyPr/>
                    <a:lstStyle/>
                    <a:p>
                      <a:r>
                        <a:rPr lang="en-US" sz="1800" kern="1200" baseline="0" dirty="0" smtClean="0">
                          <a:solidFill>
                            <a:schemeClr val="dk1"/>
                          </a:solidFill>
                          <a:latin typeface="+mn-lt"/>
                          <a:ea typeface="+mn-ea"/>
                          <a:cs typeface="+mn-cs"/>
                        </a:rPr>
                        <a:t>Social</a:t>
                      </a:r>
                    </a:p>
                    <a:p>
                      <a:r>
                        <a:rPr lang="en-US" sz="1800" kern="1200" baseline="0" dirty="0" smtClean="0">
                          <a:solidFill>
                            <a:schemeClr val="dk1"/>
                          </a:solidFill>
                          <a:latin typeface="+mn-lt"/>
                          <a:ea typeface="+mn-ea"/>
                          <a:cs typeface="+mn-cs"/>
                        </a:rPr>
                        <a:t>democracy</a:t>
                      </a:r>
                      <a:endParaRPr lang="en-US" dirty="0"/>
                    </a:p>
                  </a:txBody>
                  <a:tcPr/>
                </a:tc>
                <a:tc>
                  <a:txBody>
                    <a:bodyPr/>
                    <a:lstStyle/>
                    <a:p>
                      <a:r>
                        <a:rPr lang="en-US" sz="1800" kern="1200" baseline="0" dirty="0" smtClean="0">
                          <a:solidFill>
                            <a:schemeClr val="dk1"/>
                          </a:solidFill>
                          <a:latin typeface="+mn-lt"/>
                          <a:ea typeface="+mn-ea"/>
                          <a:cs typeface="+mn-cs"/>
                        </a:rPr>
                        <a:t>Social</a:t>
                      </a:r>
                    </a:p>
                    <a:p>
                      <a:r>
                        <a:rPr lang="en-US" sz="1800" kern="1200" baseline="0" dirty="0" smtClean="0">
                          <a:solidFill>
                            <a:schemeClr val="dk1"/>
                          </a:solidFill>
                          <a:latin typeface="+mn-lt"/>
                          <a:ea typeface="+mn-ea"/>
                          <a:cs typeface="+mn-cs"/>
                        </a:rPr>
                        <a:t>democracy</a:t>
                      </a:r>
                      <a:endParaRPr lang="en-US" dirty="0"/>
                    </a:p>
                  </a:txBody>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3</a:t>
            </a:r>
          </a:p>
        </p:txBody>
      </p:sp>
      <p:graphicFrame>
        <p:nvGraphicFramePr>
          <p:cNvPr id="4" name="Content Placeholder 3"/>
          <p:cNvGraphicFramePr>
            <a:graphicFrameLocks noGrp="1"/>
          </p:cNvGraphicFramePr>
          <p:nvPr>
            <p:ph idx="1"/>
          </p:nvPr>
        </p:nvGraphicFramePr>
        <p:xfrm>
          <a:off x="762000" y="1524001"/>
          <a:ext cx="7924800" cy="2574984"/>
        </p:xfrm>
        <a:graphic>
          <a:graphicData uri="http://schemas.openxmlformats.org/drawingml/2006/table">
            <a:tbl>
              <a:tblPr firstRow="1" bandRow="1">
                <a:tableStyleId>{5C22544A-7EE6-4342-B048-85BDC9FD1C3A}</a:tableStyleId>
              </a:tblPr>
              <a:tblGrid>
                <a:gridCol w="1981200"/>
                <a:gridCol w="1981200"/>
                <a:gridCol w="1981200"/>
                <a:gridCol w="1981200"/>
              </a:tblGrid>
              <a:tr h="830292">
                <a:tc>
                  <a:txBody>
                    <a:bodyPr/>
                    <a:lstStyle/>
                    <a:p>
                      <a:r>
                        <a:rPr lang="en-US" sz="1800" b="1" kern="1200" baseline="0" dirty="0" smtClean="0">
                          <a:solidFill>
                            <a:schemeClr val="lt1"/>
                          </a:solidFill>
                          <a:latin typeface="+mn-lt"/>
                          <a:ea typeface="+mn-ea"/>
                          <a:cs typeface="+mn-cs"/>
                        </a:rPr>
                        <a:t>Cases</a:t>
                      </a:r>
                      <a:endParaRPr lang="en-US" dirty="0"/>
                    </a:p>
                  </a:txBody>
                  <a:tcPr/>
                </a:tc>
                <a:tc>
                  <a:txBody>
                    <a:bodyPr/>
                    <a:lstStyle/>
                    <a:p>
                      <a:r>
                        <a:rPr lang="en-US" sz="1800" b="1" kern="1200" baseline="0" dirty="0" smtClean="0">
                          <a:solidFill>
                            <a:schemeClr val="lt1"/>
                          </a:solidFill>
                          <a:latin typeface="+mn-lt"/>
                          <a:ea typeface="+mn-ea"/>
                          <a:cs typeface="+mn-cs"/>
                        </a:rPr>
                        <a:t>Germany</a:t>
                      </a:r>
                      <a:endParaRPr lang="en-US" dirty="0"/>
                    </a:p>
                  </a:txBody>
                  <a:tcPr/>
                </a:tc>
                <a:tc>
                  <a:txBody>
                    <a:bodyPr/>
                    <a:lstStyle/>
                    <a:p>
                      <a:r>
                        <a:rPr lang="en-US" sz="1800" b="1" kern="1200" baseline="0" dirty="0" smtClean="0">
                          <a:solidFill>
                            <a:schemeClr val="lt1"/>
                          </a:solidFill>
                          <a:latin typeface="+mn-lt"/>
                          <a:ea typeface="+mn-ea"/>
                          <a:cs typeface="+mn-cs"/>
                        </a:rPr>
                        <a:t>Italy</a:t>
                      </a:r>
                      <a:endParaRPr lang="en-US" dirty="0"/>
                    </a:p>
                  </a:txBody>
                  <a:tcPr/>
                </a:tc>
                <a:tc>
                  <a:txBody>
                    <a:bodyPr/>
                    <a:lstStyle/>
                    <a:p>
                      <a:r>
                        <a:rPr lang="en-US" sz="1800" b="1" kern="1200" baseline="0" dirty="0" smtClean="0">
                          <a:solidFill>
                            <a:schemeClr val="lt1"/>
                          </a:solidFill>
                          <a:latin typeface="+mn-lt"/>
                          <a:ea typeface="+mn-ea"/>
                          <a:cs typeface="+mn-cs"/>
                        </a:rPr>
                        <a:t>Spain</a:t>
                      </a:r>
                      <a:endParaRPr lang="en-US" dirty="0"/>
                    </a:p>
                  </a:txBody>
                  <a:tcPr/>
                </a:tc>
              </a:tr>
              <a:tr h="854015">
                <a:tc>
                  <a:txBody>
                    <a:bodyPr/>
                    <a:lstStyle/>
                    <a:p>
                      <a:r>
                        <a:rPr lang="en-US" sz="1800" kern="1200" baseline="0" dirty="0" smtClean="0">
                          <a:solidFill>
                            <a:schemeClr val="dk1"/>
                          </a:solidFill>
                          <a:latin typeface="+mn-lt"/>
                          <a:ea typeface="+mn-ea"/>
                          <a:cs typeface="+mn-cs"/>
                        </a:rPr>
                        <a:t>Class</a:t>
                      </a:r>
                    </a:p>
                    <a:p>
                      <a:r>
                        <a:rPr lang="en-US" sz="1800" kern="1200" baseline="0" dirty="0" smtClean="0">
                          <a:solidFill>
                            <a:schemeClr val="dk1"/>
                          </a:solidFill>
                          <a:latin typeface="+mn-lt"/>
                          <a:ea typeface="+mn-ea"/>
                          <a:cs typeface="+mn-cs"/>
                        </a:rPr>
                        <a:t>Alliance</a:t>
                      </a:r>
                      <a:endParaRPr lang="en-US" dirty="0"/>
                    </a:p>
                  </a:txBody>
                  <a:tcPr/>
                </a:tc>
                <a:tc>
                  <a:txBody>
                    <a:bodyPr/>
                    <a:lstStyle/>
                    <a:p>
                      <a:r>
                        <a:rPr lang="en-US" sz="1800" kern="1200" baseline="0" dirty="0" smtClean="0">
                          <a:solidFill>
                            <a:schemeClr val="dk1"/>
                          </a:solidFill>
                          <a:latin typeface="+mn-lt"/>
                          <a:ea typeface="+mn-ea"/>
                          <a:cs typeface="+mn-cs"/>
                        </a:rPr>
                        <a:t>Middle class</a:t>
                      </a:r>
                    </a:p>
                    <a:p>
                      <a:r>
                        <a:rPr lang="en-US" sz="1800" kern="1200" baseline="0" dirty="0" smtClean="0">
                          <a:solidFill>
                            <a:schemeClr val="dk1"/>
                          </a:solidFill>
                          <a:latin typeface="+mn-lt"/>
                          <a:ea typeface="+mn-ea"/>
                          <a:cs typeface="+mn-cs"/>
                        </a:rPr>
                        <a:t>+ middle</a:t>
                      </a:r>
                    </a:p>
                    <a:p>
                      <a:r>
                        <a:rPr lang="en-US" sz="1800" kern="1200" baseline="0" dirty="0" smtClean="0">
                          <a:solidFill>
                            <a:schemeClr val="dk1"/>
                          </a:solidFill>
                          <a:latin typeface="+mn-lt"/>
                          <a:ea typeface="+mn-ea"/>
                          <a:cs typeface="+mn-cs"/>
                        </a:rPr>
                        <a:t>Peasantry</a:t>
                      </a:r>
                      <a:endParaRPr lang="en-US" dirty="0"/>
                    </a:p>
                  </a:txBody>
                  <a:tcPr/>
                </a:tc>
                <a:tc>
                  <a:txBody>
                    <a:bodyPr/>
                    <a:lstStyle/>
                    <a:p>
                      <a:r>
                        <a:rPr lang="en-US" sz="1800" kern="1200" baseline="0" dirty="0" smtClean="0">
                          <a:solidFill>
                            <a:schemeClr val="dk1"/>
                          </a:solidFill>
                          <a:latin typeface="+mn-lt"/>
                          <a:ea typeface="+mn-ea"/>
                          <a:cs typeface="+mn-cs"/>
                        </a:rPr>
                        <a:t>Middle class</a:t>
                      </a:r>
                    </a:p>
                    <a:p>
                      <a:r>
                        <a:rPr lang="en-US" sz="1800" kern="1200" baseline="0" dirty="0" smtClean="0">
                          <a:solidFill>
                            <a:schemeClr val="dk1"/>
                          </a:solidFill>
                          <a:latin typeface="+mn-lt"/>
                          <a:ea typeface="+mn-ea"/>
                          <a:cs typeface="+mn-cs"/>
                        </a:rPr>
                        <a:t>+ middle</a:t>
                      </a:r>
                    </a:p>
                    <a:p>
                      <a:r>
                        <a:rPr lang="en-US" sz="1800" kern="1200" baseline="0" dirty="0" smtClean="0">
                          <a:solidFill>
                            <a:schemeClr val="dk1"/>
                          </a:solidFill>
                          <a:latin typeface="+mn-lt"/>
                          <a:ea typeface="+mn-ea"/>
                          <a:cs typeface="+mn-cs"/>
                        </a:rPr>
                        <a:t>Peasantry</a:t>
                      </a:r>
                      <a:endParaRPr lang="en-US" dirty="0"/>
                    </a:p>
                  </a:txBody>
                  <a:tcPr/>
                </a:tc>
                <a:tc>
                  <a:txBody>
                    <a:bodyPr/>
                    <a:lstStyle/>
                    <a:p>
                      <a:r>
                        <a:rPr lang="en-US" sz="1800" kern="1200" baseline="0" dirty="0" smtClean="0">
                          <a:solidFill>
                            <a:schemeClr val="dk1"/>
                          </a:solidFill>
                          <a:latin typeface="+mn-lt"/>
                          <a:ea typeface="+mn-ea"/>
                          <a:cs typeface="+mn-cs"/>
                        </a:rPr>
                        <a:t>Middle class</a:t>
                      </a:r>
                    </a:p>
                    <a:p>
                      <a:r>
                        <a:rPr lang="en-US" sz="1800" kern="1200" baseline="0" dirty="0" smtClean="0">
                          <a:solidFill>
                            <a:schemeClr val="dk1"/>
                          </a:solidFill>
                          <a:latin typeface="+mn-lt"/>
                          <a:ea typeface="+mn-ea"/>
                          <a:cs typeface="+mn-cs"/>
                        </a:rPr>
                        <a:t>+ middle</a:t>
                      </a:r>
                    </a:p>
                    <a:p>
                      <a:r>
                        <a:rPr lang="en-US" sz="1800" kern="1200" baseline="0" dirty="0" smtClean="0">
                          <a:solidFill>
                            <a:schemeClr val="dk1"/>
                          </a:solidFill>
                          <a:latin typeface="+mn-lt"/>
                          <a:ea typeface="+mn-ea"/>
                          <a:cs typeface="+mn-cs"/>
                        </a:rPr>
                        <a:t>Peasantry</a:t>
                      </a:r>
                      <a:endParaRPr lang="en-US" dirty="0"/>
                    </a:p>
                  </a:txBody>
                  <a:tcPr/>
                </a:tc>
              </a:tr>
              <a:tr h="830292">
                <a:tc>
                  <a:txBody>
                    <a:bodyPr/>
                    <a:lstStyle/>
                    <a:p>
                      <a:r>
                        <a:rPr lang="en-US" sz="1800" kern="1200" baseline="0" dirty="0" smtClean="0">
                          <a:solidFill>
                            <a:schemeClr val="dk1"/>
                          </a:solidFill>
                          <a:latin typeface="+mn-lt"/>
                          <a:ea typeface="+mn-ea"/>
                          <a:cs typeface="+mn-cs"/>
                        </a:rPr>
                        <a:t>Outcome</a:t>
                      </a:r>
                      <a:endParaRPr lang="en-US" dirty="0"/>
                    </a:p>
                  </a:txBody>
                  <a:tcPr/>
                </a:tc>
                <a:tc>
                  <a:txBody>
                    <a:bodyPr/>
                    <a:lstStyle/>
                    <a:p>
                      <a:r>
                        <a:rPr lang="en-US" sz="1800" kern="1200" baseline="0" dirty="0" smtClean="0">
                          <a:solidFill>
                            <a:schemeClr val="dk1"/>
                          </a:solidFill>
                          <a:latin typeface="+mn-lt"/>
                          <a:ea typeface="+mn-ea"/>
                          <a:cs typeface="+mn-cs"/>
                        </a:rPr>
                        <a:t>Fascism</a:t>
                      </a:r>
                      <a:endParaRPr lang="en-US" dirty="0"/>
                    </a:p>
                  </a:txBody>
                  <a:tcPr/>
                </a:tc>
                <a:tc>
                  <a:txBody>
                    <a:bodyPr/>
                    <a:lstStyle/>
                    <a:p>
                      <a:r>
                        <a:rPr lang="en-US" sz="1800" kern="1200" baseline="0" dirty="0" smtClean="0">
                          <a:solidFill>
                            <a:schemeClr val="dk1"/>
                          </a:solidFill>
                          <a:latin typeface="+mn-lt"/>
                          <a:ea typeface="+mn-ea"/>
                          <a:cs typeface="+mn-cs"/>
                        </a:rPr>
                        <a:t>Fascism</a:t>
                      </a:r>
                      <a:endParaRPr lang="en-US" dirty="0"/>
                    </a:p>
                  </a:txBody>
                  <a:tcPr/>
                </a:tc>
                <a:tc>
                  <a:txBody>
                    <a:bodyPr/>
                    <a:lstStyle/>
                    <a:p>
                      <a:r>
                        <a:rPr lang="en-US" sz="1800" kern="1200" baseline="0" dirty="0" smtClean="0">
                          <a:solidFill>
                            <a:schemeClr val="dk1"/>
                          </a:solidFill>
                          <a:latin typeface="+mn-lt"/>
                          <a:ea typeface="+mn-ea"/>
                          <a:cs typeface="+mn-cs"/>
                        </a:rPr>
                        <a:t>Fascism</a:t>
                      </a:r>
                      <a:endParaRPr lang="en-US" dirty="0"/>
                    </a:p>
                  </a:txBody>
                  <a:tcPr/>
                </a:tc>
              </a:tr>
            </a:tbl>
          </a:graphicData>
        </a:graphic>
      </p:graphicFrame>
      <p:sp>
        <p:nvSpPr>
          <p:cNvPr id="6" name="Rectangle 5"/>
          <p:cNvSpPr/>
          <p:nvPr/>
        </p:nvSpPr>
        <p:spPr>
          <a:xfrm>
            <a:off x="1828800" y="4343400"/>
            <a:ext cx="5560490" cy="369332"/>
          </a:xfrm>
          <a:prstGeom prst="rect">
            <a:avLst/>
          </a:prstGeom>
        </p:spPr>
        <p:txBody>
          <a:bodyPr wrap="square">
            <a:spAutoFit/>
          </a:bodyPr>
          <a:lstStyle/>
          <a:p>
            <a:r>
              <a:rPr lang="fr-FR" dirty="0"/>
              <a:t>Source: </a:t>
            </a:r>
            <a:r>
              <a:rPr lang="fr-FR" dirty="0" err="1"/>
              <a:t>Luebbert</a:t>
            </a:r>
            <a:r>
              <a:rPr lang="fr-FR" dirty="0"/>
              <a:t> (1991) </a:t>
            </a:r>
            <a:r>
              <a:rPr lang="fr-FR" dirty="0" err="1"/>
              <a:t>Landman</a:t>
            </a:r>
            <a:r>
              <a:rPr lang="fr-FR" dirty="0"/>
              <a:t> (2003)</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b="1" dirty="0" smtClean="0"/>
          </a:p>
          <a:p>
            <a:pPr algn="ctr"/>
            <a:endParaRPr lang="en-US" b="1" dirty="0" smtClean="0"/>
          </a:p>
          <a:p>
            <a:pPr algn="ctr"/>
            <a:endParaRPr lang="en-US" b="1" dirty="0" smtClean="0"/>
          </a:p>
          <a:p>
            <a:pPr algn="ctr"/>
            <a:r>
              <a:rPr lang="en-US" b="1" dirty="0" smtClean="0"/>
              <a:t>END </a:t>
            </a:r>
            <a:endParaRPr lang="en-US"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smtClean="0"/>
          </a:p>
          <a:p>
            <a:pPr algn="ctr"/>
            <a:endParaRPr lang="en-US" dirty="0" smtClean="0"/>
          </a:p>
          <a:p>
            <a:pPr algn="ctr"/>
            <a:endParaRPr lang="en-US" dirty="0" smtClean="0"/>
          </a:p>
          <a:p>
            <a:pPr algn="ctr"/>
            <a:r>
              <a:rPr lang="en-US" b="1" dirty="0" smtClean="0"/>
              <a:t>THANKS FOR  ATTENDING.</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100" dirty="0" smtClean="0"/>
              <a:t>The table below will help our illustration.</a:t>
            </a:r>
            <a:r>
              <a:rPr lang="en-US" dirty="0" smtClean="0"/>
              <a:t/>
            </a:r>
            <a:br>
              <a:rPr lang="en-US" dirty="0" smtClean="0"/>
            </a:br>
            <a:endParaRPr lang="en-US" dirty="0"/>
          </a:p>
        </p:txBody>
      </p:sp>
      <p:sp>
        <p:nvSpPr>
          <p:cNvPr id="3" name="Content Placeholder 2"/>
          <p:cNvSpPr>
            <a:spLocks noGrp="1"/>
          </p:cNvSpPr>
          <p:nvPr>
            <p:ph idx="1"/>
          </p:nvPr>
        </p:nvSpPr>
        <p:spPr>
          <a:xfrm>
            <a:off x="457200" y="1775191"/>
            <a:ext cx="6096000" cy="2873009"/>
          </a:xfrm>
        </p:spPr>
        <p:txBody>
          <a:bodyPr>
            <a:normAutofit/>
          </a:bodyPr>
          <a:lstStyle/>
          <a:p>
            <a:pPr>
              <a:buNone/>
            </a:pPr>
            <a:r>
              <a:rPr lang="en-US" sz="2000" dirty="0" smtClean="0"/>
              <a:t>High</a:t>
            </a:r>
            <a:r>
              <a:rPr lang="en-US" sz="2000" dirty="0"/>
              <a:t>	</a:t>
            </a:r>
            <a:r>
              <a:rPr lang="en-US" sz="2000" dirty="0" smtClean="0"/>
              <a:t>________comparing many countries</a:t>
            </a:r>
          </a:p>
          <a:p>
            <a:pPr>
              <a:buNone/>
            </a:pPr>
            <a:endParaRPr lang="en-US" sz="2000" dirty="0"/>
          </a:p>
          <a:p>
            <a:pPr>
              <a:buNone/>
            </a:pPr>
            <a:r>
              <a:rPr lang="en-US" sz="2000" dirty="0" smtClean="0"/>
              <a:t>Middle _______	comparing few countries</a:t>
            </a:r>
          </a:p>
          <a:p>
            <a:pPr>
              <a:buNone/>
            </a:pPr>
            <a:endParaRPr lang="en-US" sz="2000" dirty="0"/>
          </a:p>
          <a:p>
            <a:pPr>
              <a:buNone/>
            </a:pPr>
            <a:r>
              <a:rPr lang="en-US" sz="2000" dirty="0" smtClean="0"/>
              <a:t>Low ________single country studies</a:t>
            </a:r>
          </a:p>
          <a:p>
            <a:pPr>
              <a:buNone/>
            </a:pPr>
            <a:r>
              <a:rPr lang="en-US" sz="2000" dirty="0" smtClean="0"/>
              <a:t> </a:t>
            </a:r>
          </a:p>
          <a:p>
            <a:pPr>
              <a:buNone/>
            </a:pPr>
            <a:r>
              <a:rPr lang="en-US" sz="2000" dirty="0" smtClean="0"/>
              <a:t>0-----------------one	few(&lt;20)	many(&gt;50)</a:t>
            </a:r>
            <a:endParaRPr lang="en-US" sz="2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Scope of countries</a:t>
            </a:r>
            <a:br>
              <a:rPr lang="en-US" sz="2400" b="1" dirty="0" smtClean="0"/>
            </a:br>
            <a:endParaRPr lang="en-US" sz="2400" dirty="0"/>
          </a:p>
        </p:txBody>
      </p:sp>
      <p:sp>
        <p:nvSpPr>
          <p:cNvPr id="3" name="Content Placeholder 2"/>
          <p:cNvSpPr>
            <a:spLocks noGrp="1"/>
          </p:cNvSpPr>
          <p:nvPr>
            <p:ph idx="1"/>
          </p:nvPr>
        </p:nvSpPr>
        <p:spPr>
          <a:xfrm>
            <a:off x="457200" y="1775191"/>
            <a:ext cx="6096000" cy="4625609"/>
          </a:xfrm>
        </p:spPr>
        <p:txBody>
          <a:bodyPr>
            <a:normAutofit/>
          </a:bodyPr>
          <a:lstStyle/>
          <a:p>
            <a:pPr>
              <a:buNone/>
            </a:pPr>
            <a:r>
              <a:rPr lang="en-US" sz="2000" b="1" dirty="0" smtClean="0"/>
              <a:t>Sources</a:t>
            </a:r>
            <a:r>
              <a:rPr lang="en-US" sz="2000" b="1" dirty="0"/>
              <a:t>: Based on </a:t>
            </a:r>
            <a:r>
              <a:rPr lang="en-US" sz="2000" b="1" dirty="0" err="1"/>
              <a:t>Sartori</a:t>
            </a:r>
            <a:r>
              <a:rPr lang="en-US" sz="2000" b="1" dirty="0"/>
              <a:t> (1970) and </a:t>
            </a:r>
            <a:r>
              <a:rPr lang="en-US" sz="2000" b="1" dirty="0" err="1"/>
              <a:t>Mair</a:t>
            </a:r>
            <a:r>
              <a:rPr lang="en-US" sz="2000" b="1" dirty="0"/>
              <a:t> (1996</a:t>
            </a:r>
            <a:r>
              <a:rPr lang="en-US" sz="2000" b="1" dirty="0" smtClean="0"/>
              <a:t>)</a:t>
            </a:r>
          </a:p>
          <a:p>
            <a:pPr>
              <a:buNone/>
            </a:pPr>
            <a:endParaRPr lang="en-US" sz="2000" b="1" dirty="0"/>
          </a:p>
          <a:p>
            <a:pPr algn="just">
              <a:buNone/>
            </a:pPr>
            <a:r>
              <a:rPr lang="en-US" sz="2000" dirty="0"/>
              <a:t>Comparing many countries most closely akin to the experimental method </a:t>
            </a:r>
            <a:r>
              <a:rPr lang="en-US" sz="2000" dirty="0" smtClean="0"/>
              <a:t>of science</a:t>
            </a:r>
            <a:r>
              <a:rPr lang="en-US" sz="2000" dirty="0"/>
              <a:t>, since it is particularly suited to quantitative analysis </a:t>
            </a:r>
            <a:r>
              <a:rPr lang="en-US" sz="2000" dirty="0" smtClean="0"/>
              <a:t>through measurement </a:t>
            </a:r>
            <a:r>
              <a:rPr lang="en-US" sz="2000" dirty="0"/>
              <a:t>and analysis of aggregate data collected on many </a:t>
            </a:r>
            <a:r>
              <a:rPr lang="en-US" sz="2000" dirty="0" smtClean="0"/>
              <a:t>countries (</a:t>
            </a:r>
            <a:r>
              <a:rPr lang="en-US" sz="2000" dirty="0" err="1" smtClean="0"/>
              <a:t>Lijphart</a:t>
            </a:r>
            <a:r>
              <a:rPr lang="en-US" sz="2000" dirty="0"/>
              <a:t>, 1997</a:t>
            </a:r>
            <a:r>
              <a:rPr lang="en-US" sz="2000" dirty="0" smtClean="0"/>
              <a:t>).</a:t>
            </a:r>
          </a:p>
          <a:p>
            <a:pPr algn="just">
              <a:buNone/>
            </a:pPr>
            <a:endParaRPr lang="en-US" sz="2000" dirty="0"/>
          </a:p>
          <a:p>
            <a:pPr algn="just">
              <a:buNone/>
            </a:pPr>
            <a:r>
              <a:rPr lang="en-US" sz="2000" dirty="0" smtClean="0"/>
              <a:t> </a:t>
            </a:r>
            <a:r>
              <a:rPr lang="en-US" sz="2000" dirty="0"/>
              <a:t>Although there are examples of qualitative comparisons </a:t>
            </a:r>
            <a:r>
              <a:rPr lang="en-US" sz="2000" dirty="0" smtClean="0"/>
              <a:t>of many </a:t>
            </a:r>
            <a:r>
              <a:rPr lang="en-US" sz="2000" dirty="0"/>
              <a:t>countries, such as Huntington’s (1996) the clash </a:t>
            </a:r>
            <a:r>
              <a:rPr lang="en-US" sz="2000" dirty="0" smtClean="0"/>
              <a:t>of civilization and Finder’s </a:t>
            </a:r>
            <a:r>
              <a:rPr lang="en-US" sz="2000" dirty="0"/>
              <a:t>(1997) History of Government, however, the majority of </a:t>
            </a:r>
            <a:r>
              <a:rPr lang="en-US" sz="2000" dirty="0" smtClean="0"/>
              <a:t>studies that </a:t>
            </a:r>
            <a:r>
              <a:rPr lang="en-US" sz="2000" dirty="0"/>
              <a:t>compare many countries simultaneously use quantitative methods.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Scope of countries</a:t>
            </a:r>
            <a:endParaRPr lang="en-US" sz="2400" dirty="0"/>
          </a:p>
        </p:txBody>
      </p:sp>
      <p:sp>
        <p:nvSpPr>
          <p:cNvPr id="3" name="Content Placeholder 2"/>
          <p:cNvSpPr>
            <a:spLocks noGrp="1"/>
          </p:cNvSpPr>
          <p:nvPr>
            <p:ph idx="1"/>
          </p:nvPr>
        </p:nvSpPr>
        <p:spPr>
          <a:xfrm>
            <a:off x="457200" y="1775191"/>
            <a:ext cx="5486400" cy="3406409"/>
          </a:xfrm>
        </p:spPr>
        <p:txBody>
          <a:bodyPr>
            <a:normAutofit/>
          </a:bodyPr>
          <a:lstStyle/>
          <a:p>
            <a:pPr algn="just">
              <a:buNone/>
            </a:pPr>
            <a:r>
              <a:rPr lang="en-US" sz="2000" dirty="0"/>
              <a:t>This method of comparisons requires a higher level of abstraction in </a:t>
            </a:r>
            <a:r>
              <a:rPr lang="en-US" sz="2000" dirty="0" smtClean="0"/>
              <a:t>its specification </a:t>
            </a:r>
            <a:r>
              <a:rPr lang="en-US" sz="2000" dirty="0"/>
              <a:t>of concepts in order to include as many countries as possible.</a:t>
            </a:r>
          </a:p>
          <a:p>
            <a:pPr algn="just">
              <a:buNone/>
            </a:pPr>
            <a:endParaRPr lang="en-US" sz="2000" dirty="0" smtClean="0"/>
          </a:p>
          <a:p>
            <a:pPr algn="just">
              <a:buNone/>
            </a:pPr>
            <a:r>
              <a:rPr lang="en-US" sz="2000" dirty="0" smtClean="0"/>
              <a:t>Its </a:t>
            </a:r>
            <a:r>
              <a:rPr lang="en-US" sz="2000" dirty="0"/>
              <a:t>major advantages include statistical control to rule out </a:t>
            </a:r>
            <a:r>
              <a:rPr lang="en-US" sz="2000" dirty="0" smtClean="0"/>
              <a:t>rival explanations</a:t>
            </a:r>
            <a:r>
              <a:rPr lang="en-US" sz="2000" dirty="0"/>
              <a:t>, extensive coverage of countries, the ability to make </a:t>
            </a:r>
            <a:r>
              <a:rPr lang="en-US" sz="2000" dirty="0" smtClean="0"/>
              <a:t>strong inferences </a:t>
            </a:r>
            <a:r>
              <a:rPr lang="en-US" sz="2000" dirty="0"/>
              <a:t>and the identification of “deviant” countries, or “outliers”.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Scope of countries</a:t>
            </a:r>
            <a:endParaRPr lang="en-US" sz="2400" dirty="0"/>
          </a:p>
        </p:txBody>
      </p:sp>
      <p:sp>
        <p:nvSpPr>
          <p:cNvPr id="3" name="Content Placeholder 2"/>
          <p:cNvSpPr>
            <a:spLocks noGrp="1"/>
          </p:cNvSpPr>
          <p:nvPr>
            <p:ph idx="1"/>
          </p:nvPr>
        </p:nvSpPr>
        <p:spPr>
          <a:xfrm>
            <a:off x="457200" y="1775191"/>
            <a:ext cx="5943600" cy="4625609"/>
          </a:xfrm>
        </p:spPr>
        <p:txBody>
          <a:bodyPr>
            <a:normAutofit lnSpcReduction="10000"/>
          </a:bodyPr>
          <a:lstStyle/>
          <a:p>
            <a:pPr algn="just"/>
            <a:r>
              <a:rPr lang="en-US" sz="2000" dirty="0"/>
              <a:t>Comparing many countries is often referred to as “</a:t>
            </a:r>
            <a:r>
              <a:rPr lang="en-US" sz="2000" b="1" i="1" dirty="0"/>
              <a:t>variable –oriented</a:t>
            </a:r>
            <a:r>
              <a:rPr lang="en-US" sz="2000" b="1" i="1" dirty="0" smtClean="0"/>
              <a:t>”, </a:t>
            </a:r>
            <a:r>
              <a:rPr lang="en-US" sz="2000" dirty="0" smtClean="0"/>
              <a:t>since </a:t>
            </a:r>
            <a:r>
              <a:rPr lang="en-US" sz="2000" dirty="0"/>
              <a:t>it focuses primarily on “general dimensions of </a:t>
            </a:r>
            <a:r>
              <a:rPr lang="en-US" sz="2000" dirty="0" smtClean="0"/>
              <a:t>macro-social “variation</a:t>
            </a:r>
            <a:r>
              <a:rPr lang="en-US" sz="2000" dirty="0"/>
              <a:t>” and the relationship between variables at a global level </a:t>
            </a:r>
            <a:r>
              <a:rPr lang="en-US" sz="2000" dirty="0" smtClean="0"/>
              <a:t>of analysis</a:t>
            </a:r>
            <a:r>
              <a:rPr lang="en-US" sz="2000" dirty="0"/>
              <a:t>. </a:t>
            </a:r>
            <a:endParaRPr lang="en-US" sz="2000" dirty="0" smtClean="0"/>
          </a:p>
          <a:p>
            <a:pPr algn="just">
              <a:buNone/>
            </a:pPr>
            <a:endParaRPr lang="en-US" sz="2000" dirty="0" smtClean="0"/>
          </a:p>
          <a:p>
            <a:pPr algn="just">
              <a:buNone/>
            </a:pPr>
            <a:r>
              <a:rPr lang="en-US" sz="2000" dirty="0" smtClean="0"/>
              <a:t>The </a:t>
            </a:r>
            <a:r>
              <a:rPr lang="en-US" sz="2000" dirty="0"/>
              <a:t>fact that it has wide coverage allows for stronger </a:t>
            </a:r>
            <a:r>
              <a:rPr lang="en-US" sz="2000" dirty="0" smtClean="0"/>
              <a:t>inferences and </a:t>
            </a:r>
            <a:r>
              <a:rPr lang="en-US" sz="2000" dirty="0"/>
              <a:t>theory- building, since a given relationship can be demonstrated </a:t>
            </a:r>
            <a:r>
              <a:rPr lang="en-US" sz="2000" dirty="0" smtClean="0"/>
              <a:t>to exist </a:t>
            </a:r>
            <a:r>
              <a:rPr lang="en-US" sz="2000" dirty="0"/>
              <a:t>with certainty of a greater degree. </a:t>
            </a:r>
            <a:endParaRPr lang="en-US" sz="2000" dirty="0" smtClean="0"/>
          </a:p>
          <a:p>
            <a:pPr algn="just">
              <a:buNone/>
            </a:pPr>
            <a:endParaRPr lang="en-US" sz="2000" dirty="0" smtClean="0"/>
          </a:p>
          <a:p>
            <a:pPr algn="just">
              <a:buNone/>
            </a:pPr>
            <a:r>
              <a:rPr lang="en-US" sz="2000" dirty="0" smtClean="0"/>
              <a:t>For </a:t>
            </a:r>
            <a:r>
              <a:rPr lang="en-US" sz="2000" dirty="0"/>
              <a:t>example, </a:t>
            </a:r>
            <a:r>
              <a:rPr lang="en-US" sz="2000" dirty="0" err="1"/>
              <a:t>Gurr</a:t>
            </a:r>
            <a:r>
              <a:rPr lang="en-US" sz="2000" dirty="0"/>
              <a:t> (</a:t>
            </a:r>
            <a:r>
              <a:rPr lang="en-US" sz="2000" dirty="0" smtClean="0"/>
              <a:t>1968) demonstrates </a:t>
            </a:r>
            <a:r>
              <a:rPr lang="en-US" sz="2000" dirty="0"/>
              <a:t>that levels of civil strife across 114 countries are </a:t>
            </a:r>
            <a:r>
              <a:rPr lang="en-US" sz="2000" dirty="0" smtClean="0"/>
              <a:t>positively linked </a:t>
            </a:r>
            <a:r>
              <a:rPr lang="en-US" sz="2000" dirty="0"/>
              <a:t>to the presence of economic, political, short-term, and </a:t>
            </a:r>
            <a:r>
              <a:rPr lang="en-US" sz="2000" dirty="0" smtClean="0"/>
              <a:t>long-term deprivation</a:t>
            </a:r>
            <a:r>
              <a:rPr lang="en-US" sz="20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Scope of countries</a:t>
            </a:r>
            <a:endParaRPr lang="en-US" sz="2400" dirty="0"/>
          </a:p>
        </p:txBody>
      </p:sp>
      <p:sp>
        <p:nvSpPr>
          <p:cNvPr id="3" name="Content Placeholder 2"/>
          <p:cNvSpPr>
            <a:spLocks noGrp="1"/>
          </p:cNvSpPr>
          <p:nvPr>
            <p:ph idx="1"/>
          </p:nvPr>
        </p:nvSpPr>
        <p:spPr>
          <a:xfrm>
            <a:off x="457200" y="1775191"/>
            <a:ext cx="5334000" cy="4320809"/>
          </a:xfrm>
        </p:spPr>
        <p:txBody>
          <a:bodyPr>
            <a:noAutofit/>
          </a:bodyPr>
          <a:lstStyle/>
          <a:p>
            <a:pPr algn="just">
              <a:buNone/>
            </a:pPr>
            <a:r>
              <a:rPr lang="en-US" sz="2000" dirty="0"/>
              <a:t>His analysis also explicates that this relationship holds for roughly 65 per</a:t>
            </a:r>
          </a:p>
          <a:p>
            <a:pPr algn="just">
              <a:buNone/>
            </a:pPr>
            <a:r>
              <a:rPr lang="en-US" sz="2000" dirty="0"/>
              <a:t>cent of the countries</a:t>
            </a:r>
            <a:r>
              <a:rPr lang="en-US" sz="2000" dirty="0" smtClean="0"/>
              <a:t>.  </a:t>
            </a:r>
            <a:r>
              <a:rPr lang="en-US" sz="2000" dirty="0"/>
              <a:t>In the same vain, </a:t>
            </a:r>
            <a:r>
              <a:rPr lang="en-US" sz="2000" dirty="0" err="1"/>
              <a:t>Heinwell</a:t>
            </a:r>
            <a:r>
              <a:rPr lang="en-US" sz="2000" dirty="0"/>
              <a:t> (1994) has shown that </a:t>
            </a:r>
            <a:r>
              <a:rPr lang="en-US" sz="2000" dirty="0" smtClean="0"/>
              <a:t>for 125 </a:t>
            </a:r>
            <a:r>
              <a:rPr lang="en-US" sz="2000" dirty="0"/>
              <a:t>countries, from 1960-1985 there is a positive relationship between </a:t>
            </a:r>
            <a:r>
              <a:rPr lang="en-US" sz="2000" dirty="0" smtClean="0"/>
              <a:t>per capital </a:t>
            </a:r>
            <a:r>
              <a:rPr lang="en-US" sz="2000" dirty="0"/>
              <a:t>level of income and democracy. </a:t>
            </a:r>
            <a:endParaRPr lang="en-US" sz="2000" dirty="0" smtClean="0"/>
          </a:p>
          <a:p>
            <a:pPr algn="just">
              <a:buNone/>
            </a:pPr>
            <a:endParaRPr lang="en-US" sz="2000" dirty="0" smtClean="0"/>
          </a:p>
          <a:p>
            <a:pPr algn="just">
              <a:buNone/>
            </a:pPr>
            <a:r>
              <a:rPr lang="en-US" sz="2000" dirty="0" smtClean="0"/>
              <a:t>According </a:t>
            </a:r>
            <a:r>
              <a:rPr lang="en-US" sz="2000" dirty="0"/>
              <a:t>to </a:t>
            </a:r>
            <a:r>
              <a:rPr lang="en-US" sz="2000" dirty="0" err="1"/>
              <a:t>Landman</a:t>
            </a:r>
            <a:r>
              <a:rPr lang="en-US" sz="2000" dirty="0"/>
              <a:t> (</a:t>
            </a:r>
            <a:r>
              <a:rPr lang="en-US" sz="2000" dirty="0" smtClean="0"/>
              <a:t>2003:26) after </a:t>
            </a:r>
            <a:r>
              <a:rPr lang="en-US" sz="2000" dirty="0"/>
              <a:t>controlling for the differences between OECD countries, </a:t>
            </a:r>
            <a:r>
              <a:rPr lang="en-US" sz="2000" dirty="0" smtClean="0"/>
              <a:t>Middle Eastern </a:t>
            </a:r>
            <a:r>
              <a:rPr lang="en-US" sz="2000" dirty="0"/>
              <a:t>oil producing countries, Africa, and Latin America, </a:t>
            </a:r>
            <a:r>
              <a:rPr lang="en-US" sz="2000" dirty="0" smtClean="0"/>
              <a:t>this relationship </a:t>
            </a:r>
            <a:r>
              <a:rPr lang="en-US" sz="2000" dirty="0"/>
              <a:t>is demonstrated to hold for about 60 per cent of the countries</a:t>
            </a:r>
            <a:r>
              <a:rPr lang="en-US" sz="2000" dirty="0" smtClean="0"/>
              <a:t>.</a:t>
            </a:r>
          </a:p>
          <a:p>
            <a:pPr algn="just">
              <a:buNone/>
            </a:pP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Scope of countries</a:t>
            </a:r>
            <a:endParaRPr lang="en-US" sz="2400" dirty="0"/>
          </a:p>
        </p:txBody>
      </p:sp>
      <p:sp>
        <p:nvSpPr>
          <p:cNvPr id="3" name="Content Placeholder 2"/>
          <p:cNvSpPr>
            <a:spLocks noGrp="1"/>
          </p:cNvSpPr>
          <p:nvPr>
            <p:ph idx="1"/>
          </p:nvPr>
        </p:nvSpPr>
        <p:spPr>
          <a:xfrm>
            <a:off x="457200" y="1775191"/>
            <a:ext cx="4953000" cy="4625609"/>
          </a:xfrm>
        </p:spPr>
        <p:txBody>
          <a:bodyPr>
            <a:normAutofit/>
          </a:bodyPr>
          <a:lstStyle/>
          <a:p>
            <a:pPr algn="just">
              <a:buNone/>
            </a:pPr>
            <a:r>
              <a:rPr lang="en-US" sz="2000" dirty="0" smtClean="0"/>
              <a:t>A second advantage of comparing many countries lies in the ability to</a:t>
            </a:r>
          </a:p>
          <a:p>
            <a:pPr algn="just">
              <a:buNone/>
            </a:pPr>
            <a:r>
              <a:rPr lang="en-US" sz="2000" dirty="0" smtClean="0"/>
              <a:t>identify so –called “deviant” countries or “outliers.”</a:t>
            </a:r>
          </a:p>
          <a:p>
            <a:pPr algn="just">
              <a:buNone/>
            </a:pPr>
            <a:endParaRPr lang="en-US" sz="2000" dirty="0" smtClean="0"/>
          </a:p>
          <a:p>
            <a:pPr algn="just">
              <a:buNone/>
            </a:pPr>
            <a:r>
              <a:rPr lang="en-US" sz="2000" dirty="0" smtClean="0"/>
              <a:t> These are countries whose values on the dependent variable (levels of civil strife or democracy in the example above) are different than expected, given the values on the independent variables (level of deprivation or per capital income).</a:t>
            </a:r>
          </a:p>
          <a:p>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2153</TotalTime>
  <Words>2659</Words>
  <Application>Microsoft Office PowerPoint</Application>
  <PresentationFormat>On-screen Show (4:3)</PresentationFormat>
  <Paragraphs>322</Paragraphs>
  <Slides>41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Corbel</vt:lpstr>
      <vt:lpstr>Times New Roman</vt:lpstr>
      <vt:lpstr>Wingdings</vt:lpstr>
      <vt:lpstr>Wingdings 2</vt:lpstr>
      <vt:lpstr>Wingdings 3</vt:lpstr>
      <vt:lpstr>Module</vt:lpstr>
      <vt:lpstr>LECTURE 3  Comparative politics (CP501) instructor: Ayesigye Doreen </vt:lpstr>
      <vt:lpstr>  METHODS OF COMPARATIVE STUDY </vt:lpstr>
      <vt:lpstr>Unit 1: Comparing Many Countries</vt:lpstr>
      <vt:lpstr> The table below will help our illustration. </vt:lpstr>
      <vt:lpstr>Scope of countries </vt:lpstr>
      <vt:lpstr>Scope of countries</vt:lpstr>
      <vt:lpstr>Scope of countries</vt:lpstr>
      <vt:lpstr>Scope of countries</vt:lpstr>
      <vt:lpstr>Scope of countries</vt:lpstr>
      <vt:lpstr>Scope of countries</vt:lpstr>
      <vt:lpstr>Scope of countries</vt:lpstr>
      <vt:lpstr>Scope of countries</vt:lpstr>
      <vt:lpstr>Scope of countries</vt:lpstr>
      <vt:lpstr>Scope of countries</vt:lpstr>
      <vt:lpstr> DISADVANTAGES OF COMPARING MANY COUNTRIES</vt:lpstr>
      <vt:lpstr>DISADVANTAGES OF COMPARING MANY COUNTRIES</vt:lpstr>
      <vt:lpstr>DISADVANTAGES OF COMPARING MANY COUNTRIES</vt:lpstr>
      <vt:lpstr>DISADVANTAGES OF COMPARING MANY COUNTRIES</vt:lpstr>
      <vt:lpstr>DISADVANTAGES OF COMPARING MANY COUNTRIES</vt:lpstr>
      <vt:lpstr>DISADVANTAGES OF COMPARING MANY COUNTRIES</vt:lpstr>
      <vt:lpstr>UNIT 2: COMPARING FEW COUNTRIES</vt:lpstr>
      <vt:lpstr>Meaning of comparing few countries</vt:lpstr>
      <vt:lpstr>Meaning of comparing few countries</vt:lpstr>
      <vt:lpstr>Meaning of comparing few countries</vt:lpstr>
      <vt:lpstr>Meaning of comparing few countries</vt:lpstr>
      <vt:lpstr>MOST SIMILAR SYSTEMS DESIGN</vt:lpstr>
      <vt:lpstr>MOST SIMILAR SYSTEMS DESIGN</vt:lpstr>
      <vt:lpstr>MOST SIMILAR SYSTEMS DESIGN</vt:lpstr>
      <vt:lpstr>MOST SIMILAR SYSTEMS DESIGN</vt:lpstr>
      <vt:lpstr>PowerPoint Presentation</vt:lpstr>
      <vt:lpstr>PowerPoint Presentation</vt:lpstr>
      <vt:lpstr> MOST DIFFERENT SYSTEMS DESIGN </vt:lpstr>
      <vt:lpstr>MOST DIFFERENT SYSTEMS DESIGN</vt:lpstr>
      <vt:lpstr>MOST DIFFERENT SYSTEMS DESIGN</vt:lpstr>
      <vt:lpstr>Most different systems design Group I</vt:lpstr>
      <vt:lpstr>Group 2</vt:lpstr>
      <vt:lpstr>Group 3</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leyli academy</dc:creator>
  <cp:lastModifiedBy>Windows User</cp:lastModifiedBy>
  <cp:revision>127</cp:revision>
  <dcterms:created xsi:type="dcterms:W3CDTF">2021-05-08T04:25:56Z</dcterms:created>
  <dcterms:modified xsi:type="dcterms:W3CDTF">2021-05-09T19:01:39Z</dcterms:modified>
</cp:coreProperties>
</file>