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6" autoAdjust="0"/>
    <p:restoredTop sz="94660"/>
  </p:normalViewPr>
  <p:slideViewPr>
    <p:cSldViewPr snapToGrid="0">
      <p:cViewPr varScale="1">
        <p:scale>
          <a:sx n="90" d="100"/>
          <a:sy n="90" d="100"/>
        </p:scale>
        <p:origin x="5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E4-0BE2-4BFC-95AD-C0B1FD8EF4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00FEFB-B997-467C-B30D-7461110C51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64E290-AADE-410C-B328-E795B4D84276}"/>
              </a:ext>
            </a:extLst>
          </p:cNvPr>
          <p:cNvSpPr>
            <a:spLocks noGrp="1"/>
          </p:cNvSpPr>
          <p:nvPr>
            <p:ph type="dt" sz="half" idx="10"/>
          </p:nvPr>
        </p:nvSpPr>
        <p:spPr/>
        <p:txBody>
          <a:bodyPr/>
          <a:lstStyle/>
          <a:p>
            <a:fld id="{466CA64C-1545-42AB-B4FE-B70B86B9DAE7}" type="datetimeFigureOut">
              <a:rPr lang="en-GB" smtClean="0"/>
              <a:t>19/04/2021</a:t>
            </a:fld>
            <a:endParaRPr lang="en-GB"/>
          </a:p>
        </p:txBody>
      </p:sp>
      <p:sp>
        <p:nvSpPr>
          <p:cNvPr id="5" name="Footer Placeholder 4">
            <a:extLst>
              <a:ext uri="{FF2B5EF4-FFF2-40B4-BE49-F238E27FC236}">
                <a16:creationId xmlns:a16="http://schemas.microsoft.com/office/drawing/2014/main" id="{538ECCF9-3AD5-4870-BA26-8316C6606D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42EF1-31AA-4684-A830-FB57CFEF08C8}"/>
              </a:ext>
            </a:extLst>
          </p:cNvPr>
          <p:cNvSpPr>
            <a:spLocks noGrp="1"/>
          </p:cNvSpPr>
          <p:nvPr>
            <p:ph type="sldNum" sz="quarter" idx="12"/>
          </p:nvPr>
        </p:nvSpPr>
        <p:spPr/>
        <p:txBody>
          <a:bodyPr/>
          <a:lstStyle/>
          <a:p>
            <a:fld id="{1C7846F1-98BF-49B0-9AF1-9F3B0E3CCC51}" type="slidenum">
              <a:rPr lang="en-GB" smtClean="0"/>
              <a:t>‹#›</a:t>
            </a:fld>
            <a:endParaRPr lang="en-GB"/>
          </a:p>
        </p:txBody>
      </p:sp>
    </p:spTree>
    <p:extLst>
      <p:ext uri="{BB962C8B-B14F-4D97-AF65-F5344CB8AC3E}">
        <p14:creationId xmlns:p14="http://schemas.microsoft.com/office/powerpoint/2010/main" val="238468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36E6-EB4C-460F-803C-9FE80C60B3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2A45DB-2019-423E-9093-FEE527A0E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956619-269F-4A1E-9A21-672B93065225}"/>
              </a:ext>
            </a:extLst>
          </p:cNvPr>
          <p:cNvSpPr>
            <a:spLocks noGrp="1"/>
          </p:cNvSpPr>
          <p:nvPr>
            <p:ph type="dt" sz="half" idx="10"/>
          </p:nvPr>
        </p:nvSpPr>
        <p:spPr/>
        <p:txBody>
          <a:bodyPr/>
          <a:lstStyle/>
          <a:p>
            <a:fld id="{466CA64C-1545-42AB-B4FE-B70B86B9DAE7}" type="datetimeFigureOut">
              <a:rPr lang="en-GB" smtClean="0"/>
              <a:t>19/04/2021</a:t>
            </a:fld>
            <a:endParaRPr lang="en-GB"/>
          </a:p>
        </p:txBody>
      </p:sp>
      <p:sp>
        <p:nvSpPr>
          <p:cNvPr id="5" name="Footer Placeholder 4">
            <a:extLst>
              <a:ext uri="{FF2B5EF4-FFF2-40B4-BE49-F238E27FC236}">
                <a16:creationId xmlns:a16="http://schemas.microsoft.com/office/drawing/2014/main" id="{CE8B6C55-C11B-43C8-905B-D77F24808B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DF3DD9-4AB4-4F64-853E-B6AB37452FDA}"/>
              </a:ext>
            </a:extLst>
          </p:cNvPr>
          <p:cNvSpPr>
            <a:spLocks noGrp="1"/>
          </p:cNvSpPr>
          <p:nvPr>
            <p:ph type="sldNum" sz="quarter" idx="12"/>
          </p:nvPr>
        </p:nvSpPr>
        <p:spPr/>
        <p:txBody>
          <a:bodyPr/>
          <a:lstStyle/>
          <a:p>
            <a:fld id="{1C7846F1-98BF-49B0-9AF1-9F3B0E3CCC51}" type="slidenum">
              <a:rPr lang="en-GB" smtClean="0"/>
              <a:t>‹#›</a:t>
            </a:fld>
            <a:endParaRPr lang="en-GB"/>
          </a:p>
        </p:txBody>
      </p:sp>
    </p:spTree>
    <p:extLst>
      <p:ext uri="{BB962C8B-B14F-4D97-AF65-F5344CB8AC3E}">
        <p14:creationId xmlns:p14="http://schemas.microsoft.com/office/powerpoint/2010/main" val="234036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FB4B3-9129-468F-961B-006232247D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C84CA7-B9D2-45CB-8DF0-636D900A97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EAD173-5EED-4EA5-B86B-2D681CF02858}"/>
              </a:ext>
            </a:extLst>
          </p:cNvPr>
          <p:cNvSpPr>
            <a:spLocks noGrp="1"/>
          </p:cNvSpPr>
          <p:nvPr>
            <p:ph type="dt" sz="half" idx="10"/>
          </p:nvPr>
        </p:nvSpPr>
        <p:spPr/>
        <p:txBody>
          <a:bodyPr/>
          <a:lstStyle/>
          <a:p>
            <a:fld id="{466CA64C-1545-42AB-B4FE-B70B86B9DAE7}" type="datetimeFigureOut">
              <a:rPr lang="en-GB" smtClean="0"/>
              <a:t>19/04/2021</a:t>
            </a:fld>
            <a:endParaRPr lang="en-GB"/>
          </a:p>
        </p:txBody>
      </p:sp>
      <p:sp>
        <p:nvSpPr>
          <p:cNvPr id="5" name="Footer Placeholder 4">
            <a:extLst>
              <a:ext uri="{FF2B5EF4-FFF2-40B4-BE49-F238E27FC236}">
                <a16:creationId xmlns:a16="http://schemas.microsoft.com/office/drawing/2014/main" id="{4126D358-7DF7-4C4B-86D3-DA02F4A37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D6517-DDA9-4EB2-A9D0-89E59CF10CF5}"/>
              </a:ext>
            </a:extLst>
          </p:cNvPr>
          <p:cNvSpPr>
            <a:spLocks noGrp="1"/>
          </p:cNvSpPr>
          <p:nvPr>
            <p:ph type="sldNum" sz="quarter" idx="12"/>
          </p:nvPr>
        </p:nvSpPr>
        <p:spPr/>
        <p:txBody>
          <a:bodyPr/>
          <a:lstStyle/>
          <a:p>
            <a:fld id="{1C7846F1-98BF-49B0-9AF1-9F3B0E3CCC51}" type="slidenum">
              <a:rPr lang="en-GB" smtClean="0"/>
              <a:t>‹#›</a:t>
            </a:fld>
            <a:endParaRPr lang="en-GB"/>
          </a:p>
        </p:txBody>
      </p:sp>
    </p:spTree>
    <p:extLst>
      <p:ext uri="{BB962C8B-B14F-4D97-AF65-F5344CB8AC3E}">
        <p14:creationId xmlns:p14="http://schemas.microsoft.com/office/powerpoint/2010/main" val="350539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329B6-D089-418B-94CE-C9F46EA0D1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B10F51-79E4-4CA0-9F64-F787BEA2A3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CDEBD7-CC62-4B12-920D-2D6FCBE97E98}"/>
              </a:ext>
            </a:extLst>
          </p:cNvPr>
          <p:cNvSpPr>
            <a:spLocks noGrp="1"/>
          </p:cNvSpPr>
          <p:nvPr>
            <p:ph type="dt" sz="half" idx="10"/>
          </p:nvPr>
        </p:nvSpPr>
        <p:spPr/>
        <p:txBody>
          <a:bodyPr/>
          <a:lstStyle/>
          <a:p>
            <a:fld id="{466CA64C-1545-42AB-B4FE-B70B86B9DAE7}" type="datetimeFigureOut">
              <a:rPr lang="en-GB" smtClean="0"/>
              <a:t>19/04/2021</a:t>
            </a:fld>
            <a:endParaRPr lang="en-GB"/>
          </a:p>
        </p:txBody>
      </p:sp>
      <p:sp>
        <p:nvSpPr>
          <p:cNvPr id="5" name="Footer Placeholder 4">
            <a:extLst>
              <a:ext uri="{FF2B5EF4-FFF2-40B4-BE49-F238E27FC236}">
                <a16:creationId xmlns:a16="http://schemas.microsoft.com/office/drawing/2014/main" id="{931F2F8E-396E-4655-BD49-0DB52052DD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65D3C-8B4A-4B11-A03D-EBCFD3FFBAED}"/>
              </a:ext>
            </a:extLst>
          </p:cNvPr>
          <p:cNvSpPr>
            <a:spLocks noGrp="1"/>
          </p:cNvSpPr>
          <p:nvPr>
            <p:ph type="sldNum" sz="quarter" idx="12"/>
          </p:nvPr>
        </p:nvSpPr>
        <p:spPr/>
        <p:txBody>
          <a:bodyPr/>
          <a:lstStyle/>
          <a:p>
            <a:fld id="{1C7846F1-98BF-49B0-9AF1-9F3B0E3CCC51}" type="slidenum">
              <a:rPr lang="en-GB" smtClean="0"/>
              <a:t>‹#›</a:t>
            </a:fld>
            <a:endParaRPr lang="en-GB"/>
          </a:p>
        </p:txBody>
      </p:sp>
    </p:spTree>
    <p:extLst>
      <p:ext uri="{BB962C8B-B14F-4D97-AF65-F5344CB8AC3E}">
        <p14:creationId xmlns:p14="http://schemas.microsoft.com/office/powerpoint/2010/main" val="412746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64C4-E84E-4A5B-A886-644BAC95CC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458FD0-F2E1-406D-8E5E-612006BEF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3B4E10-BDCF-4399-8E81-9B29CC404ABF}"/>
              </a:ext>
            </a:extLst>
          </p:cNvPr>
          <p:cNvSpPr>
            <a:spLocks noGrp="1"/>
          </p:cNvSpPr>
          <p:nvPr>
            <p:ph type="dt" sz="half" idx="10"/>
          </p:nvPr>
        </p:nvSpPr>
        <p:spPr/>
        <p:txBody>
          <a:bodyPr/>
          <a:lstStyle/>
          <a:p>
            <a:fld id="{466CA64C-1545-42AB-B4FE-B70B86B9DAE7}" type="datetimeFigureOut">
              <a:rPr lang="en-GB" smtClean="0"/>
              <a:t>19/04/2021</a:t>
            </a:fld>
            <a:endParaRPr lang="en-GB"/>
          </a:p>
        </p:txBody>
      </p:sp>
      <p:sp>
        <p:nvSpPr>
          <p:cNvPr id="5" name="Footer Placeholder 4">
            <a:extLst>
              <a:ext uri="{FF2B5EF4-FFF2-40B4-BE49-F238E27FC236}">
                <a16:creationId xmlns:a16="http://schemas.microsoft.com/office/drawing/2014/main" id="{EECA13D7-D4B3-4ED0-95AB-8094E881F9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AE6279-8892-45E2-839D-35DBF442FD54}"/>
              </a:ext>
            </a:extLst>
          </p:cNvPr>
          <p:cNvSpPr>
            <a:spLocks noGrp="1"/>
          </p:cNvSpPr>
          <p:nvPr>
            <p:ph type="sldNum" sz="quarter" idx="12"/>
          </p:nvPr>
        </p:nvSpPr>
        <p:spPr/>
        <p:txBody>
          <a:bodyPr/>
          <a:lstStyle/>
          <a:p>
            <a:fld id="{1C7846F1-98BF-49B0-9AF1-9F3B0E3CCC51}" type="slidenum">
              <a:rPr lang="en-GB" smtClean="0"/>
              <a:t>‹#›</a:t>
            </a:fld>
            <a:endParaRPr lang="en-GB"/>
          </a:p>
        </p:txBody>
      </p:sp>
    </p:spTree>
    <p:extLst>
      <p:ext uri="{BB962C8B-B14F-4D97-AF65-F5344CB8AC3E}">
        <p14:creationId xmlns:p14="http://schemas.microsoft.com/office/powerpoint/2010/main" val="191042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2B11-DA36-4837-A797-E7B435B50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87FE6B-3ABB-457F-BBC6-D070DC6FB2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2D56F3-656E-49F2-87F8-37BB80A1EC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86CE03-A71E-4157-9533-DE180FA26E9C}"/>
              </a:ext>
            </a:extLst>
          </p:cNvPr>
          <p:cNvSpPr>
            <a:spLocks noGrp="1"/>
          </p:cNvSpPr>
          <p:nvPr>
            <p:ph type="dt" sz="half" idx="10"/>
          </p:nvPr>
        </p:nvSpPr>
        <p:spPr/>
        <p:txBody>
          <a:bodyPr/>
          <a:lstStyle/>
          <a:p>
            <a:fld id="{466CA64C-1545-42AB-B4FE-B70B86B9DAE7}" type="datetimeFigureOut">
              <a:rPr lang="en-GB" smtClean="0"/>
              <a:t>19/04/2021</a:t>
            </a:fld>
            <a:endParaRPr lang="en-GB"/>
          </a:p>
        </p:txBody>
      </p:sp>
      <p:sp>
        <p:nvSpPr>
          <p:cNvPr id="6" name="Footer Placeholder 5">
            <a:extLst>
              <a:ext uri="{FF2B5EF4-FFF2-40B4-BE49-F238E27FC236}">
                <a16:creationId xmlns:a16="http://schemas.microsoft.com/office/drawing/2014/main" id="{42651D00-8F5F-48CF-AD0E-831A43A1B9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EE6DEC-1DC5-4C21-9D36-8C1DBC444989}"/>
              </a:ext>
            </a:extLst>
          </p:cNvPr>
          <p:cNvSpPr>
            <a:spLocks noGrp="1"/>
          </p:cNvSpPr>
          <p:nvPr>
            <p:ph type="sldNum" sz="quarter" idx="12"/>
          </p:nvPr>
        </p:nvSpPr>
        <p:spPr/>
        <p:txBody>
          <a:bodyPr/>
          <a:lstStyle/>
          <a:p>
            <a:fld id="{1C7846F1-98BF-49B0-9AF1-9F3B0E3CCC51}" type="slidenum">
              <a:rPr lang="en-GB" smtClean="0"/>
              <a:t>‹#›</a:t>
            </a:fld>
            <a:endParaRPr lang="en-GB"/>
          </a:p>
        </p:txBody>
      </p:sp>
    </p:spTree>
    <p:extLst>
      <p:ext uri="{BB962C8B-B14F-4D97-AF65-F5344CB8AC3E}">
        <p14:creationId xmlns:p14="http://schemas.microsoft.com/office/powerpoint/2010/main" val="89217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08BD-9C25-4CA5-BBA1-D804F47C30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95BD43-2075-4391-B415-B72C7023FC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2A8BE2-B150-4FF3-8CD5-204B07C45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4992F5-A735-414A-8D13-1CBFA7E92C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60908D-8070-4F3E-B71F-CC137CD63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CD82D6-7E8D-4350-9931-993B9F846778}"/>
              </a:ext>
            </a:extLst>
          </p:cNvPr>
          <p:cNvSpPr>
            <a:spLocks noGrp="1"/>
          </p:cNvSpPr>
          <p:nvPr>
            <p:ph type="dt" sz="half" idx="10"/>
          </p:nvPr>
        </p:nvSpPr>
        <p:spPr/>
        <p:txBody>
          <a:bodyPr/>
          <a:lstStyle/>
          <a:p>
            <a:fld id="{466CA64C-1545-42AB-B4FE-B70B86B9DAE7}" type="datetimeFigureOut">
              <a:rPr lang="en-GB" smtClean="0"/>
              <a:t>19/04/2021</a:t>
            </a:fld>
            <a:endParaRPr lang="en-GB"/>
          </a:p>
        </p:txBody>
      </p:sp>
      <p:sp>
        <p:nvSpPr>
          <p:cNvPr id="8" name="Footer Placeholder 7">
            <a:extLst>
              <a:ext uri="{FF2B5EF4-FFF2-40B4-BE49-F238E27FC236}">
                <a16:creationId xmlns:a16="http://schemas.microsoft.com/office/drawing/2014/main" id="{9051786D-6878-47BF-B24C-4779FDF091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82299C-0D49-41D0-A508-3A10A179D9DA}"/>
              </a:ext>
            </a:extLst>
          </p:cNvPr>
          <p:cNvSpPr>
            <a:spLocks noGrp="1"/>
          </p:cNvSpPr>
          <p:nvPr>
            <p:ph type="sldNum" sz="quarter" idx="12"/>
          </p:nvPr>
        </p:nvSpPr>
        <p:spPr/>
        <p:txBody>
          <a:bodyPr/>
          <a:lstStyle/>
          <a:p>
            <a:fld id="{1C7846F1-98BF-49B0-9AF1-9F3B0E3CCC51}" type="slidenum">
              <a:rPr lang="en-GB" smtClean="0"/>
              <a:t>‹#›</a:t>
            </a:fld>
            <a:endParaRPr lang="en-GB"/>
          </a:p>
        </p:txBody>
      </p:sp>
    </p:spTree>
    <p:extLst>
      <p:ext uri="{BB962C8B-B14F-4D97-AF65-F5344CB8AC3E}">
        <p14:creationId xmlns:p14="http://schemas.microsoft.com/office/powerpoint/2010/main" val="349537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3E0C-EF57-456C-85A4-AE84F8CDBF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30A04A-4B54-44F9-9F9B-1C0D1EA3D142}"/>
              </a:ext>
            </a:extLst>
          </p:cNvPr>
          <p:cNvSpPr>
            <a:spLocks noGrp="1"/>
          </p:cNvSpPr>
          <p:nvPr>
            <p:ph type="dt" sz="half" idx="10"/>
          </p:nvPr>
        </p:nvSpPr>
        <p:spPr/>
        <p:txBody>
          <a:bodyPr/>
          <a:lstStyle/>
          <a:p>
            <a:fld id="{466CA64C-1545-42AB-B4FE-B70B86B9DAE7}" type="datetimeFigureOut">
              <a:rPr lang="en-GB" smtClean="0"/>
              <a:t>19/04/2021</a:t>
            </a:fld>
            <a:endParaRPr lang="en-GB"/>
          </a:p>
        </p:txBody>
      </p:sp>
      <p:sp>
        <p:nvSpPr>
          <p:cNvPr id="4" name="Footer Placeholder 3">
            <a:extLst>
              <a:ext uri="{FF2B5EF4-FFF2-40B4-BE49-F238E27FC236}">
                <a16:creationId xmlns:a16="http://schemas.microsoft.com/office/drawing/2014/main" id="{BB7DE7B4-1409-4347-8A38-4D6616022F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0BCB5F-FC87-4FBC-86E3-6508C360EBD0}"/>
              </a:ext>
            </a:extLst>
          </p:cNvPr>
          <p:cNvSpPr>
            <a:spLocks noGrp="1"/>
          </p:cNvSpPr>
          <p:nvPr>
            <p:ph type="sldNum" sz="quarter" idx="12"/>
          </p:nvPr>
        </p:nvSpPr>
        <p:spPr/>
        <p:txBody>
          <a:bodyPr/>
          <a:lstStyle/>
          <a:p>
            <a:fld id="{1C7846F1-98BF-49B0-9AF1-9F3B0E3CCC51}" type="slidenum">
              <a:rPr lang="en-GB" smtClean="0"/>
              <a:t>‹#›</a:t>
            </a:fld>
            <a:endParaRPr lang="en-GB"/>
          </a:p>
        </p:txBody>
      </p:sp>
    </p:spTree>
    <p:extLst>
      <p:ext uri="{BB962C8B-B14F-4D97-AF65-F5344CB8AC3E}">
        <p14:creationId xmlns:p14="http://schemas.microsoft.com/office/powerpoint/2010/main" val="3755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9EDA04-3743-4BE3-ACF1-84056268DE2D}"/>
              </a:ext>
            </a:extLst>
          </p:cNvPr>
          <p:cNvSpPr>
            <a:spLocks noGrp="1"/>
          </p:cNvSpPr>
          <p:nvPr>
            <p:ph type="dt" sz="half" idx="10"/>
          </p:nvPr>
        </p:nvSpPr>
        <p:spPr/>
        <p:txBody>
          <a:bodyPr/>
          <a:lstStyle/>
          <a:p>
            <a:fld id="{466CA64C-1545-42AB-B4FE-B70B86B9DAE7}" type="datetimeFigureOut">
              <a:rPr lang="en-GB" smtClean="0"/>
              <a:t>19/04/2021</a:t>
            </a:fld>
            <a:endParaRPr lang="en-GB"/>
          </a:p>
        </p:txBody>
      </p:sp>
      <p:sp>
        <p:nvSpPr>
          <p:cNvPr id="3" name="Footer Placeholder 2">
            <a:extLst>
              <a:ext uri="{FF2B5EF4-FFF2-40B4-BE49-F238E27FC236}">
                <a16:creationId xmlns:a16="http://schemas.microsoft.com/office/drawing/2014/main" id="{8C6EDE77-C876-4AAF-9CD4-E22AAFB790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2EE303-6704-493E-981E-640D967C8639}"/>
              </a:ext>
            </a:extLst>
          </p:cNvPr>
          <p:cNvSpPr>
            <a:spLocks noGrp="1"/>
          </p:cNvSpPr>
          <p:nvPr>
            <p:ph type="sldNum" sz="quarter" idx="12"/>
          </p:nvPr>
        </p:nvSpPr>
        <p:spPr/>
        <p:txBody>
          <a:bodyPr/>
          <a:lstStyle/>
          <a:p>
            <a:fld id="{1C7846F1-98BF-49B0-9AF1-9F3B0E3CCC51}" type="slidenum">
              <a:rPr lang="en-GB" smtClean="0"/>
              <a:t>‹#›</a:t>
            </a:fld>
            <a:endParaRPr lang="en-GB"/>
          </a:p>
        </p:txBody>
      </p:sp>
    </p:spTree>
    <p:extLst>
      <p:ext uri="{BB962C8B-B14F-4D97-AF65-F5344CB8AC3E}">
        <p14:creationId xmlns:p14="http://schemas.microsoft.com/office/powerpoint/2010/main" val="198548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A8E7-448B-4083-B20B-3DCC3B3DF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DD9342-98E4-4312-A248-4F35B18391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C86F16-A30E-4616-91E5-5162CEE95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8D392-20C9-4453-8081-01F700D132D4}"/>
              </a:ext>
            </a:extLst>
          </p:cNvPr>
          <p:cNvSpPr>
            <a:spLocks noGrp="1"/>
          </p:cNvSpPr>
          <p:nvPr>
            <p:ph type="dt" sz="half" idx="10"/>
          </p:nvPr>
        </p:nvSpPr>
        <p:spPr/>
        <p:txBody>
          <a:bodyPr/>
          <a:lstStyle/>
          <a:p>
            <a:fld id="{466CA64C-1545-42AB-B4FE-B70B86B9DAE7}" type="datetimeFigureOut">
              <a:rPr lang="en-GB" smtClean="0"/>
              <a:t>19/04/2021</a:t>
            </a:fld>
            <a:endParaRPr lang="en-GB"/>
          </a:p>
        </p:txBody>
      </p:sp>
      <p:sp>
        <p:nvSpPr>
          <p:cNvPr id="6" name="Footer Placeholder 5">
            <a:extLst>
              <a:ext uri="{FF2B5EF4-FFF2-40B4-BE49-F238E27FC236}">
                <a16:creationId xmlns:a16="http://schemas.microsoft.com/office/drawing/2014/main" id="{E1393219-616D-41D9-A212-F14B211CB5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C9A8BD-564E-469A-82DE-003541C7EDEB}"/>
              </a:ext>
            </a:extLst>
          </p:cNvPr>
          <p:cNvSpPr>
            <a:spLocks noGrp="1"/>
          </p:cNvSpPr>
          <p:nvPr>
            <p:ph type="sldNum" sz="quarter" idx="12"/>
          </p:nvPr>
        </p:nvSpPr>
        <p:spPr/>
        <p:txBody>
          <a:bodyPr/>
          <a:lstStyle/>
          <a:p>
            <a:fld id="{1C7846F1-98BF-49B0-9AF1-9F3B0E3CCC51}" type="slidenum">
              <a:rPr lang="en-GB" smtClean="0"/>
              <a:t>‹#›</a:t>
            </a:fld>
            <a:endParaRPr lang="en-GB"/>
          </a:p>
        </p:txBody>
      </p:sp>
    </p:spTree>
    <p:extLst>
      <p:ext uri="{BB962C8B-B14F-4D97-AF65-F5344CB8AC3E}">
        <p14:creationId xmlns:p14="http://schemas.microsoft.com/office/powerpoint/2010/main" val="400444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BAAD-C0FA-4636-97E9-4FD044703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BB4D3E-545B-4E71-9803-3F7B82B8CC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DBD4CD-A14E-436F-A5A5-175F3D799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9AFDE-9913-4D53-B72C-8BF0CC74592A}"/>
              </a:ext>
            </a:extLst>
          </p:cNvPr>
          <p:cNvSpPr>
            <a:spLocks noGrp="1"/>
          </p:cNvSpPr>
          <p:nvPr>
            <p:ph type="dt" sz="half" idx="10"/>
          </p:nvPr>
        </p:nvSpPr>
        <p:spPr/>
        <p:txBody>
          <a:bodyPr/>
          <a:lstStyle/>
          <a:p>
            <a:fld id="{466CA64C-1545-42AB-B4FE-B70B86B9DAE7}" type="datetimeFigureOut">
              <a:rPr lang="en-GB" smtClean="0"/>
              <a:t>19/04/2021</a:t>
            </a:fld>
            <a:endParaRPr lang="en-GB"/>
          </a:p>
        </p:txBody>
      </p:sp>
      <p:sp>
        <p:nvSpPr>
          <p:cNvPr id="6" name="Footer Placeholder 5">
            <a:extLst>
              <a:ext uri="{FF2B5EF4-FFF2-40B4-BE49-F238E27FC236}">
                <a16:creationId xmlns:a16="http://schemas.microsoft.com/office/drawing/2014/main" id="{5C82B63C-3B86-4559-954C-F4E11BB8F4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928C95-255C-429E-880F-3893EC682C7C}"/>
              </a:ext>
            </a:extLst>
          </p:cNvPr>
          <p:cNvSpPr>
            <a:spLocks noGrp="1"/>
          </p:cNvSpPr>
          <p:nvPr>
            <p:ph type="sldNum" sz="quarter" idx="12"/>
          </p:nvPr>
        </p:nvSpPr>
        <p:spPr/>
        <p:txBody>
          <a:bodyPr/>
          <a:lstStyle/>
          <a:p>
            <a:fld id="{1C7846F1-98BF-49B0-9AF1-9F3B0E3CCC51}" type="slidenum">
              <a:rPr lang="en-GB" smtClean="0"/>
              <a:t>‹#›</a:t>
            </a:fld>
            <a:endParaRPr lang="en-GB"/>
          </a:p>
        </p:txBody>
      </p:sp>
    </p:spTree>
    <p:extLst>
      <p:ext uri="{BB962C8B-B14F-4D97-AF65-F5344CB8AC3E}">
        <p14:creationId xmlns:p14="http://schemas.microsoft.com/office/powerpoint/2010/main" val="397488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537ED-60BA-4178-99C0-896BB3580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6F0D10-8854-4F88-B716-CBAF0BEE9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14C1B8-F89E-48B3-873E-CA9CE80FBB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CA64C-1545-42AB-B4FE-B70B86B9DAE7}" type="datetimeFigureOut">
              <a:rPr lang="en-GB" smtClean="0"/>
              <a:t>19/04/2021</a:t>
            </a:fld>
            <a:endParaRPr lang="en-GB"/>
          </a:p>
        </p:txBody>
      </p:sp>
      <p:sp>
        <p:nvSpPr>
          <p:cNvPr id="5" name="Footer Placeholder 4">
            <a:extLst>
              <a:ext uri="{FF2B5EF4-FFF2-40B4-BE49-F238E27FC236}">
                <a16:creationId xmlns:a16="http://schemas.microsoft.com/office/drawing/2014/main" id="{CFB66E33-3176-4D60-847A-3F2946B4EF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67D9BA-7205-4D13-8E4C-B5B37CF22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846F1-98BF-49B0-9AF1-9F3B0E3CCC51}" type="slidenum">
              <a:rPr lang="en-GB" smtClean="0"/>
              <a:t>‹#›</a:t>
            </a:fld>
            <a:endParaRPr lang="en-GB"/>
          </a:p>
        </p:txBody>
      </p:sp>
    </p:spTree>
    <p:extLst>
      <p:ext uri="{BB962C8B-B14F-4D97-AF65-F5344CB8AC3E}">
        <p14:creationId xmlns:p14="http://schemas.microsoft.com/office/powerpoint/2010/main" val="256519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B97F-11DB-484A-8EA2-35CCA2D4F45E}"/>
              </a:ext>
            </a:extLst>
          </p:cNvPr>
          <p:cNvSpPr>
            <a:spLocks noGrp="1"/>
          </p:cNvSpPr>
          <p:nvPr>
            <p:ph type="ctrTitle"/>
          </p:nvPr>
        </p:nvSpPr>
        <p:spPr/>
        <p:txBody>
          <a:bodyPr/>
          <a:lstStyle/>
          <a:p>
            <a:r>
              <a:rPr lang="en-GB" dirty="0"/>
              <a:t>Upper and lower GIT</a:t>
            </a:r>
          </a:p>
        </p:txBody>
      </p:sp>
      <p:sp>
        <p:nvSpPr>
          <p:cNvPr id="3" name="Subtitle 2">
            <a:extLst>
              <a:ext uri="{FF2B5EF4-FFF2-40B4-BE49-F238E27FC236}">
                <a16:creationId xmlns:a16="http://schemas.microsoft.com/office/drawing/2014/main" id="{C316A924-EF18-4169-BB18-D8C2DD1BC6D6}"/>
              </a:ext>
            </a:extLst>
          </p:cNvPr>
          <p:cNvSpPr>
            <a:spLocks noGrp="1"/>
          </p:cNvSpPr>
          <p:nvPr>
            <p:ph type="subTitle" idx="1"/>
          </p:nvPr>
        </p:nvSpPr>
        <p:spPr/>
        <p:txBody>
          <a:bodyPr/>
          <a:lstStyle/>
          <a:p>
            <a:r>
              <a:rPr lang="en-GB" dirty="0"/>
              <a:t>DR. ODULUSI DANIEL</a:t>
            </a:r>
          </a:p>
        </p:txBody>
      </p:sp>
    </p:spTree>
    <p:extLst>
      <p:ext uri="{BB962C8B-B14F-4D97-AF65-F5344CB8AC3E}">
        <p14:creationId xmlns:p14="http://schemas.microsoft.com/office/powerpoint/2010/main" val="159954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470CB-E3BD-4D8B-B435-53FCFFA62F9A}"/>
              </a:ext>
            </a:extLst>
          </p:cNvPr>
          <p:cNvSpPr>
            <a:spLocks noGrp="1"/>
          </p:cNvSpPr>
          <p:nvPr>
            <p:ph idx="1"/>
          </p:nvPr>
        </p:nvSpPr>
        <p:spPr/>
        <p:txBody>
          <a:bodyPr>
            <a:normAutofit lnSpcReduction="10000"/>
          </a:bodyPr>
          <a:lstStyle/>
          <a:p>
            <a:pPr algn="l"/>
            <a:r>
              <a:rPr lang="en-GB" dirty="0">
                <a:latin typeface="MinionPro-Regular"/>
              </a:rPr>
              <a:t>To </a:t>
            </a:r>
            <a:r>
              <a:rPr lang="en-GB" sz="2800" b="0" i="0" u="none" strike="noStrike" baseline="0" dirty="0">
                <a:latin typeface="MinionPro-Regular"/>
              </a:rPr>
              <a:t>swallow food, the </a:t>
            </a:r>
            <a:r>
              <a:rPr lang="en-GB" sz="2800" b="0" i="0" u="none" strike="noStrike" baseline="0" dirty="0" err="1">
                <a:latin typeface="MinionPro-Regular"/>
              </a:rPr>
              <a:t>esophageal</a:t>
            </a:r>
            <a:r>
              <a:rPr lang="en-GB" dirty="0">
                <a:latin typeface="MinionPro-Regular"/>
              </a:rPr>
              <a:t> </a:t>
            </a:r>
            <a:r>
              <a:rPr lang="en-GB" sz="2800" b="0" i="0" u="none" strike="noStrike" baseline="0" dirty="0">
                <a:latin typeface="MinionPro-Regular"/>
              </a:rPr>
              <a:t>sphincter relaxes, allowing the </a:t>
            </a:r>
            <a:r>
              <a:rPr lang="en-GB" sz="2800" b="0" i="0" u="none" strike="noStrike" baseline="0" dirty="0" err="1">
                <a:latin typeface="MinionPro-Regular"/>
              </a:rPr>
              <a:t>esophagus</a:t>
            </a:r>
            <a:r>
              <a:rPr lang="en-GB" sz="2800" b="0" i="0" u="none" strike="noStrike" baseline="0" dirty="0">
                <a:latin typeface="MinionPro-Regular"/>
              </a:rPr>
              <a:t> to open. Food then passes into the </a:t>
            </a:r>
            <a:r>
              <a:rPr lang="en-GB" sz="2800" b="0" i="0" u="none" strike="noStrike" baseline="0" dirty="0" err="1">
                <a:latin typeface="MinionPro-Regular"/>
              </a:rPr>
              <a:t>esophagus</a:t>
            </a:r>
            <a:r>
              <a:rPr lang="en-GB" sz="2800" b="0" i="0" u="none" strike="noStrike" baseline="0" dirty="0">
                <a:latin typeface="MinionPro-Regular"/>
              </a:rPr>
              <a:t>. Simultaneously, the larynx (part of the respiratory tract) moves upward, inducing the epiglottis to shift over the glottis.</a:t>
            </a:r>
          </a:p>
          <a:p>
            <a:pPr algn="l"/>
            <a:r>
              <a:rPr lang="en-GB" sz="2800" b="0" i="0" u="none" strike="noStrike" baseline="0" dirty="0">
                <a:latin typeface="MinionPro-Regular"/>
              </a:rPr>
              <a:t>The closure of the glottis is important in keeping food from entering the </a:t>
            </a:r>
            <a:r>
              <a:rPr lang="en-GB" sz="2800" b="0" i="0" u="none" strike="noStrike" baseline="0" dirty="0" err="1">
                <a:latin typeface="MinionPro-Regular"/>
              </a:rPr>
              <a:t>trachea,which</a:t>
            </a:r>
            <a:r>
              <a:rPr lang="en-GB" sz="2800" b="0" i="0" u="none" strike="noStrike" baseline="0" dirty="0">
                <a:latin typeface="MinionPro-Regular"/>
              </a:rPr>
              <a:t> leads to the lungs. Once food is in the </a:t>
            </a:r>
            <a:r>
              <a:rPr lang="en-GB" sz="2800" b="0" i="0" u="none" strike="noStrike" baseline="0" dirty="0" err="1">
                <a:latin typeface="MinionPro-Regular"/>
              </a:rPr>
              <a:t>esophagus</a:t>
            </a:r>
            <a:r>
              <a:rPr lang="en-GB" sz="2800" b="0" i="0" u="none" strike="noStrike" baseline="0" dirty="0">
                <a:latin typeface="MinionPro-Regular"/>
              </a:rPr>
              <a:t>, the larynx shifts downward to allow the glottis to reopen.</a:t>
            </a:r>
          </a:p>
          <a:p>
            <a:pPr algn="l"/>
            <a:r>
              <a:rPr lang="en-GB" sz="2800" b="0" i="0" u="none" strike="noStrike" baseline="0" dirty="0">
                <a:latin typeface="MinionPro-Regular"/>
              </a:rPr>
              <a:t>When the bolus of food moves into and down the </a:t>
            </a:r>
            <a:r>
              <a:rPr lang="en-GB" sz="2800" b="0" i="0" u="none" strike="noStrike" baseline="0" dirty="0" err="1">
                <a:latin typeface="MinionPro-Regular"/>
              </a:rPr>
              <a:t>esophagus</a:t>
            </a:r>
            <a:r>
              <a:rPr lang="en-GB" sz="2800" b="0" i="0" u="none" strike="noStrike" baseline="0" dirty="0">
                <a:latin typeface="MinionPro-Regular"/>
              </a:rPr>
              <a:t>, both the striated (voluntary) muscle of the upper portion of the </a:t>
            </a:r>
            <a:r>
              <a:rPr lang="en-GB" sz="2800" b="0" i="0" u="none" strike="noStrike" baseline="0" dirty="0" err="1">
                <a:latin typeface="MinionPro-Regular"/>
              </a:rPr>
              <a:t>esophagus</a:t>
            </a:r>
            <a:r>
              <a:rPr lang="en-GB" sz="2800" b="0" i="0" u="none" strike="noStrike" baseline="0" dirty="0">
                <a:latin typeface="MinionPro-Regular"/>
              </a:rPr>
              <a:t> and the smooth (involuntary) muscle of the distal portion are stimulated by cholinergic (parasympathetic) nerves.</a:t>
            </a:r>
            <a:endParaRPr lang="en-GB" dirty="0"/>
          </a:p>
        </p:txBody>
      </p:sp>
    </p:spTree>
    <p:extLst>
      <p:ext uri="{BB962C8B-B14F-4D97-AF65-F5344CB8AC3E}">
        <p14:creationId xmlns:p14="http://schemas.microsoft.com/office/powerpoint/2010/main" val="4263713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DE19E-3E13-4694-A858-DBDD23BEAAC7}"/>
              </a:ext>
            </a:extLst>
          </p:cNvPr>
          <p:cNvSpPr>
            <a:spLocks noGrp="1"/>
          </p:cNvSpPr>
          <p:nvPr>
            <p:ph idx="1"/>
          </p:nvPr>
        </p:nvSpPr>
        <p:spPr/>
        <p:txBody>
          <a:bodyPr>
            <a:normAutofit/>
          </a:bodyPr>
          <a:lstStyle/>
          <a:p>
            <a:pPr algn="l"/>
            <a:r>
              <a:rPr lang="en-GB" sz="2800" b="0" i="0" u="none" strike="noStrike" baseline="0" dirty="0">
                <a:latin typeface="MinionPro-Regular"/>
              </a:rPr>
              <a:t>The result is peristalsis, a progressive wavelike motion that moves the bolus through the </a:t>
            </a:r>
            <a:r>
              <a:rPr lang="en-GB" sz="2800" b="0" i="0" u="none" strike="noStrike" baseline="0" dirty="0" err="1">
                <a:latin typeface="MinionPro-Regular"/>
              </a:rPr>
              <a:t>esophagus</a:t>
            </a:r>
            <a:r>
              <a:rPr lang="en-GB" sz="2800" b="0" i="0" u="none" strike="noStrike" baseline="0" dirty="0">
                <a:latin typeface="MinionPro-Regular"/>
              </a:rPr>
              <a:t> into the stomach. The process usually takes less than 10 seconds.</a:t>
            </a:r>
          </a:p>
          <a:p>
            <a:pPr algn="l"/>
            <a:r>
              <a:rPr lang="en-GB" sz="2800" b="0" i="0" u="none" strike="noStrike" baseline="0" dirty="0">
                <a:latin typeface="MinionPro-Regular"/>
              </a:rPr>
              <a:t>At the lower (distal) end of the </a:t>
            </a:r>
            <a:r>
              <a:rPr lang="en-GB" sz="2800" b="0" i="0" u="none" strike="noStrike" baseline="0" dirty="0" err="1">
                <a:latin typeface="MinionPro-Regular"/>
              </a:rPr>
              <a:t>esophagus</a:t>
            </a:r>
            <a:r>
              <a:rPr lang="en-GB" sz="2800" b="0" i="0" u="none" strike="noStrike" baseline="0" dirty="0">
                <a:latin typeface="MinionPro-Regular"/>
              </a:rPr>
              <a:t>, just above the juncture with the stomach, lies the gastroesophageal sphincter, also called the lower </a:t>
            </a:r>
            <a:r>
              <a:rPr lang="en-GB" sz="2800" b="0" i="0" u="none" strike="noStrike" baseline="0" dirty="0" err="1">
                <a:latin typeface="MinionPro-Regular"/>
              </a:rPr>
              <a:t>esophageal</a:t>
            </a:r>
            <a:r>
              <a:rPr lang="en-GB" sz="2800" b="0" i="0" u="none" strike="noStrike" baseline="0" dirty="0">
                <a:latin typeface="MinionPro-Regular"/>
              </a:rPr>
              <a:t> sphincter.</a:t>
            </a:r>
          </a:p>
          <a:p>
            <a:pPr algn="l"/>
            <a:r>
              <a:rPr lang="en-GB" sz="2800" b="0" i="0" u="none" strike="noStrike" baseline="0" dirty="0">
                <a:latin typeface="MinionPro-Regular"/>
              </a:rPr>
              <a:t>On swallowing, the gastroesophageal sphincter pressure drops. This drop in gastroesophageal sphincter pressure relaxes the sphincter so that food may pass from the </a:t>
            </a:r>
            <a:r>
              <a:rPr lang="en-GB" sz="2800" b="0" i="0" u="none" strike="noStrike" baseline="0" dirty="0" err="1">
                <a:latin typeface="MinionPro-Regular"/>
              </a:rPr>
              <a:t>esophagus</a:t>
            </a:r>
            <a:r>
              <a:rPr lang="en-GB" sz="2800" b="0" i="0" u="none" strike="noStrike" baseline="0" dirty="0">
                <a:latin typeface="MinionPro-Regular"/>
              </a:rPr>
              <a:t> into the stomach.</a:t>
            </a:r>
            <a:endParaRPr lang="en-GB" dirty="0"/>
          </a:p>
        </p:txBody>
      </p:sp>
    </p:spTree>
    <p:extLst>
      <p:ext uri="{BB962C8B-B14F-4D97-AF65-F5344CB8AC3E}">
        <p14:creationId xmlns:p14="http://schemas.microsoft.com/office/powerpoint/2010/main" val="8187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F731B-FBD1-42BF-AEDF-0AEF93543204}"/>
              </a:ext>
            </a:extLst>
          </p:cNvPr>
          <p:cNvSpPr>
            <a:spLocks noGrp="1"/>
          </p:cNvSpPr>
          <p:nvPr>
            <p:ph idx="1"/>
          </p:nvPr>
        </p:nvSpPr>
        <p:spPr/>
        <p:txBody>
          <a:bodyPr>
            <a:normAutofit/>
          </a:bodyPr>
          <a:lstStyle/>
          <a:p>
            <a:pPr algn="l"/>
            <a:r>
              <a:rPr lang="en-GB" sz="2800" b="0" i="0" u="none" strike="noStrike" baseline="0" dirty="0">
                <a:latin typeface="MinionPro-Regular"/>
              </a:rPr>
              <a:t>Multiple mechanisms, including neural and hormonal, regulate gastroesophageal sphincter pressure. The musculature of the gastroesophageal sphincter has a tonic pressure that is normally higher than the intragastric pressure (the pressure within the stomach). This high tonic pressure at the gastroesophageal sphincter keeps the sphincter closed. </a:t>
            </a:r>
          </a:p>
          <a:p>
            <a:pPr algn="l"/>
            <a:r>
              <a:rPr lang="en-GB" sz="2800" b="0" i="0" u="none" strike="noStrike" baseline="0" dirty="0">
                <a:latin typeface="MinionPro-Regular"/>
              </a:rPr>
              <a:t>Keeping this sphincter closed is important because it prevents gastroesophageal reflux, the movement of substances from the stomach back into the </a:t>
            </a:r>
            <a:r>
              <a:rPr lang="en-GB" sz="2800" b="0" i="0" u="none" strike="noStrike" baseline="0" dirty="0" err="1">
                <a:latin typeface="MinionPro-Regular"/>
              </a:rPr>
              <a:t>esophagus</a:t>
            </a:r>
            <a:r>
              <a:rPr lang="en-GB" sz="2800" b="0" i="0" u="none" strike="noStrike" baseline="0" dirty="0">
                <a:latin typeface="MinionPro-Regular"/>
              </a:rPr>
              <a:t>.</a:t>
            </a:r>
            <a:endParaRPr lang="en-GB" dirty="0"/>
          </a:p>
        </p:txBody>
      </p:sp>
    </p:spTree>
    <p:extLst>
      <p:ext uri="{BB962C8B-B14F-4D97-AF65-F5344CB8AC3E}">
        <p14:creationId xmlns:p14="http://schemas.microsoft.com/office/powerpoint/2010/main" val="108305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B72-415B-4224-A050-FB1643F625DD}"/>
              </a:ext>
            </a:extLst>
          </p:cNvPr>
          <p:cNvSpPr>
            <a:spLocks noGrp="1"/>
          </p:cNvSpPr>
          <p:nvPr>
            <p:ph type="title"/>
          </p:nvPr>
        </p:nvSpPr>
        <p:spPr/>
        <p:txBody>
          <a:bodyPr/>
          <a:lstStyle/>
          <a:p>
            <a:r>
              <a:rPr lang="en-GB" sz="4400" b="1" i="0" u="none" strike="noStrike" baseline="0" dirty="0">
                <a:latin typeface="MyriadPro-Bold"/>
              </a:rPr>
              <a:t>The Stomach</a:t>
            </a:r>
            <a:endParaRPr lang="en-GB" dirty="0"/>
          </a:p>
        </p:txBody>
      </p:sp>
      <p:pic>
        <p:nvPicPr>
          <p:cNvPr id="7" name="Content Placeholder 6">
            <a:extLst>
              <a:ext uri="{FF2B5EF4-FFF2-40B4-BE49-F238E27FC236}">
                <a16:creationId xmlns:a16="http://schemas.microsoft.com/office/drawing/2014/main" id="{FCE97A7A-A1CE-4A38-A872-7F9581EAA5AA}"/>
              </a:ext>
            </a:extLst>
          </p:cNvPr>
          <p:cNvPicPr>
            <a:picLocks noGrp="1" noChangeAspect="1"/>
          </p:cNvPicPr>
          <p:nvPr>
            <p:ph idx="1"/>
          </p:nvPr>
        </p:nvPicPr>
        <p:blipFill>
          <a:blip r:embed="rId2"/>
          <a:stretch>
            <a:fillRect/>
          </a:stretch>
        </p:blipFill>
        <p:spPr>
          <a:xfrm>
            <a:off x="0" y="165100"/>
            <a:ext cx="12191999" cy="6959600"/>
          </a:xfrm>
        </p:spPr>
      </p:pic>
    </p:spTree>
    <p:extLst>
      <p:ext uri="{BB962C8B-B14F-4D97-AF65-F5344CB8AC3E}">
        <p14:creationId xmlns:p14="http://schemas.microsoft.com/office/powerpoint/2010/main" val="37982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20D5-0628-4EFF-8EA6-3FF376CD4F79}"/>
              </a:ext>
            </a:extLst>
          </p:cNvPr>
          <p:cNvSpPr>
            <a:spLocks noGrp="1"/>
          </p:cNvSpPr>
          <p:nvPr>
            <p:ph type="title"/>
          </p:nvPr>
        </p:nvSpPr>
        <p:spPr/>
        <p:txBody>
          <a:bodyPr/>
          <a:lstStyle/>
          <a:p>
            <a:r>
              <a:rPr lang="en-GB" dirty="0"/>
              <a:t>The stomach</a:t>
            </a:r>
          </a:p>
        </p:txBody>
      </p:sp>
      <p:sp>
        <p:nvSpPr>
          <p:cNvPr id="3" name="Content Placeholder 2">
            <a:extLst>
              <a:ext uri="{FF2B5EF4-FFF2-40B4-BE49-F238E27FC236}">
                <a16:creationId xmlns:a16="http://schemas.microsoft.com/office/drawing/2014/main" id="{0A4D5FC7-35C9-4FD4-B840-70D8DB29BA12}"/>
              </a:ext>
            </a:extLst>
          </p:cNvPr>
          <p:cNvSpPr>
            <a:spLocks noGrp="1"/>
          </p:cNvSpPr>
          <p:nvPr>
            <p:ph idx="1"/>
          </p:nvPr>
        </p:nvSpPr>
        <p:spPr/>
        <p:txBody>
          <a:bodyPr>
            <a:normAutofit fontScale="92500" lnSpcReduction="20000"/>
          </a:bodyPr>
          <a:lstStyle/>
          <a:p>
            <a:pPr algn="l"/>
            <a:r>
              <a:rPr lang="en-GB" sz="2800" b="0" i="0" u="none" strike="noStrike" baseline="0" dirty="0">
                <a:latin typeface="MinionPro-Regular"/>
              </a:rPr>
              <a:t>Once the bolus of food has passed through the gastroesophageal sphincter, it enters the stomach, a J-shaped organ located on the left side of the abdomen under the diaphragm.</a:t>
            </a:r>
          </a:p>
          <a:p>
            <a:pPr algn="l"/>
            <a:r>
              <a:rPr lang="en-GB" sz="2800" b="0" i="0" u="none" strike="noStrike" baseline="0" dirty="0">
                <a:latin typeface="MinionPro-Regular"/>
              </a:rPr>
              <a:t>The stomach extends from the gastroesophageal sphincter to the duodenum, the upper or proximal section of the small intestine. The stomach contains four main regions.</a:t>
            </a:r>
          </a:p>
          <a:p>
            <a:pPr algn="l"/>
            <a:r>
              <a:rPr lang="en-GB" sz="2800" b="0" i="0" u="none" strike="noStrike" baseline="0" dirty="0">
                <a:latin typeface="MinionPro-Regular"/>
              </a:rPr>
              <a:t>The </a:t>
            </a:r>
            <a:r>
              <a:rPr lang="en-GB" sz="2800" b="1" i="0" u="none" strike="noStrike" baseline="0" dirty="0">
                <a:latin typeface="MinionPro-Regular"/>
              </a:rPr>
              <a:t>cardia region </a:t>
            </a:r>
            <a:r>
              <a:rPr lang="en-GB" sz="2800" b="0" i="0" u="none" strike="noStrike" baseline="0" dirty="0">
                <a:latin typeface="MinionPro-Regular"/>
              </a:rPr>
              <a:t>lies below the gastroesophageal sphincter and receives the swallowed food from the </a:t>
            </a:r>
            <a:r>
              <a:rPr lang="en-GB" sz="2800" b="0" i="0" u="none" strike="noStrike" baseline="0" dirty="0" err="1">
                <a:latin typeface="MinionPro-Regular"/>
              </a:rPr>
              <a:t>esophagus</a:t>
            </a:r>
            <a:r>
              <a:rPr lang="en-GB" sz="2800" b="0" i="0" u="none" strike="noStrike" baseline="0" dirty="0">
                <a:latin typeface="MinionPro-Regular"/>
              </a:rPr>
              <a:t>.</a:t>
            </a:r>
          </a:p>
          <a:p>
            <a:pPr algn="l"/>
            <a:r>
              <a:rPr lang="en-GB" sz="800" b="0" i="0" u="none" strike="noStrike" baseline="0" dirty="0">
                <a:latin typeface="ZapfDingbatsStd"/>
              </a:rPr>
              <a:t>●</a:t>
            </a:r>
            <a:r>
              <a:rPr lang="en-GB" sz="800" b="0" i="0" u="none" strike="noStrike" baseline="0" dirty="0">
                <a:latin typeface="MinionPro-Regular"/>
              </a:rPr>
              <a:t>● </a:t>
            </a:r>
            <a:r>
              <a:rPr lang="en-GB" sz="2800" b="1" i="0" u="none" strike="noStrike" baseline="0" dirty="0">
                <a:latin typeface="MinionPro-Regular"/>
              </a:rPr>
              <a:t>The fundus </a:t>
            </a:r>
            <a:r>
              <a:rPr lang="en-GB" sz="2800" b="0" i="0" u="none" strike="noStrike" baseline="0" dirty="0">
                <a:latin typeface="MinionPro-Regular"/>
              </a:rPr>
              <a:t>lies adjacent or lateral to and above the cardia.</a:t>
            </a:r>
          </a:p>
          <a:p>
            <a:pPr algn="l"/>
            <a:r>
              <a:rPr lang="en-GB" sz="800" b="0" i="0" u="none" strike="noStrike" baseline="0" dirty="0">
                <a:latin typeface="ZapfDingbatsStd"/>
              </a:rPr>
              <a:t>●</a:t>
            </a:r>
            <a:r>
              <a:rPr lang="en-GB" sz="800" b="0" i="0" u="none" strike="noStrike" baseline="0" dirty="0">
                <a:latin typeface="MinionPro-Regular"/>
              </a:rPr>
              <a:t>● </a:t>
            </a:r>
            <a:r>
              <a:rPr lang="en-GB" sz="2800" b="0" i="0" u="none" strike="noStrike" baseline="0" dirty="0">
                <a:latin typeface="MinionPro-Regular"/>
              </a:rPr>
              <a:t>The large central region of the stomach is called </a:t>
            </a:r>
            <a:r>
              <a:rPr lang="en-GB" sz="2800" b="1" i="0" u="none" strike="noStrike" baseline="0" dirty="0">
                <a:latin typeface="MinionPro-Regular"/>
              </a:rPr>
              <a:t>the body</a:t>
            </a:r>
            <a:r>
              <a:rPr lang="en-GB" sz="2800" b="0" i="0" u="none" strike="noStrike" baseline="0" dirty="0">
                <a:latin typeface="MinionPro-Regular"/>
              </a:rPr>
              <a:t>. The body of the stomach serves primarily as the reservoir for swallowed food and is the main production site for gastric juice.</a:t>
            </a:r>
            <a:endParaRPr lang="en-GB" dirty="0"/>
          </a:p>
        </p:txBody>
      </p:sp>
    </p:spTree>
    <p:extLst>
      <p:ext uri="{BB962C8B-B14F-4D97-AF65-F5344CB8AC3E}">
        <p14:creationId xmlns:p14="http://schemas.microsoft.com/office/powerpoint/2010/main" val="348390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F4C8A-ACF4-4EBB-BC15-E3BF85BF9FAF}"/>
              </a:ext>
            </a:extLst>
          </p:cNvPr>
          <p:cNvSpPr>
            <a:spLocks noGrp="1"/>
          </p:cNvSpPr>
          <p:nvPr>
            <p:ph idx="1"/>
          </p:nvPr>
        </p:nvSpPr>
        <p:spPr/>
        <p:txBody>
          <a:bodyPr>
            <a:normAutofit/>
          </a:bodyPr>
          <a:lstStyle/>
          <a:p>
            <a:pPr algn="l"/>
            <a:r>
              <a:rPr lang="en-GB" sz="2800" b="1" i="0" u="none" strike="noStrike" baseline="0" dirty="0">
                <a:latin typeface="MinionPro-Regular"/>
              </a:rPr>
              <a:t>The antrum or distal pyloric portion </a:t>
            </a:r>
            <a:r>
              <a:rPr lang="en-GB" sz="2800" b="0" i="0" u="none" strike="noStrike" baseline="0" dirty="0">
                <a:latin typeface="MinionPro-Regular"/>
              </a:rPr>
              <a:t>of the stomach consists of the lower or distal one-third of the stomach.</a:t>
            </a:r>
          </a:p>
          <a:p>
            <a:pPr algn="l"/>
            <a:r>
              <a:rPr lang="en-GB" sz="2800" b="0" i="0" u="none" strike="noStrike" baseline="0" dirty="0">
                <a:latin typeface="MinionPro-Regular"/>
              </a:rPr>
              <a:t>The antrum grinds and mixes food with the gastric juices, thus forming chyme (a thick, semiliquid mass of partially digested food).</a:t>
            </a:r>
          </a:p>
          <a:p>
            <a:pPr algn="l"/>
            <a:r>
              <a:rPr lang="en-GB" sz="2800" b="0" i="0" u="none" strike="noStrike" baseline="0" dirty="0">
                <a:latin typeface="MinionPro-Regular"/>
              </a:rPr>
              <a:t>The antrum also provides strong peristalsis for gastric emptying through the pyloric sphincter into the duodenum. The pyloric sphincter is found at the juncture of the stomach and duodenum.</a:t>
            </a:r>
          </a:p>
          <a:p>
            <a:pPr algn="l"/>
            <a:r>
              <a:rPr lang="en-GB" sz="2800" b="0" i="0" u="none" strike="noStrike" baseline="0" dirty="0">
                <a:latin typeface="MinionPro-Regular"/>
              </a:rPr>
              <a:t>The stomach begins mixing the food with gastric juices and enzymes using its circular, longitudinal, and oblique smooth muscles.</a:t>
            </a:r>
            <a:endParaRPr lang="en-GB" dirty="0"/>
          </a:p>
        </p:txBody>
      </p:sp>
    </p:spTree>
    <p:extLst>
      <p:ext uri="{BB962C8B-B14F-4D97-AF65-F5344CB8AC3E}">
        <p14:creationId xmlns:p14="http://schemas.microsoft.com/office/powerpoint/2010/main" val="3814478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FD199-C648-424A-97E4-11C1C90761B5}"/>
              </a:ext>
            </a:extLst>
          </p:cNvPr>
          <p:cNvSpPr>
            <a:spLocks noGrp="1"/>
          </p:cNvSpPr>
          <p:nvPr>
            <p:ph idx="1"/>
          </p:nvPr>
        </p:nvSpPr>
        <p:spPr/>
        <p:txBody>
          <a:bodyPr/>
          <a:lstStyle/>
          <a:p>
            <a:pPr algn="l"/>
            <a:r>
              <a:rPr lang="en-GB" sz="2800" b="0" i="0" u="none" strike="noStrike" baseline="0" dirty="0">
                <a:latin typeface="MinionPro-Regular"/>
              </a:rPr>
              <a:t>It holds the partially digested chyme before releasing it in small quantities, at regular </a:t>
            </a:r>
            <a:r>
              <a:rPr lang="en-GB" sz="2800" b="0" i="0" u="none" strike="noStrike" baseline="0" dirty="0" err="1">
                <a:latin typeface="MinionPro-Regular"/>
              </a:rPr>
              <a:t>intervals,into</a:t>
            </a:r>
            <a:r>
              <a:rPr lang="en-GB" sz="2800" b="0" i="0" u="none" strike="noStrike" baseline="0" dirty="0">
                <a:latin typeface="MinionPro-Regular"/>
              </a:rPr>
              <a:t> the duodenum.</a:t>
            </a:r>
          </a:p>
          <a:p>
            <a:pPr algn="l"/>
            <a:r>
              <a:rPr lang="en-GB" sz="2800" b="0" i="0" u="none" strike="noStrike" baseline="0" dirty="0">
                <a:latin typeface="MinionPro-Regular"/>
              </a:rPr>
              <a:t>The volume of the stomach when empty (resting) is about 50 mL , but on being filled it can expand to accommodate from 1 L to approximately1.5 L or more.</a:t>
            </a:r>
          </a:p>
          <a:p>
            <a:pPr algn="l"/>
            <a:r>
              <a:rPr lang="en-GB" sz="2800" b="0" i="0" u="none" strike="noStrike" baseline="0" dirty="0">
                <a:latin typeface="MinionPro-Regular"/>
              </a:rPr>
              <a:t>Gastric juice is produced by three functionally different gastric glands, found within the gastric mucosa and submucosa of the stomach:</a:t>
            </a:r>
            <a:endParaRPr lang="en-GB" dirty="0"/>
          </a:p>
        </p:txBody>
      </p:sp>
    </p:spTree>
    <p:extLst>
      <p:ext uri="{BB962C8B-B14F-4D97-AF65-F5344CB8AC3E}">
        <p14:creationId xmlns:p14="http://schemas.microsoft.com/office/powerpoint/2010/main" val="353542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BF10C9-07F1-4D1E-B717-0F2A2CDB7CB4}"/>
              </a:ext>
            </a:extLst>
          </p:cNvPr>
          <p:cNvSpPr>
            <a:spLocks noGrp="1"/>
          </p:cNvSpPr>
          <p:nvPr>
            <p:ph idx="1"/>
          </p:nvPr>
        </p:nvSpPr>
        <p:spPr/>
        <p:txBody>
          <a:bodyPr>
            <a:normAutofit fontScale="92500" lnSpcReduction="20000"/>
          </a:bodyPr>
          <a:lstStyle/>
          <a:p>
            <a:pPr algn="l"/>
            <a:r>
              <a:rPr lang="en-GB" sz="2800" b="1" i="0" u="none" strike="noStrike" baseline="0" dirty="0">
                <a:latin typeface="MinionPro-Regular"/>
              </a:rPr>
              <a:t>the cardiac glands</a:t>
            </a:r>
            <a:r>
              <a:rPr lang="en-GB" sz="2800" b="0" i="0" u="none" strike="noStrike" baseline="0" dirty="0">
                <a:latin typeface="MinionPro-Regular"/>
              </a:rPr>
              <a:t>, found in a narrow rim at the juncture of the </a:t>
            </a:r>
            <a:r>
              <a:rPr lang="en-GB" sz="2800" b="0" i="0" u="none" strike="noStrike" baseline="0" dirty="0" err="1">
                <a:latin typeface="MinionPro-Regular"/>
              </a:rPr>
              <a:t>esophagus</a:t>
            </a:r>
            <a:r>
              <a:rPr lang="en-GB" sz="2800" b="0" i="0" u="none" strike="noStrike" baseline="0" dirty="0">
                <a:latin typeface="MinionPro-Regular"/>
              </a:rPr>
              <a:t> and the stomach</a:t>
            </a:r>
          </a:p>
          <a:p>
            <a:pPr algn="l"/>
            <a:r>
              <a:rPr lang="en-GB" sz="2800" b="1" i="0" u="none" strike="noStrike" baseline="0" dirty="0">
                <a:latin typeface="MinionPro-Regular"/>
              </a:rPr>
              <a:t>the oxyntic glands, </a:t>
            </a:r>
            <a:r>
              <a:rPr lang="en-GB" sz="2800" b="0" i="0" u="none" strike="noStrike" baseline="0" dirty="0">
                <a:latin typeface="MinionPro-Regular"/>
              </a:rPr>
              <a:t>found in the body of the stomach</a:t>
            </a:r>
          </a:p>
          <a:p>
            <a:pPr algn="l"/>
            <a:r>
              <a:rPr lang="en-GB" sz="2800" b="1" i="0" u="none" strike="noStrike" baseline="0" dirty="0">
                <a:latin typeface="MinionPro-Regular"/>
              </a:rPr>
              <a:t>the pyloric glands</a:t>
            </a:r>
            <a:r>
              <a:rPr lang="en-GB" sz="2800" b="0" i="0" u="none" strike="noStrike" baseline="0" dirty="0">
                <a:latin typeface="MinionPro-Regular"/>
              </a:rPr>
              <a:t>, located primarily in the antrum</a:t>
            </a:r>
          </a:p>
          <a:p>
            <a:pPr marL="0" indent="0" algn="l">
              <a:buNone/>
            </a:pPr>
            <a:r>
              <a:rPr lang="en-GB" sz="2800" b="0" i="0" u="none" strike="noStrike" baseline="0" dirty="0">
                <a:latin typeface="MinionPro-Regular"/>
              </a:rPr>
              <a:t>Several cell types, which secrete different substances, may be found within a gastric gland, </a:t>
            </a:r>
            <a:r>
              <a:rPr lang="en-GB" sz="2800" b="0" i="0" u="none" strike="noStrike" baseline="0" dirty="0" err="1">
                <a:latin typeface="MinionPro-Regular"/>
              </a:rPr>
              <a:t>eg</a:t>
            </a:r>
            <a:r>
              <a:rPr lang="en-GB" sz="2800" b="0" i="0" u="none" strike="noStrike" baseline="0" dirty="0">
                <a:latin typeface="MinionPro-Regular"/>
              </a:rPr>
              <a:t> the oxyntic glands contain;</a:t>
            </a:r>
          </a:p>
          <a:p>
            <a:pPr algn="l"/>
            <a:r>
              <a:rPr lang="en-GB" sz="2800" b="1" i="0" u="none" strike="noStrike" baseline="0" dirty="0">
                <a:latin typeface="MinionPro-Regular"/>
              </a:rPr>
              <a:t>neck (mucus) cells</a:t>
            </a:r>
            <a:r>
              <a:rPr lang="en-GB" sz="2800" b="0" i="0" u="none" strike="noStrike" baseline="0" dirty="0">
                <a:latin typeface="MinionPro-Regular"/>
              </a:rPr>
              <a:t>, located close to the surface mucosa, which secrete bicarbonate and mucus</a:t>
            </a:r>
          </a:p>
          <a:p>
            <a:pPr algn="l"/>
            <a:r>
              <a:rPr lang="en-GB" sz="2800" b="1" i="0" u="none" strike="noStrike" baseline="0" dirty="0">
                <a:latin typeface="MinionPro-Regular"/>
              </a:rPr>
              <a:t>parietal (oxyntic) cells</a:t>
            </a:r>
            <a:r>
              <a:rPr lang="en-GB" sz="2800" b="0" i="0" u="none" strike="noStrike" baseline="0" dirty="0">
                <a:latin typeface="MinionPro-Regular"/>
              </a:rPr>
              <a:t>, which secrete hydrochloric acid and intrinsic factor</a:t>
            </a:r>
          </a:p>
          <a:p>
            <a:pPr algn="l"/>
            <a:r>
              <a:rPr lang="en-GB" sz="2800" b="1" i="0" u="none" strike="noStrike" baseline="0" dirty="0">
                <a:latin typeface="MinionPro-Regular"/>
              </a:rPr>
              <a:t>chief (peptic or zymogenic) cells</a:t>
            </a:r>
            <a:r>
              <a:rPr lang="en-GB" sz="2800" b="0" i="0" u="none" strike="noStrike" baseline="0" dirty="0">
                <a:latin typeface="MinionPro-Regular"/>
              </a:rPr>
              <a:t>, which secrete pepsinogens</a:t>
            </a:r>
          </a:p>
          <a:p>
            <a:pPr algn="l"/>
            <a:r>
              <a:rPr lang="en-GB" sz="2800" b="1" i="0" u="none" strike="noStrike" baseline="0" dirty="0">
                <a:latin typeface="MinionPro-Regular"/>
              </a:rPr>
              <a:t>enteroendocrine cells</a:t>
            </a:r>
            <a:r>
              <a:rPr lang="en-GB" sz="2800" b="0" i="0" u="none" strike="noStrike" baseline="0" dirty="0">
                <a:latin typeface="MinionPro-Regular"/>
              </a:rPr>
              <a:t>, which secrete a variety of hormones</a:t>
            </a:r>
            <a:endParaRPr lang="en-GB" dirty="0"/>
          </a:p>
        </p:txBody>
      </p:sp>
    </p:spTree>
    <p:extLst>
      <p:ext uri="{BB962C8B-B14F-4D97-AF65-F5344CB8AC3E}">
        <p14:creationId xmlns:p14="http://schemas.microsoft.com/office/powerpoint/2010/main" val="1951142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D7EBA-342C-4B62-BF85-94AD85DC0B1E}"/>
              </a:ext>
            </a:extLst>
          </p:cNvPr>
          <p:cNvSpPr>
            <a:spLocks noGrp="1"/>
          </p:cNvSpPr>
          <p:nvPr>
            <p:ph idx="1"/>
          </p:nvPr>
        </p:nvSpPr>
        <p:spPr/>
        <p:txBody>
          <a:bodyPr/>
          <a:lstStyle/>
          <a:p>
            <a:pPr algn="l"/>
            <a:r>
              <a:rPr lang="en-GB" sz="2800" b="0" i="0" u="none" strike="noStrike" baseline="0" dirty="0">
                <a:latin typeface="MinionPro-Regular"/>
              </a:rPr>
              <a:t>Unlike the oxyntic glands, the </a:t>
            </a:r>
            <a:r>
              <a:rPr lang="en-GB" sz="2800" b="1" i="0" u="none" strike="noStrike" baseline="0" dirty="0">
                <a:latin typeface="MinionPro-Regular"/>
              </a:rPr>
              <a:t>cardiac glands contain no parietal cells</a:t>
            </a:r>
            <a:r>
              <a:rPr lang="en-GB" sz="2800" b="0" i="0" u="none" strike="noStrike" baseline="0" dirty="0">
                <a:latin typeface="MinionPro-Regular"/>
              </a:rPr>
              <a:t>. The pyloric glands contain mucus and parietal cells, as well as enteroendocrine cells called G-cells.</a:t>
            </a:r>
          </a:p>
          <a:p>
            <a:pPr algn="l"/>
            <a:r>
              <a:rPr lang="en-GB" sz="2800" b="0" i="0" u="none" strike="noStrike" baseline="0" dirty="0">
                <a:latin typeface="MinionPro-Regular"/>
              </a:rPr>
              <a:t>The main constituents of gastric juice produced by the different cells of the gastric glands include water, electrolytes, hydrochloric acid, enzymes, mucus, and intrinsic factor.</a:t>
            </a:r>
          </a:p>
          <a:p>
            <a:pPr algn="l"/>
            <a:endParaRPr lang="en-GB" sz="2800" b="0" i="0" u="none" strike="noStrike" baseline="0" dirty="0">
              <a:latin typeface="MinionPro-Regular"/>
            </a:endParaRPr>
          </a:p>
          <a:p>
            <a:pPr algn="l"/>
            <a:endParaRPr lang="en-GB" dirty="0"/>
          </a:p>
        </p:txBody>
      </p:sp>
    </p:spTree>
    <p:extLst>
      <p:ext uri="{BB962C8B-B14F-4D97-AF65-F5344CB8AC3E}">
        <p14:creationId xmlns:p14="http://schemas.microsoft.com/office/powerpoint/2010/main" val="26113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4EE548-64BC-423A-96F3-5636F54C9074}"/>
              </a:ext>
            </a:extLst>
          </p:cNvPr>
          <p:cNvPicPr>
            <a:picLocks noGrp="1" noChangeAspect="1"/>
          </p:cNvPicPr>
          <p:nvPr>
            <p:ph idx="1"/>
          </p:nvPr>
        </p:nvPicPr>
        <p:blipFill>
          <a:blip r:embed="rId2"/>
          <a:stretch>
            <a:fillRect/>
          </a:stretch>
        </p:blipFill>
        <p:spPr>
          <a:xfrm>
            <a:off x="508000" y="-762000"/>
            <a:ext cx="8597900" cy="8026400"/>
          </a:xfrm>
        </p:spPr>
      </p:pic>
    </p:spTree>
    <p:extLst>
      <p:ext uri="{BB962C8B-B14F-4D97-AF65-F5344CB8AC3E}">
        <p14:creationId xmlns:p14="http://schemas.microsoft.com/office/powerpoint/2010/main" val="166774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564-3FFF-4C7E-9A07-8CB87372966F}"/>
              </a:ext>
            </a:extLst>
          </p:cNvPr>
          <p:cNvSpPr>
            <a:spLocks noGrp="1"/>
          </p:cNvSpPr>
          <p:nvPr>
            <p:ph type="title"/>
          </p:nvPr>
        </p:nvSpPr>
        <p:spPr/>
        <p:txBody>
          <a:bodyPr/>
          <a:lstStyle/>
          <a:p>
            <a:r>
              <a:rPr lang="en-GB" dirty="0"/>
              <a:t>STRUCTURES</a:t>
            </a:r>
          </a:p>
        </p:txBody>
      </p:sp>
      <p:sp>
        <p:nvSpPr>
          <p:cNvPr id="3" name="Content Placeholder 2">
            <a:extLst>
              <a:ext uri="{FF2B5EF4-FFF2-40B4-BE49-F238E27FC236}">
                <a16:creationId xmlns:a16="http://schemas.microsoft.com/office/drawing/2014/main" id="{22B7F273-0D9A-42F2-8BFE-10034DC1E2F7}"/>
              </a:ext>
            </a:extLst>
          </p:cNvPr>
          <p:cNvSpPr>
            <a:spLocks noGrp="1"/>
          </p:cNvSpPr>
          <p:nvPr>
            <p:ph idx="1"/>
          </p:nvPr>
        </p:nvSpPr>
        <p:spPr/>
        <p:txBody>
          <a:bodyPr>
            <a:normAutofit/>
          </a:bodyPr>
          <a:lstStyle/>
          <a:p>
            <a:pPr algn="l"/>
            <a:r>
              <a:rPr lang="en-GB" sz="2800" b="0" i="0" u="none" strike="noStrike" baseline="0" dirty="0">
                <a:latin typeface="MinionPro-Regular"/>
              </a:rPr>
              <a:t>The digestive tract, approximately 16 feet in length, includes organs that comprise the gastrointestinal (GI) tract (also called the alimentary canal or gut) as well as certain accessory organs.</a:t>
            </a:r>
          </a:p>
          <a:p>
            <a:pPr algn="l"/>
            <a:r>
              <a:rPr lang="en-GB" sz="2800" b="0" i="0" u="none" strike="noStrike" baseline="0" dirty="0">
                <a:latin typeface="MinionPro-Regular"/>
              </a:rPr>
              <a:t> The main structures of the digestive tract include the</a:t>
            </a:r>
          </a:p>
          <a:p>
            <a:pPr marL="0" indent="0" algn="l">
              <a:buNone/>
            </a:pPr>
            <a:r>
              <a:rPr lang="en-GB" sz="2800" b="0" i="0" u="none" strike="noStrike" baseline="0" dirty="0">
                <a:latin typeface="MinionPro-Regular"/>
              </a:rPr>
              <a:t>oral cavity, </a:t>
            </a:r>
            <a:r>
              <a:rPr lang="en-GB" sz="2800" b="0" i="0" u="none" strike="noStrike" baseline="0" dirty="0" err="1">
                <a:latin typeface="MinionPro-Regular"/>
              </a:rPr>
              <a:t>esophagus</a:t>
            </a:r>
            <a:r>
              <a:rPr lang="en-GB" sz="2800" b="0" i="0" u="none" strike="noStrike" baseline="0" dirty="0">
                <a:latin typeface="MinionPro-Regular"/>
              </a:rPr>
              <a:t>, and stomach (collectively referred to as the upper digestive tract), and the small and large intestines (called the lower digestive tract).</a:t>
            </a:r>
            <a:endParaRPr lang="en-GB" dirty="0"/>
          </a:p>
        </p:txBody>
      </p:sp>
    </p:spTree>
    <p:extLst>
      <p:ext uri="{BB962C8B-B14F-4D97-AF65-F5344CB8AC3E}">
        <p14:creationId xmlns:p14="http://schemas.microsoft.com/office/powerpoint/2010/main" val="245122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1CA7-53E7-45F1-A4D0-01D93B35061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13B5AA4-F9F6-47BE-A54D-FF2AE280DAFF}"/>
              </a:ext>
            </a:extLst>
          </p:cNvPr>
          <p:cNvPicPr>
            <a:picLocks noGrp="1" noChangeAspect="1"/>
          </p:cNvPicPr>
          <p:nvPr>
            <p:ph idx="1"/>
          </p:nvPr>
        </p:nvPicPr>
        <p:blipFill>
          <a:blip r:embed="rId2"/>
          <a:stretch>
            <a:fillRect/>
          </a:stretch>
        </p:blipFill>
        <p:spPr>
          <a:xfrm>
            <a:off x="0" y="365125"/>
            <a:ext cx="12192000" cy="6492875"/>
          </a:xfrm>
        </p:spPr>
      </p:pic>
    </p:spTree>
    <p:extLst>
      <p:ext uri="{BB962C8B-B14F-4D97-AF65-F5344CB8AC3E}">
        <p14:creationId xmlns:p14="http://schemas.microsoft.com/office/powerpoint/2010/main" val="81610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DB97-D817-41C9-BC26-7D6AE445DDAE}"/>
              </a:ext>
            </a:extLst>
          </p:cNvPr>
          <p:cNvSpPr>
            <a:spLocks noGrp="1"/>
          </p:cNvSpPr>
          <p:nvPr>
            <p:ph type="title"/>
          </p:nvPr>
        </p:nvSpPr>
        <p:spPr/>
        <p:txBody>
          <a:bodyPr/>
          <a:lstStyle/>
          <a:p>
            <a:r>
              <a:rPr lang="en-GB" dirty="0"/>
              <a:t>The small intestine. [lower GIT]</a:t>
            </a:r>
          </a:p>
        </p:txBody>
      </p:sp>
      <p:sp>
        <p:nvSpPr>
          <p:cNvPr id="3" name="Content Placeholder 2">
            <a:extLst>
              <a:ext uri="{FF2B5EF4-FFF2-40B4-BE49-F238E27FC236}">
                <a16:creationId xmlns:a16="http://schemas.microsoft.com/office/drawing/2014/main" id="{4DB049C3-968B-453A-AE09-E04A39FA50CB}"/>
              </a:ext>
            </a:extLst>
          </p:cNvPr>
          <p:cNvSpPr>
            <a:spLocks noGrp="1"/>
          </p:cNvSpPr>
          <p:nvPr>
            <p:ph idx="1"/>
          </p:nvPr>
        </p:nvSpPr>
        <p:spPr/>
        <p:txBody>
          <a:bodyPr>
            <a:normAutofit fontScale="92500"/>
          </a:bodyPr>
          <a:lstStyle/>
          <a:p>
            <a:pPr algn="l"/>
            <a:r>
              <a:rPr lang="en-GB" sz="2800" b="0" i="0" u="none" strike="noStrike" baseline="0" dirty="0">
                <a:latin typeface="MinionPro-Regular"/>
              </a:rPr>
              <a:t>Once through the pyloric sphincter, chyme enters the small intestine. The small intestine, which represents the main site for nutrient digestion and absorption, is composed of the duodenum (slightly less than 1 foot long) and the jejunum and ileum (which together are approximately</a:t>
            </a:r>
            <a:r>
              <a:rPr lang="en-GB" dirty="0">
                <a:latin typeface="MinionPro-Regular"/>
              </a:rPr>
              <a:t> </a:t>
            </a:r>
            <a:r>
              <a:rPr lang="en-GB" sz="2800" b="0" i="0" u="none" strike="noStrike" baseline="0" dirty="0">
                <a:latin typeface="MinionPro-Regular"/>
              </a:rPr>
              <a:t>9 feet long).</a:t>
            </a:r>
          </a:p>
          <a:p>
            <a:pPr algn="l"/>
            <a:r>
              <a:rPr lang="en-GB" sz="2800" b="0" i="0" u="none" strike="noStrike" baseline="0" dirty="0">
                <a:latin typeface="MinionPro-Regular"/>
              </a:rPr>
              <a:t>Although the structure of the small intestine consists of the same layers the oesophagus, the epithelial lining or mucosa of the small intestine is structured to maximize surface area and thus its ability to absorb nutrients.</a:t>
            </a:r>
          </a:p>
          <a:p>
            <a:pPr algn="l"/>
            <a:r>
              <a:rPr lang="en-GB" sz="2800" b="0" i="0" u="none" strike="noStrike" baseline="0" dirty="0">
                <a:latin typeface="MinionPro-Regular"/>
              </a:rPr>
              <a:t>The small intestine has a surface area of approximately 300 sqm</a:t>
            </a:r>
            <a:r>
              <a:rPr lang="en-GB" sz="800" b="0" i="0" u="none" strike="noStrike" baseline="0" dirty="0">
                <a:latin typeface="MinionPro-Regular"/>
              </a:rPr>
              <a:t>2</a:t>
            </a:r>
            <a:r>
              <a:rPr lang="en-GB" sz="2800" b="0" i="0" u="none" strike="noStrike" baseline="0" dirty="0">
                <a:latin typeface="MinionPro-Regular"/>
              </a:rPr>
              <a:t>, an area about equal to a 3-foot-wide sidewalk more than three football fields in length.</a:t>
            </a:r>
            <a:endParaRPr lang="en-GB" dirty="0"/>
          </a:p>
        </p:txBody>
      </p:sp>
    </p:spTree>
    <p:extLst>
      <p:ext uri="{BB962C8B-B14F-4D97-AF65-F5344CB8AC3E}">
        <p14:creationId xmlns:p14="http://schemas.microsoft.com/office/powerpoint/2010/main" val="2359588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32395-4912-4404-A39A-A6B6E0B9F175}"/>
              </a:ext>
            </a:extLst>
          </p:cNvPr>
          <p:cNvSpPr>
            <a:spLocks noGrp="1"/>
          </p:cNvSpPr>
          <p:nvPr>
            <p:ph idx="1"/>
          </p:nvPr>
        </p:nvSpPr>
        <p:spPr/>
        <p:txBody>
          <a:bodyPr>
            <a:normAutofit fontScale="92500" lnSpcReduction="10000"/>
          </a:bodyPr>
          <a:lstStyle/>
          <a:p>
            <a:pPr marL="0" indent="0" algn="l">
              <a:buNone/>
            </a:pPr>
            <a:r>
              <a:rPr lang="en-GB" sz="2800" b="0" i="0" u="none" strike="noStrike" baseline="0" dirty="0">
                <a:latin typeface="MinionPro-Regular"/>
              </a:rPr>
              <a:t>Several structures, shown in picture in next </a:t>
            </a:r>
            <a:r>
              <a:rPr lang="en-GB" sz="2800" b="0" i="0" u="none" strike="noStrike" baseline="0" dirty="0" err="1">
                <a:latin typeface="MinionPro-Regular"/>
              </a:rPr>
              <a:t>slide,that</a:t>
            </a:r>
            <a:r>
              <a:rPr lang="en-GB" sz="2800" b="0" i="0" u="none" strike="noStrike" baseline="0" dirty="0">
                <a:latin typeface="MinionPro-Regular"/>
              </a:rPr>
              <a:t> contribute to this enormous surface area include:</a:t>
            </a:r>
          </a:p>
          <a:p>
            <a:pPr algn="l"/>
            <a:r>
              <a:rPr lang="en-GB" sz="2800" b="0" i="0" u="none" strike="noStrike" baseline="0" dirty="0">
                <a:latin typeface="MinionPro-Regular"/>
              </a:rPr>
              <a:t>large circular folds of mucosa, called the </a:t>
            </a:r>
            <a:r>
              <a:rPr lang="en-GB" sz="2800" b="1" i="0" u="none" strike="noStrike" baseline="0" dirty="0">
                <a:latin typeface="MinionPro-Regular"/>
              </a:rPr>
              <a:t>folds of </a:t>
            </a:r>
            <a:r>
              <a:rPr lang="en-GB" sz="2800" b="1" i="0" u="none" strike="noStrike" baseline="0" dirty="0" err="1">
                <a:latin typeface="MinionPro-Regular"/>
              </a:rPr>
              <a:t>Kerckring</a:t>
            </a:r>
            <a:r>
              <a:rPr lang="en-GB" sz="2800" b="0" i="0" u="none" strike="noStrike" baseline="0" dirty="0">
                <a:latin typeface="MinionPro-Regular"/>
              </a:rPr>
              <a:t>, that protrude into the lumen of the small intestine</a:t>
            </a:r>
          </a:p>
          <a:p>
            <a:pPr algn="l"/>
            <a:r>
              <a:rPr lang="en-GB" sz="2800" b="0" i="0" u="none" strike="noStrike" baseline="0" dirty="0">
                <a:latin typeface="MinionPro-Regular"/>
              </a:rPr>
              <a:t>finger-like projections, called villi, that project out into the lumen of the intestine and consist of hundreds of intestinal cells called </a:t>
            </a:r>
            <a:r>
              <a:rPr lang="en-GB" sz="2800" b="1" i="0" u="none" strike="noStrike" baseline="0" dirty="0">
                <a:latin typeface="MinionPro-Bold"/>
              </a:rPr>
              <a:t>enterocytes </a:t>
            </a:r>
            <a:r>
              <a:rPr lang="en-GB" sz="2800" b="0" i="0" u="none" strike="noStrike" baseline="0" dirty="0">
                <a:latin typeface="MinionPro-Regular"/>
              </a:rPr>
              <a:t>(or absorptive epithelial or mucosal cells) along with blood capillaries and a central lacteal (lymphatic vessel) for transport of nutrients out of the enterocytes</a:t>
            </a:r>
          </a:p>
          <a:p>
            <a:pPr algn="l"/>
            <a:r>
              <a:rPr lang="en-GB" sz="2800" b="0" i="0" u="none" strike="noStrike" baseline="0" dirty="0">
                <a:latin typeface="MinionPro-Regular"/>
              </a:rPr>
              <a:t>microvilli, hair-like extensions of the plasma membrane of the enterocytes that make up the villi</a:t>
            </a:r>
            <a:endParaRPr lang="en-GB" dirty="0"/>
          </a:p>
        </p:txBody>
      </p:sp>
    </p:spTree>
    <p:extLst>
      <p:ext uri="{BB962C8B-B14F-4D97-AF65-F5344CB8AC3E}">
        <p14:creationId xmlns:p14="http://schemas.microsoft.com/office/powerpoint/2010/main" val="54429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6AB6-9622-4C31-8EDB-85F9DAD4D2D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A364C72-F8D2-4799-83A8-CA0E95502E1B}"/>
              </a:ext>
            </a:extLst>
          </p:cNvPr>
          <p:cNvPicPr>
            <a:picLocks noGrp="1" noChangeAspect="1"/>
          </p:cNvPicPr>
          <p:nvPr>
            <p:ph idx="1"/>
          </p:nvPr>
        </p:nvPicPr>
        <p:blipFill>
          <a:blip r:embed="rId2"/>
          <a:stretch>
            <a:fillRect/>
          </a:stretch>
        </p:blipFill>
        <p:spPr>
          <a:xfrm>
            <a:off x="144357" y="-419100"/>
            <a:ext cx="12320977" cy="7645400"/>
          </a:xfrm>
        </p:spPr>
      </p:pic>
    </p:spTree>
    <p:extLst>
      <p:ext uri="{BB962C8B-B14F-4D97-AF65-F5344CB8AC3E}">
        <p14:creationId xmlns:p14="http://schemas.microsoft.com/office/powerpoint/2010/main" val="2795484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A70D2-75E3-4582-A184-9035EC657069}"/>
              </a:ext>
            </a:extLst>
          </p:cNvPr>
          <p:cNvSpPr>
            <a:spLocks noGrp="1"/>
          </p:cNvSpPr>
          <p:nvPr>
            <p:ph idx="1"/>
          </p:nvPr>
        </p:nvSpPr>
        <p:spPr/>
        <p:txBody>
          <a:bodyPr>
            <a:normAutofit/>
          </a:bodyPr>
          <a:lstStyle/>
          <a:p>
            <a:pPr algn="l"/>
            <a:r>
              <a:rPr lang="en-GB" sz="2800" b="0" i="0" u="none" strike="noStrike" baseline="0" dirty="0">
                <a:latin typeface="MinionPro-Regular"/>
              </a:rPr>
              <a:t>The microvilli possess a surface coat, or glycocalyx,  together, these make up the brush border of the enterocytes.</a:t>
            </a:r>
          </a:p>
          <a:p>
            <a:pPr algn="l"/>
            <a:r>
              <a:rPr lang="en-GB" sz="2800" b="0" i="0" u="none" strike="noStrike" baseline="0" dirty="0">
                <a:latin typeface="MinionPro-Regular"/>
              </a:rPr>
              <a:t>Covering the brush border (the side of the enterocyte that borders the lumen) is an unstirred water (fluid) layer. That is, the unstirred water layer lies between the brush border membrane of the intestine and the intestinal lumen.</a:t>
            </a:r>
          </a:p>
          <a:p>
            <a:pPr algn="l"/>
            <a:r>
              <a:rPr lang="en-GB" sz="2800" b="0" i="0" u="none" strike="noStrike" baseline="0" dirty="0">
                <a:latin typeface="MinionPro-Regular"/>
              </a:rPr>
              <a:t>Most of the digestive enzymes produced by the enterocytes are found embedded in the brush border, and they </a:t>
            </a:r>
            <a:r>
              <a:rPr lang="en-GB" sz="2800" b="0" i="0" u="none" strike="noStrike" baseline="0" dirty="0" err="1">
                <a:latin typeface="MinionPro-Regular"/>
              </a:rPr>
              <a:t>hydrolyze</a:t>
            </a:r>
            <a:r>
              <a:rPr lang="en-GB" sz="2800" b="0" i="0" u="none" strike="noStrike" baseline="0" dirty="0">
                <a:latin typeface="MinionPro-Regular"/>
              </a:rPr>
              <a:t> already partially digested nutrients, mainly carbohydrate and protein</a:t>
            </a:r>
          </a:p>
          <a:p>
            <a:pPr algn="l"/>
            <a:endParaRPr lang="en-GB" dirty="0"/>
          </a:p>
        </p:txBody>
      </p:sp>
    </p:spTree>
    <p:extLst>
      <p:ext uri="{BB962C8B-B14F-4D97-AF65-F5344CB8AC3E}">
        <p14:creationId xmlns:p14="http://schemas.microsoft.com/office/powerpoint/2010/main" val="4268375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CDC1A-8238-4753-B14F-8689C53C83EC}"/>
              </a:ext>
            </a:extLst>
          </p:cNvPr>
          <p:cNvSpPr>
            <a:spLocks noGrp="1"/>
          </p:cNvSpPr>
          <p:nvPr>
            <p:ph idx="1"/>
          </p:nvPr>
        </p:nvSpPr>
        <p:spPr/>
        <p:txBody>
          <a:bodyPr/>
          <a:lstStyle/>
          <a:p>
            <a:pPr algn="l"/>
            <a:r>
              <a:rPr lang="en-GB" sz="2800" b="0" i="0" u="none" strike="noStrike" baseline="0" dirty="0">
                <a:latin typeface="MinionPro-Regular"/>
              </a:rPr>
              <a:t>The small intestine also contains small pits or pockets called crypts of </a:t>
            </a:r>
            <a:r>
              <a:rPr lang="en-GB" sz="2800" b="0" i="0" u="none" strike="noStrike" baseline="0" dirty="0" err="1">
                <a:latin typeface="MinionPro-Regular"/>
              </a:rPr>
              <a:t>Lieberkuhn</a:t>
            </a:r>
            <a:r>
              <a:rPr lang="en-GB" sz="2800" b="0" i="0" u="none" strike="noStrike" baseline="0" dirty="0">
                <a:latin typeface="MinionPro-Regular"/>
              </a:rPr>
              <a:t> that lie between the villi. Epithelial cells in these crypts continuously undergo mitosis. The new cells gradually migrate upward</a:t>
            </a:r>
            <a:r>
              <a:rPr lang="en-GB" dirty="0">
                <a:latin typeface="MinionPro-Regular"/>
              </a:rPr>
              <a:t> </a:t>
            </a:r>
            <a:r>
              <a:rPr lang="en-GB" sz="2800" b="0" i="0" u="none" strike="noStrike" baseline="0" dirty="0">
                <a:latin typeface="MinionPro-Regular"/>
              </a:rPr>
              <a:t>and out of the crypts toward the tips of the villi. Toward the tip, many former crypt cells function as absorptive enterocytes. Ultimately, the enterocytes are sloughed off into the intestinal lumen and excreted in the faeces.</a:t>
            </a:r>
          </a:p>
          <a:p>
            <a:pPr algn="l"/>
            <a:r>
              <a:rPr lang="en-GB" sz="2800" b="0" i="0" u="none" strike="noStrike" baseline="0" dirty="0">
                <a:latin typeface="MinionPro-Regular"/>
              </a:rPr>
              <a:t>Enterocyte turnover is rapid, approximately every 3 to 5 days</a:t>
            </a:r>
            <a:endParaRPr lang="en-GB" dirty="0"/>
          </a:p>
        </p:txBody>
      </p:sp>
    </p:spTree>
    <p:extLst>
      <p:ext uri="{BB962C8B-B14F-4D97-AF65-F5344CB8AC3E}">
        <p14:creationId xmlns:p14="http://schemas.microsoft.com/office/powerpoint/2010/main" val="2434496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8DCF3-5BE3-42C0-81E5-7E3BA17EABC4}"/>
              </a:ext>
            </a:extLst>
          </p:cNvPr>
          <p:cNvSpPr>
            <a:spLocks noGrp="1"/>
          </p:cNvSpPr>
          <p:nvPr>
            <p:ph idx="1"/>
          </p:nvPr>
        </p:nvSpPr>
        <p:spPr/>
        <p:txBody>
          <a:bodyPr>
            <a:normAutofit lnSpcReduction="10000"/>
          </a:bodyPr>
          <a:lstStyle/>
          <a:p>
            <a:pPr algn="l"/>
            <a:r>
              <a:rPr lang="en-GB" sz="2800" b="0" i="0" u="none" strike="noStrike" baseline="0" dirty="0">
                <a:latin typeface="MinionPro-Regular"/>
              </a:rPr>
              <a:t>Cells in the crypts include </a:t>
            </a:r>
            <a:r>
              <a:rPr lang="en-GB" sz="2800" b="1" i="0" u="none" strike="noStrike" baseline="0" dirty="0">
                <a:latin typeface="MinionPro-Regular"/>
              </a:rPr>
              <a:t>Paneth cells </a:t>
            </a:r>
            <a:r>
              <a:rPr lang="en-GB" sz="2800" b="0" i="0" u="none" strike="noStrike" baseline="0" dirty="0">
                <a:latin typeface="MinionPro-Regular"/>
              </a:rPr>
              <a:t>that secrete antimicrobial peptides (called defensins) with broad activity, </a:t>
            </a:r>
            <a:r>
              <a:rPr lang="en-GB" sz="2800" b="1" i="0" u="none" strike="noStrike" baseline="0" dirty="0">
                <a:latin typeface="MinionPro-Regular"/>
              </a:rPr>
              <a:t>mast (enterochromaffin) cells</a:t>
            </a:r>
            <a:r>
              <a:rPr lang="en-GB" sz="2800" b="0" i="0" u="none" strike="noStrike" baseline="0" dirty="0">
                <a:latin typeface="MinionPro-Regular"/>
              </a:rPr>
              <a:t> with endocrine functions, and </a:t>
            </a:r>
            <a:r>
              <a:rPr lang="en-GB" sz="2800" b="1" i="0" u="none" strike="noStrike" baseline="0" dirty="0">
                <a:latin typeface="MinionPro-Regular"/>
              </a:rPr>
              <a:t>goblet cells </a:t>
            </a:r>
            <a:r>
              <a:rPr lang="en-GB" sz="2800" b="0" i="0" u="none" strike="noStrike" baseline="0" dirty="0">
                <a:latin typeface="MinionPro-Regular"/>
              </a:rPr>
              <a:t>that secrete both small cysteine-rich proteins with antifungal activity and mucus.</a:t>
            </a:r>
          </a:p>
          <a:p>
            <a:pPr algn="l"/>
            <a:r>
              <a:rPr lang="en-GB" sz="2800" b="0" i="0" u="none" strike="noStrike" baseline="0" dirty="0">
                <a:latin typeface="MinionPro-Regular"/>
              </a:rPr>
              <a:t>Mucus adheres to the mucosa and acts as a barrier to protect the epithelial mucosal cell surface from the acidic chyme. Cells and glands in the crypts of </a:t>
            </a:r>
            <a:r>
              <a:rPr lang="en-GB" sz="2800" b="0" i="0" u="none" strike="noStrike" baseline="0" dirty="0" err="1">
                <a:latin typeface="MinionPro-Regular"/>
              </a:rPr>
              <a:t>Lieberkuhn</a:t>
            </a:r>
            <a:r>
              <a:rPr lang="en-GB" sz="2800" b="0" i="0" u="none" strike="noStrike" baseline="0" dirty="0">
                <a:latin typeface="MinionPro-Regular"/>
              </a:rPr>
              <a:t> also secrete large volumes of intestinal juices and electrolytes into the lumen of the small intestine to facilitate nutrient digestion. Much of this fluid is typically reabsorbed by the villi.</a:t>
            </a:r>
            <a:endParaRPr lang="en-GB" dirty="0"/>
          </a:p>
        </p:txBody>
      </p:sp>
    </p:spTree>
    <p:extLst>
      <p:ext uri="{BB962C8B-B14F-4D97-AF65-F5344CB8AC3E}">
        <p14:creationId xmlns:p14="http://schemas.microsoft.com/office/powerpoint/2010/main" val="1994874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425DE-5596-49A2-9CF0-465B701657AB}"/>
              </a:ext>
            </a:extLst>
          </p:cNvPr>
          <p:cNvSpPr>
            <a:spLocks noGrp="1"/>
          </p:cNvSpPr>
          <p:nvPr>
            <p:ph idx="1"/>
          </p:nvPr>
        </p:nvSpPr>
        <p:spPr/>
        <p:txBody>
          <a:bodyPr>
            <a:normAutofit lnSpcReduction="10000"/>
          </a:bodyPr>
          <a:lstStyle/>
          <a:p>
            <a:pPr algn="l"/>
            <a:r>
              <a:rPr lang="en-GB" sz="2800" b="0" i="0" u="none" strike="noStrike" baseline="0" dirty="0">
                <a:latin typeface="MinionPro-Regular"/>
              </a:rPr>
              <a:t>Chyme moves through the small intestine, propelled by various contractions influenced by the nervous system. Contractions of longitudinal smooth muscles, often called sleeve contractions, mix the intestinal contents with the digestive juices. Standing contractions of circular smooth muscles, called segmentation, produce bidirectional flow of the intestinal contents, occur many times per minute, and mix and churn the chyme with digestive secretions in the small intestine.</a:t>
            </a:r>
          </a:p>
          <a:p>
            <a:pPr algn="l"/>
            <a:r>
              <a:rPr lang="en-GB" sz="2800" b="0" i="0" u="none" strike="noStrike" baseline="0" dirty="0">
                <a:latin typeface="MinionPro-Regular"/>
              </a:rPr>
              <a:t>Peristaltic waves, or progressive contractions, also accomplished primarily through action of the circular muscles, move the chyme distally along the intestinal mucosa toward the ileocecal valve</a:t>
            </a:r>
            <a:endParaRPr lang="en-GB" dirty="0"/>
          </a:p>
        </p:txBody>
      </p:sp>
    </p:spTree>
    <p:extLst>
      <p:ext uri="{BB962C8B-B14F-4D97-AF65-F5344CB8AC3E}">
        <p14:creationId xmlns:p14="http://schemas.microsoft.com/office/powerpoint/2010/main" val="2749089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B98D0-9A54-422B-B17C-12801201E7B7}"/>
              </a:ext>
            </a:extLst>
          </p:cNvPr>
          <p:cNvSpPr>
            <a:spLocks noGrp="1"/>
          </p:cNvSpPr>
          <p:nvPr>
            <p:ph idx="1"/>
          </p:nvPr>
        </p:nvSpPr>
        <p:spPr/>
        <p:txBody>
          <a:bodyPr>
            <a:normAutofit fontScale="92500" lnSpcReduction="10000"/>
          </a:bodyPr>
          <a:lstStyle/>
          <a:p>
            <a:pPr algn="l"/>
            <a:r>
              <a:rPr lang="en-GB" sz="2800" b="0" i="0" u="none" strike="noStrike" baseline="0" dirty="0">
                <a:latin typeface="MinionPro-Regular"/>
              </a:rPr>
              <a:t>Chyme moving from the stomach into the duodenum initially has a pH of about 2 because of its gastric acid content.</a:t>
            </a:r>
          </a:p>
          <a:p>
            <a:pPr algn="l"/>
            <a:r>
              <a:rPr lang="en-GB" sz="2800" b="0" i="0" u="none" strike="noStrike" baseline="0" dirty="0">
                <a:latin typeface="MinionPro-Regular"/>
              </a:rPr>
              <a:t>The duodenum is protected against this gastric acidity by secretions from the Brunner’s glands and from the pancreas.</a:t>
            </a:r>
          </a:p>
          <a:p>
            <a:pPr algn="l"/>
            <a:r>
              <a:rPr lang="en-GB" sz="2800" b="0" i="0" u="none" strike="noStrike" baseline="0" dirty="0">
                <a:latin typeface="MinionPro-Regular"/>
              </a:rPr>
              <a:t>The Brunner’s glands are located in the mucosa and submucosa of the first few </a:t>
            </a:r>
            <a:r>
              <a:rPr lang="en-GB" sz="2800" b="0" i="0" u="none" strike="noStrike" baseline="0" dirty="0" err="1">
                <a:latin typeface="MinionPro-Regular"/>
              </a:rPr>
              <a:t>centimeters</a:t>
            </a:r>
            <a:r>
              <a:rPr lang="en-GB" sz="2800" b="0" i="0" u="none" strike="noStrike" baseline="0" dirty="0">
                <a:latin typeface="MinionPro-Regular"/>
              </a:rPr>
              <a:t> of the duodenum (duodenal bulb).</a:t>
            </a:r>
          </a:p>
          <a:p>
            <a:pPr algn="l"/>
            <a:r>
              <a:rPr lang="en-GB" sz="2800" b="0" i="0" u="none" strike="noStrike" baseline="0" dirty="0">
                <a:latin typeface="MinionPro-Regular"/>
              </a:rPr>
              <a:t>Their mucus-containing secretions are viscous and alkaline, with a pH of approximately 8.2 to 9.3. The mucus itself is rich in glycoproteins and helps protect the epithelial mucosa from damage.</a:t>
            </a:r>
          </a:p>
          <a:p>
            <a:pPr algn="l"/>
            <a:r>
              <a:rPr lang="en-GB" sz="2800" b="0" i="0" u="none" strike="noStrike" baseline="0" dirty="0">
                <a:latin typeface="MinionPro-Regular"/>
              </a:rPr>
              <a:t>The pancreatic secretions released into the duodenum are rich in bicarbonate, which helps to neutralize the acid released from the stomach</a:t>
            </a:r>
          </a:p>
          <a:p>
            <a:pPr algn="l"/>
            <a:endParaRPr lang="en-GB" dirty="0"/>
          </a:p>
        </p:txBody>
      </p:sp>
    </p:spTree>
    <p:extLst>
      <p:ext uri="{BB962C8B-B14F-4D97-AF65-F5344CB8AC3E}">
        <p14:creationId xmlns:p14="http://schemas.microsoft.com/office/powerpoint/2010/main" val="394158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18AC910-3608-4380-8B83-72384405FFD4}"/>
              </a:ext>
            </a:extLst>
          </p:cNvPr>
          <p:cNvPicPr>
            <a:picLocks noGrp="1" noChangeAspect="1"/>
          </p:cNvPicPr>
          <p:nvPr>
            <p:ph idx="1"/>
          </p:nvPr>
        </p:nvPicPr>
        <p:blipFill>
          <a:blip r:embed="rId2"/>
          <a:stretch>
            <a:fillRect/>
          </a:stretch>
        </p:blipFill>
        <p:spPr>
          <a:xfrm>
            <a:off x="74427" y="404037"/>
            <a:ext cx="10919637" cy="6358269"/>
          </a:xfrm>
        </p:spPr>
      </p:pic>
    </p:spTree>
    <p:extLst>
      <p:ext uri="{BB962C8B-B14F-4D97-AF65-F5344CB8AC3E}">
        <p14:creationId xmlns:p14="http://schemas.microsoft.com/office/powerpoint/2010/main" val="232492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30AF-B326-43CB-A299-E72C2F6F7D52}"/>
              </a:ext>
            </a:extLst>
          </p:cNvPr>
          <p:cNvSpPr>
            <a:spLocks noGrp="1"/>
          </p:cNvSpPr>
          <p:nvPr>
            <p:ph type="title"/>
          </p:nvPr>
        </p:nvSpPr>
        <p:spPr/>
        <p:txBody>
          <a:bodyPr/>
          <a:lstStyle/>
          <a:p>
            <a:r>
              <a:rPr lang="en-GB" dirty="0"/>
              <a:t>CONT..</a:t>
            </a:r>
          </a:p>
        </p:txBody>
      </p:sp>
      <p:sp>
        <p:nvSpPr>
          <p:cNvPr id="3" name="Content Placeholder 2">
            <a:extLst>
              <a:ext uri="{FF2B5EF4-FFF2-40B4-BE49-F238E27FC236}">
                <a16:creationId xmlns:a16="http://schemas.microsoft.com/office/drawing/2014/main" id="{7E1D95E9-11AB-433A-95E6-775CD0880DDA}"/>
              </a:ext>
            </a:extLst>
          </p:cNvPr>
          <p:cNvSpPr>
            <a:spLocks noGrp="1"/>
          </p:cNvSpPr>
          <p:nvPr>
            <p:ph idx="1"/>
          </p:nvPr>
        </p:nvSpPr>
        <p:spPr/>
        <p:txBody>
          <a:bodyPr/>
          <a:lstStyle/>
          <a:p>
            <a:pPr algn="l"/>
            <a:r>
              <a:rPr lang="en-GB" sz="2800" b="0" i="0" u="none" strike="noStrike" baseline="0" dirty="0">
                <a:latin typeface="MinionPro-Regular"/>
              </a:rPr>
              <a:t>The accessory organs include the pancreas, liver, and gallbladder. The accessory organs provide or store secretions that ultimately are delivered to the lumen of the digestive tract and aid in the digestive and absorptive processes.</a:t>
            </a:r>
          </a:p>
          <a:p>
            <a:pPr algn="l"/>
            <a:endParaRPr lang="en-GB" sz="2800" b="0" i="0" u="none" strike="noStrike" baseline="0" dirty="0">
              <a:latin typeface="MinionPro-Regular"/>
            </a:endParaRPr>
          </a:p>
          <a:p>
            <a:pPr algn="l"/>
            <a:endParaRPr lang="en-GB" dirty="0"/>
          </a:p>
        </p:txBody>
      </p:sp>
    </p:spTree>
    <p:extLst>
      <p:ext uri="{BB962C8B-B14F-4D97-AF65-F5344CB8AC3E}">
        <p14:creationId xmlns:p14="http://schemas.microsoft.com/office/powerpoint/2010/main" val="1616167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9D79-D47C-4F31-B0C0-A0915C3EB5B6}"/>
              </a:ext>
            </a:extLst>
          </p:cNvPr>
          <p:cNvSpPr>
            <a:spLocks noGrp="1"/>
          </p:cNvSpPr>
          <p:nvPr>
            <p:ph type="title"/>
          </p:nvPr>
        </p:nvSpPr>
        <p:spPr/>
        <p:txBody>
          <a:bodyPr/>
          <a:lstStyle/>
          <a:p>
            <a:r>
              <a:rPr lang="en-GB" sz="4400" b="1" i="0" u="none" strike="noStrike" baseline="0" dirty="0">
                <a:latin typeface="MyriadPro-Bold"/>
              </a:rPr>
              <a:t>The Accessory Organs…the </a:t>
            </a:r>
            <a:r>
              <a:rPr lang="en-GB" sz="4400" b="1" i="0" u="none" strike="noStrike" baseline="0" dirty="0" err="1">
                <a:latin typeface="MyriadPro-Bold"/>
              </a:rPr>
              <a:t>pancrease</a:t>
            </a:r>
            <a:endParaRPr lang="en-GB" dirty="0"/>
          </a:p>
        </p:txBody>
      </p:sp>
      <p:sp>
        <p:nvSpPr>
          <p:cNvPr id="3" name="Content Placeholder 2">
            <a:extLst>
              <a:ext uri="{FF2B5EF4-FFF2-40B4-BE49-F238E27FC236}">
                <a16:creationId xmlns:a16="http://schemas.microsoft.com/office/drawing/2014/main" id="{2B0FF35B-4142-4345-8924-18F7C99A33D7}"/>
              </a:ext>
            </a:extLst>
          </p:cNvPr>
          <p:cNvSpPr>
            <a:spLocks noGrp="1"/>
          </p:cNvSpPr>
          <p:nvPr>
            <p:ph idx="1"/>
          </p:nvPr>
        </p:nvSpPr>
        <p:spPr/>
        <p:txBody>
          <a:bodyPr/>
          <a:lstStyle/>
          <a:p>
            <a:pPr algn="l"/>
            <a:r>
              <a:rPr lang="en-GB" sz="2800" b="0" i="0" u="none" strike="noStrike" baseline="0" dirty="0">
                <a:latin typeface="MinionPro-Regular"/>
              </a:rPr>
              <a:t>The pancreas is a slender, elongated organ that ranges in length from about 6 to 9 inches. The pancreas is found behind the greater curvature of the stomach, lying between the stomach and the duodenum. Two types of active cells are found in the pancreas;</a:t>
            </a:r>
          </a:p>
          <a:p>
            <a:pPr algn="l"/>
            <a:r>
              <a:rPr lang="en-GB" sz="2800" b="1" i="0" u="none" strike="noStrike" baseline="0" dirty="0">
                <a:latin typeface="MinionPro-Regular"/>
              </a:rPr>
              <a:t>ductless endocrine </a:t>
            </a:r>
            <a:r>
              <a:rPr lang="en-GB" sz="2800" b="0" i="0" u="none" strike="noStrike" baseline="0" dirty="0">
                <a:latin typeface="MinionPro-Regular"/>
              </a:rPr>
              <a:t>cells that secrete hormones into the blood.</a:t>
            </a:r>
          </a:p>
          <a:p>
            <a:pPr algn="l"/>
            <a:r>
              <a:rPr lang="en-GB" sz="2800" b="1" i="0" u="none" strike="noStrike" baseline="0" dirty="0">
                <a:latin typeface="MinionPro-Regular"/>
              </a:rPr>
              <a:t>acinar exocrine </a:t>
            </a:r>
            <a:r>
              <a:rPr lang="en-GB" sz="2800" b="0" i="0" u="none" strike="noStrike" baseline="0" dirty="0">
                <a:latin typeface="MinionPro-Regular"/>
              </a:rPr>
              <a:t>cells that produce the digestive juice and enzymes</a:t>
            </a:r>
          </a:p>
          <a:p>
            <a:pPr marL="0" indent="0" algn="l">
              <a:buNone/>
            </a:pPr>
            <a:r>
              <a:rPr lang="en-GB" sz="2800" b="0" i="0" u="none" strike="noStrike" baseline="0" dirty="0">
                <a:latin typeface="MinionPro-Regular"/>
              </a:rPr>
              <a:t>The endocrine cells are found among the 1 to 2 million cells that make up the islets of </a:t>
            </a:r>
            <a:r>
              <a:rPr lang="en-GB" sz="2800" b="0" i="0" u="none" strike="noStrike" baseline="0" dirty="0" err="1">
                <a:latin typeface="MinionPro-Regular"/>
              </a:rPr>
              <a:t>Langerhan</a:t>
            </a:r>
            <a:r>
              <a:rPr lang="en-GB" sz="2800" b="0" i="0" u="none" strike="noStrike" baseline="0" dirty="0">
                <a:latin typeface="MinionPro-Regular"/>
              </a:rPr>
              <a:t>, located primarily in the tail region of the pancreas.</a:t>
            </a:r>
            <a:endParaRPr lang="en-GB" dirty="0"/>
          </a:p>
        </p:txBody>
      </p:sp>
    </p:spTree>
    <p:extLst>
      <p:ext uri="{BB962C8B-B14F-4D97-AF65-F5344CB8AC3E}">
        <p14:creationId xmlns:p14="http://schemas.microsoft.com/office/powerpoint/2010/main" val="580635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0F1EC-BE70-4D47-A54F-8494552775C7}"/>
              </a:ext>
            </a:extLst>
          </p:cNvPr>
          <p:cNvSpPr>
            <a:spLocks noGrp="1"/>
          </p:cNvSpPr>
          <p:nvPr>
            <p:ph idx="1"/>
          </p:nvPr>
        </p:nvSpPr>
        <p:spPr/>
        <p:txBody>
          <a:bodyPr>
            <a:normAutofit fontScale="92500" lnSpcReduction="20000"/>
          </a:bodyPr>
          <a:lstStyle/>
          <a:p>
            <a:pPr algn="l"/>
            <a:r>
              <a:rPr lang="en-GB" sz="2800" b="0" i="0" u="none" strike="noStrike" baseline="0" dirty="0">
                <a:latin typeface="MinionPro-Regular"/>
              </a:rPr>
              <a:t>While these cells make up less than 5% of the gland’s volume, they are responsible for the secretion of several important </a:t>
            </a:r>
            <a:r>
              <a:rPr lang="en-GB" sz="2800" b="0" i="0" u="none" strike="noStrike" baseline="0" dirty="0" err="1">
                <a:latin typeface="MinionPro-Regular"/>
              </a:rPr>
              <a:t>hormones.The</a:t>
            </a:r>
            <a:r>
              <a:rPr lang="en-GB" sz="2800" b="0" i="0" u="none" strike="noStrike" baseline="0" dirty="0">
                <a:latin typeface="MinionPro-Regular"/>
              </a:rPr>
              <a:t> A or </a:t>
            </a:r>
            <a:r>
              <a:rPr lang="en-GB" sz="2800" b="1" i="0" u="none" strike="noStrike" baseline="0" dirty="0">
                <a:latin typeface="MinionPro-Regular"/>
              </a:rPr>
              <a:t>α-cells secrete glucagon</a:t>
            </a:r>
            <a:r>
              <a:rPr lang="en-GB" sz="2800" b="0" i="0" u="none" strike="noStrike" baseline="0" dirty="0">
                <a:latin typeface="MinionPro-Regular"/>
              </a:rPr>
              <a:t>. The B </a:t>
            </a:r>
            <a:r>
              <a:rPr lang="en-GB" sz="2800" b="1" i="0" u="none" strike="noStrike" baseline="0" dirty="0">
                <a:latin typeface="MinionPro-Regular"/>
              </a:rPr>
              <a:t>or β-cells secrete insulin</a:t>
            </a:r>
            <a:r>
              <a:rPr lang="en-GB" sz="2800" b="0" i="0" u="none" strike="noStrike" baseline="0" dirty="0">
                <a:latin typeface="MinionPro-Regular"/>
              </a:rPr>
              <a:t>, and the D or </a:t>
            </a:r>
            <a:r>
              <a:rPr lang="en-GB" sz="2800" b="1" i="0" u="none" strike="noStrike" baseline="0" dirty="0">
                <a:latin typeface="MinionPro-Regular"/>
              </a:rPr>
              <a:t>δ-cells secrete somatostatin</a:t>
            </a:r>
          </a:p>
          <a:p>
            <a:pPr algn="l"/>
            <a:r>
              <a:rPr lang="en-GB" sz="2800" b="0" i="0" u="none" strike="noStrike" baseline="0" dirty="0">
                <a:latin typeface="MinionPro-Regular"/>
              </a:rPr>
              <a:t>The exocrine cells package digestive enzymes in secretory structures called granules and release them by </a:t>
            </a:r>
            <a:r>
              <a:rPr lang="en-GB" sz="2800" b="1" i="0" u="none" strike="noStrike" baseline="0" dirty="0">
                <a:latin typeface="MinionPro-Regular"/>
              </a:rPr>
              <a:t>exocytosis</a:t>
            </a:r>
            <a:r>
              <a:rPr lang="en-GB" sz="2800" b="0" i="0" u="none" strike="noStrike" baseline="0" dirty="0">
                <a:latin typeface="MinionPro-Regular"/>
              </a:rPr>
              <a:t> into pancreatic juice. Pancreatic juice, produced by the acinar cells, contains:</a:t>
            </a:r>
          </a:p>
          <a:p>
            <a:pPr algn="l"/>
            <a:r>
              <a:rPr lang="en-GB" sz="2800" b="0" i="0" u="none" strike="noStrike" baseline="0" dirty="0">
                <a:latin typeface="MinionPro-Regular"/>
              </a:rPr>
              <a:t>bicarbonate, important for neutralizing the acidic chyme passing into the duodenum from the stomach and for maximizing enzyme activity within the duodenum.</a:t>
            </a:r>
          </a:p>
          <a:p>
            <a:pPr algn="l"/>
            <a:r>
              <a:rPr lang="en-GB" sz="800" b="0" i="0" u="none" strike="noStrike" baseline="0" dirty="0">
                <a:latin typeface="MinionPro-Regular"/>
              </a:rPr>
              <a:t> </a:t>
            </a:r>
            <a:r>
              <a:rPr lang="en-GB" dirty="0">
                <a:latin typeface="MinionPro-Regular"/>
              </a:rPr>
              <a:t>E</a:t>
            </a:r>
            <a:r>
              <a:rPr lang="en-GB" sz="2800" b="0" i="0" u="none" strike="noStrike" baseline="0" dirty="0">
                <a:latin typeface="MinionPro-Regular"/>
              </a:rPr>
              <a:t>lectrolytes, including the cations sodium, </a:t>
            </a:r>
            <a:r>
              <a:rPr lang="en-GB" sz="2800" b="0" i="0" u="none" strike="noStrike" baseline="0" dirty="0" err="1">
                <a:latin typeface="MinionPro-Regular"/>
              </a:rPr>
              <a:t>potassium,and</a:t>
            </a:r>
            <a:r>
              <a:rPr lang="en-GB" sz="2800" b="0" i="0" u="none" strike="noStrike" baseline="0" dirty="0">
                <a:latin typeface="MinionPro-Regular"/>
              </a:rPr>
              <a:t> calcium and the anion chloride</a:t>
            </a:r>
          </a:p>
          <a:p>
            <a:pPr algn="l"/>
            <a:r>
              <a:rPr lang="en-GB" sz="2800" b="0" i="0" u="none" strike="noStrike" baseline="0" dirty="0">
                <a:latin typeface="MinionPro-Regular"/>
              </a:rPr>
              <a:t>pancreatic digestive enzymes in a watery solution</a:t>
            </a:r>
          </a:p>
          <a:p>
            <a:pPr algn="l"/>
            <a:endParaRPr lang="en-GB" b="1" dirty="0"/>
          </a:p>
        </p:txBody>
      </p:sp>
    </p:spTree>
    <p:extLst>
      <p:ext uri="{BB962C8B-B14F-4D97-AF65-F5344CB8AC3E}">
        <p14:creationId xmlns:p14="http://schemas.microsoft.com/office/powerpoint/2010/main" val="122399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F7E79F-E739-4A5F-B03C-AE8B52AB8CE2}"/>
              </a:ext>
            </a:extLst>
          </p:cNvPr>
          <p:cNvSpPr>
            <a:spLocks noGrp="1"/>
          </p:cNvSpPr>
          <p:nvPr>
            <p:ph idx="1"/>
          </p:nvPr>
        </p:nvSpPr>
        <p:spPr/>
        <p:txBody>
          <a:bodyPr>
            <a:normAutofit lnSpcReduction="10000"/>
          </a:bodyPr>
          <a:lstStyle/>
          <a:p>
            <a:pPr algn="l"/>
            <a:r>
              <a:rPr lang="en-GB" sz="2800" b="0" i="0" u="none" strike="noStrike" baseline="0" dirty="0">
                <a:latin typeface="MinionPro-Regular"/>
              </a:rPr>
              <a:t>To facilitate the release of pancreatic juice, the acinar cells of the pancreas are arranged in a circular pattern and are attached to small ducts. The pancreatic juice is secreted into the small ducts within the pancreas. These small ducts coalesce to form a large main pancreatic duct </a:t>
            </a:r>
            <a:r>
              <a:rPr lang="en-GB" sz="2800" b="1" i="0" u="none" strike="noStrike" baseline="0" dirty="0">
                <a:latin typeface="MinionPro-Regular"/>
              </a:rPr>
              <a:t>(</a:t>
            </a:r>
            <a:r>
              <a:rPr lang="en-GB" sz="2800" b="1" i="0" u="none" strike="noStrike" baseline="0" dirty="0" err="1">
                <a:latin typeface="MinionPro-Regular"/>
              </a:rPr>
              <a:t>Wirsung</a:t>
            </a:r>
            <a:r>
              <a:rPr lang="en-GB" sz="2800" b="1" i="0" u="none" strike="noStrike" baseline="0" dirty="0">
                <a:latin typeface="MinionPro-Regular"/>
              </a:rPr>
              <a:t> duct), </a:t>
            </a:r>
            <a:r>
              <a:rPr lang="en-GB" sz="2800" b="0" i="0" u="none" strike="noStrike" baseline="0" dirty="0">
                <a:latin typeface="MinionPro-Regular"/>
              </a:rPr>
              <a:t>which later joins with the common bile duct at the greater duodenal papilla, also called the </a:t>
            </a:r>
            <a:r>
              <a:rPr lang="en-GB" sz="2800" b="1" i="0" u="none" strike="noStrike" baseline="0" dirty="0">
                <a:latin typeface="MinionPro-Regular"/>
              </a:rPr>
              <a:t>ampulla of </a:t>
            </a:r>
            <a:r>
              <a:rPr lang="en-GB" sz="2800" b="1" i="0" u="none" strike="noStrike" baseline="0" dirty="0" err="1">
                <a:latin typeface="MinionPro-Regular"/>
              </a:rPr>
              <a:t>Vater</a:t>
            </a:r>
            <a:r>
              <a:rPr lang="en-GB" sz="2800" b="0" i="0" u="none" strike="noStrike" baseline="0" dirty="0">
                <a:latin typeface="MinionPro-Regular"/>
              </a:rPr>
              <a:t>, to form the bile pancreatic duct. The bile pancreatic duct empties into the duodenum through the </a:t>
            </a:r>
            <a:r>
              <a:rPr lang="en-GB" sz="2800" b="1" i="0" u="none" strike="noStrike" baseline="0" dirty="0">
                <a:latin typeface="MinionPro-Regular"/>
              </a:rPr>
              <a:t>sphincter of Oddi.</a:t>
            </a:r>
          </a:p>
          <a:p>
            <a:pPr algn="l"/>
            <a:r>
              <a:rPr lang="en-GB" sz="2800" b="0" i="0" u="none" strike="noStrike" baseline="0" dirty="0">
                <a:latin typeface="MinionPro-Regular"/>
              </a:rPr>
              <a:t>Blockage of this duct, as may occur with gallstones from the gallbladder, may impair the release of pancreatic juice out of the pancreas and can lead to acute pancreatitis</a:t>
            </a:r>
            <a:endParaRPr lang="en-GB" b="1" dirty="0"/>
          </a:p>
        </p:txBody>
      </p:sp>
    </p:spTree>
    <p:extLst>
      <p:ext uri="{BB962C8B-B14F-4D97-AF65-F5344CB8AC3E}">
        <p14:creationId xmlns:p14="http://schemas.microsoft.com/office/powerpoint/2010/main" val="4024409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8807-D90A-4215-8FB1-7BAB2A83FD8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409F9930-0917-4D30-BB7D-990C77135171}"/>
              </a:ext>
            </a:extLst>
          </p:cNvPr>
          <p:cNvPicPr>
            <a:picLocks noGrp="1" noChangeAspect="1"/>
          </p:cNvPicPr>
          <p:nvPr>
            <p:ph idx="1"/>
          </p:nvPr>
        </p:nvPicPr>
        <p:blipFill>
          <a:blip r:embed="rId2"/>
          <a:stretch>
            <a:fillRect/>
          </a:stretch>
        </p:blipFill>
        <p:spPr>
          <a:xfrm>
            <a:off x="202020" y="457201"/>
            <a:ext cx="11770240" cy="6220046"/>
          </a:xfrm>
        </p:spPr>
      </p:pic>
    </p:spTree>
    <p:extLst>
      <p:ext uri="{BB962C8B-B14F-4D97-AF65-F5344CB8AC3E}">
        <p14:creationId xmlns:p14="http://schemas.microsoft.com/office/powerpoint/2010/main" val="3336591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FFDC-B183-48E4-AC86-8BA7C5940D43}"/>
              </a:ext>
            </a:extLst>
          </p:cNvPr>
          <p:cNvSpPr>
            <a:spLocks noGrp="1"/>
          </p:cNvSpPr>
          <p:nvPr>
            <p:ph type="title"/>
          </p:nvPr>
        </p:nvSpPr>
        <p:spPr/>
        <p:txBody>
          <a:bodyPr/>
          <a:lstStyle/>
          <a:p>
            <a:r>
              <a:rPr lang="en-GB" sz="4400" b="1" i="1" u="none" strike="noStrike" baseline="0" dirty="0">
                <a:latin typeface="MyriadPro-BoldIt"/>
              </a:rPr>
              <a:t>The Liver</a:t>
            </a:r>
            <a:endParaRPr lang="en-GB" dirty="0"/>
          </a:p>
        </p:txBody>
      </p:sp>
      <p:sp>
        <p:nvSpPr>
          <p:cNvPr id="3" name="Content Placeholder 2">
            <a:extLst>
              <a:ext uri="{FF2B5EF4-FFF2-40B4-BE49-F238E27FC236}">
                <a16:creationId xmlns:a16="http://schemas.microsoft.com/office/drawing/2014/main" id="{6AEDDFFA-AFDB-4ED4-8B4F-E79DE590EEB1}"/>
              </a:ext>
            </a:extLst>
          </p:cNvPr>
          <p:cNvSpPr>
            <a:spLocks noGrp="1"/>
          </p:cNvSpPr>
          <p:nvPr>
            <p:ph idx="1"/>
          </p:nvPr>
        </p:nvSpPr>
        <p:spPr/>
        <p:txBody>
          <a:bodyPr>
            <a:normAutofit/>
          </a:bodyPr>
          <a:lstStyle/>
          <a:p>
            <a:pPr algn="l"/>
            <a:r>
              <a:rPr lang="en-GB" sz="2800" b="0" i="0" u="none" strike="noStrike" baseline="0" dirty="0">
                <a:latin typeface="MinionPro-Regular"/>
              </a:rPr>
              <a:t>The liver, the largest single internal organ of the body, is made up of two lobes, the right lobe and left lobe. These lobes in turn contain functional units called lobules. The lobules are made up of plates or sheets of</a:t>
            </a:r>
            <a:r>
              <a:rPr lang="en-GB" sz="2800" b="1" i="0" u="none" strike="noStrike" baseline="0" dirty="0">
                <a:latin typeface="MinionPro-Regular"/>
              </a:rPr>
              <a:t> hepatocytes </a:t>
            </a:r>
            <a:r>
              <a:rPr lang="en-GB" sz="2800" b="0" i="0" u="none" strike="noStrike" baseline="0" dirty="0">
                <a:latin typeface="MinionPro-Regular"/>
              </a:rPr>
              <a:t>(liver cells).</a:t>
            </a:r>
          </a:p>
          <a:p>
            <a:pPr algn="l"/>
            <a:r>
              <a:rPr lang="en-GB" sz="2800" b="0" i="0" u="none" strike="noStrike" baseline="0" dirty="0">
                <a:latin typeface="MinionPro-Regular"/>
              </a:rPr>
              <a:t>The plates of cells are arranged so that they radiate out from central veins. Thus, the liver has multiple plates of cells radiating from multiple central veins.</a:t>
            </a:r>
          </a:p>
          <a:p>
            <a:pPr algn="l"/>
            <a:r>
              <a:rPr lang="en-GB" sz="2800" b="0" i="0" u="none" strike="noStrike" baseline="0" dirty="0">
                <a:latin typeface="MinionPro-Regular"/>
              </a:rPr>
              <a:t>The central veins direct blood from the liver into general circulation through hepatic veins and then ultimately into the inferior vena cava</a:t>
            </a:r>
            <a:endParaRPr lang="en-GB" dirty="0"/>
          </a:p>
        </p:txBody>
      </p:sp>
    </p:spTree>
    <p:extLst>
      <p:ext uri="{BB962C8B-B14F-4D97-AF65-F5344CB8AC3E}">
        <p14:creationId xmlns:p14="http://schemas.microsoft.com/office/powerpoint/2010/main" val="212235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F79757-52AB-4F27-B98E-DDFDB2C3C6B5}"/>
              </a:ext>
            </a:extLst>
          </p:cNvPr>
          <p:cNvPicPr>
            <a:picLocks noGrp="1" noChangeAspect="1"/>
          </p:cNvPicPr>
          <p:nvPr>
            <p:ph idx="1"/>
          </p:nvPr>
        </p:nvPicPr>
        <p:blipFill>
          <a:blip r:embed="rId2"/>
          <a:stretch>
            <a:fillRect/>
          </a:stretch>
        </p:blipFill>
        <p:spPr>
          <a:xfrm>
            <a:off x="1722474" y="365126"/>
            <a:ext cx="7921256" cy="6386548"/>
          </a:xfrm>
        </p:spPr>
      </p:pic>
    </p:spTree>
    <p:extLst>
      <p:ext uri="{BB962C8B-B14F-4D97-AF65-F5344CB8AC3E}">
        <p14:creationId xmlns:p14="http://schemas.microsoft.com/office/powerpoint/2010/main" val="2500493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64C2C4-D647-401E-9180-81640EEDD6A3}"/>
              </a:ext>
            </a:extLst>
          </p:cNvPr>
          <p:cNvSpPr>
            <a:spLocks noGrp="1"/>
          </p:cNvSpPr>
          <p:nvPr>
            <p:ph idx="1"/>
          </p:nvPr>
        </p:nvSpPr>
        <p:spPr/>
        <p:txBody>
          <a:bodyPr>
            <a:normAutofit lnSpcReduction="10000"/>
          </a:bodyPr>
          <a:lstStyle/>
          <a:p>
            <a:pPr algn="l"/>
            <a:r>
              <a:rPr lang="en-GB" sz="2800" b="0" i="0" u="none" strike="noStrike" baseline="0" dirty="0">
                <a:latin typeface="MinionPro-Regular"/>
              </a:rPr>
              <a:t>Blood passes between the plates of liver cells by way of sinusoids, which function like a channel and arise from branches of the hepatic artery and from the portal vein.</a:t>
            </a:r>
          </a:p>
          <a:p>
            <a:pPr algn="l"/>
            <a:r>
              <a:rPr lang="en-GB" sz="2800" b="0" i="0" u="none" strike="noStrike" baseline="0" dirty="0">
                <a:latin typeface="MinionPro-Regular"/>
              </a:rPr>
              <a:t>The portal vein brings blood rich in nutrients from the digestive tract and pancreas to the liver. Sinusoids allow blood from these two blood vessels (the portal vein and the hepatic artery) to mix and also enable uptake of nutrients through the endothelial cells that line the sinusoids.</a:t>
            </a:r>
          </a:p>
          <a:p>
            <a:pPr algn="l"/>
            <a:r>
              <a:rPr lang="en-GB" sz="2800" b="0" i="0" u="none" strike="noStrike" baseline="0" dirty="0">
                <a:latin typeface="MinionPro-Regular"/>
              </a:rPr>
              <a:t>Sinusoids also contain macrophages called Kupffer’s cells, which phagocytize bacteria and other foreign substances and thus serve to protect the body</a:t>
            </a:r>
            <a:endParaRPr lang="en-GB" dirty="0"/>
          </a:p>
        </p:txBody>
      </p:sp>
    </p:spTree>
    <p:extLst>
      <p:ext uri="{BB962C8B-B14F-4D97-AF65-F5344CB8AC3E}">
        <p14:creationId xmlns:p14="http://schemas.microsoft.com/office/powerpoint/2010/main" val="49396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ABCC-3E93-4706-8CE7-00BC4C9D8413}"/>
              </a:ext>
            </a:extLst>
          </p:cNvPr>
          <p:cNvSpPr>
            <a:spLocks noGrp="1"/>
          </p:cNvSpPr>
          <p:nvPr>
            <p:ph type="title"/>
          </p:nvPr>
        </p:nvSpPr>
        <p:spPr/>
        <p:txBody>
          <a:bodyPr/>
          <a:lstStyle/>
          <a:p>
            <a:r>
              <a:rPr lang="en-GB" sz="4400" b="1" i="1" u="none" strike="noStrike" baseline="0" dirty="0">
                <a:latin typeface="MyriadPro-BoldIt"/>
              </a:rPr>
              <a:t>The Gallbladder</a:t>
            </a:r>
            <a:endParaRPr lang="en-GB" dirty="0"/>
          </a:p>
        </p:txBody>
      </p:sp>
      <p:sp>
        <p:nvSpPr>
          <p:cNvPr id="3" name="Content Placeholder 2">
            <a:extLst>
              <a:ext uri="{FF2B5EF4-FFF2-40B4-BE49-F238E27FC236}">
                <a16:creationId xmlns:a16="http://schemas.microsoft.com/office/drawing/2014/main" id="{B2B66516-643A-49DE-8E0D-F06BD13626BF}"/>
              </a:ext>
            </a:extLst>
          </p:cNvPr>
          <p:cNvSpPr>
            <a:spLocks noGrp="1"/>
          </p:cNvSpPr>
          <p:nvPr>
            <p:ph idx="1"/>
          </p:nvPr>
        </p:nvSpPr>
        <p:spPr/>
        <p:txBody>
          <a:bodyPr/>
          <a:lstStyle/>
          <a:p>
            <a:pPr algn="l"/>
            <a:r>
              <a:rPr lang="en-GB" sz="2800" b="0" i="0" u="none" strike="noStrike" baseline="0" dirty="0">
                <a:latin typeface="MinionPro-Regular"/>
              </a:rPr>
              <a:t>The gallbladder, a small organ with a capacity of approximately 40 to 50 mL, is located on the surface of the liver. The gallbladder concentrates and stores the bile made in the liver until it is </a:t>
            </a:r>
            <a:r>
              <a:rPr lang="en-GB" sz="2800" b="0" i="0" u="none" strike="noStrike" baseline="0" dirty="0" err="1">
                <a:latin typeface="MinionPro-Regular"/>
              </a:rPr>
              <a:t>neededfor</a:t>
            </a:r>
            <a:r>
              <a:rPr lang="en-GB" sz="2800" b="0" i="0" u="none" strike="noStrike" baseline="0" dirty="0">
                <a:latin typeface="MinionPro-Regular"/>
              </a:rPr>
              <a:t> fat digestion in the small intestine.</a:t>
            </a:r>
          </a:p>
          <a:p>
            <a:pPr algn="l"/>
            <a:r>
              <a:rPr lang="en-GB" sz="2800" b="0" i="0" u="none" strike="noStrike" baseline="0" dirty="0">
                <a:latin typeface="MinionPro-Regular"/>
              </a:rPr>
              <a:t>The hormone </a:t>
            </a:r>
            <a:r>
              <a:rPr lang="en-GB" sz="2800" b="1" i="0" u="none" strike="noStrike" baseline="0" dirty="0">
                <a:latin typeface="MinionPro-Regular"/>
              </a:rPr>
              <a:t>cholecystokinin</a:t>
            </a:r>
            <a:r>
              <a:rPr lang="en-GB" sz="2800" b="0" i="0" u="none" strike="noStrike" baseline="0" dirty="0">
                <a:latin typeface="MinionPro-Regular"/>
              </a:rPr>
              <a:t>, secreted into the blood by enteroendocrine cells (</a:t>
            </a:r>
            <a:r>
              <a:rPr lang="en-GB" sz="2800" b="1" i="0" u="none" strike="noStrike" baseline="0" dirty="0">
                <a:latin typeface="MinionPro-Regular"/>
              </a:rPr>
              <a:t>called I-cells</a:t>
            </a:r>
            <a:r>
              <a:rPr lang="en-GB" sz="2800" b="0" i="0" u="none" strike="noStrike" baseline="0" dirty="0">
                <a:latin typeface="MinionPro-Regular"/>
              </a:rPr>
              <a:t>) of the proximal small intestine, stimulates the gallbladder to contract and release bile into the duodenum.</a:t>
            </a:r>
          </a:p>
          <a:p>
            <a:pPr algn="l"/>
            <a:r>
              <a:rPr lang="en-GB" sz="2800" b="0" i="0" u="none" strike="noStrike" baseline="0" dirty="0">
                <a:latin typeface="MinionPro-Regular"/>
              </a:rPr>
              <a:t>In contrast, </a:t>
            </a:r>
            <a:r>
              <a:rPr lang="en-GB" sz="2800" b="1" i="0" u="none" strike="noStrike" baseline="0" dirty="0">
                <a:latin typeface="MinionPro-Regular"/>
              </a:rPr>
              <a:t>somatostatin</a:t>
            </a:r>
            <a:r>
              <a:rPr lang="en-GB" sz="2800" b="0" i="0" u="none" strike="noStrike" baseline="0" dirty="0">
                <a:latin typeface="MinionPro-Regular"/>
              </a:rPr>
              <a:t>, which works in a paracrine fashion, inhibits gallbladder contraction.</a:t>
            </a:r>
            <a:endParaRPr lang="en-GB" dirty="0"/>
          </a:p>
        </p:txBody>
      </p:sp>
    </p:spTree>
    <p:extLst>
      <p:ext uri="{BB962C8B-B14F-4D97-AF65-F5344CB8AC3E}">
        <p14:creationId xmlns:p14="http://schemas.microsoft.com/office/powerpoint/2010/main" val="2873707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9DA976-9A0E-415F-A8AD-496E99701836}"/>
              </a:ext>
            </a:extLst>
          </p:cNvPr>
          <p:cNvSpPr>
            <a:spLocks noGrp="1"/>
          </p:cNvSpPr>
          <p:nvPr>
            <p:ph idx="1"/>
          </p:nvPr>
        </p:nvSpPr>
        <p:spPr/>
        <p:txBody>
          <a:bodyPr/>
          <a:lstStyle/>
          <a:p>
            <a:pPr algn="l"/>
            <a:r>
              <a:rPr lang="en-GB" sz="2800" b="1" i="0" u="none" strike="noStrike" baseline="0" dirty="0">
                <a:latin typeface="MyriadPro-BoldSemiCn"/>
              </a:rPr>
              <a:t>The Function of Bile </a:t>
            </a:r>
            <a:r>
              <a:rPr lang="en-GB" sz="2800" b="0" i="0" u="none" strike="noStrike" baseline="0" dirty="0" err="1">
                <a:latin typeface="MinionPro-Regular"/>
              </a:rPr>
              <a:t>Bile</a:t>
            </a:r>
            <a:r>
              <a:rPr lang="en-GB" sz="2800" b="0" i="0" u="none" strike="noStrike" baseline="0" dirty="0">
                <a:latin typeface="MinionPro-Regular"/>
              </a:rPr>
              <a:t> acids and bile salts act as detergents to emulsify lipids, that is, to break down large fat globules into small (about 1 mm diameter) fat droplets. Bile acids and salts, along with phospholipids, help to absorb lipids by forming small (&lt;10 nm) spherical, cylindrical, or disklike complexes called micelles. Micelles can contain as many as 40 bile salt molecules.</a:t>
            </a:r>
          </a:p>
          <a:p>
            <a:pPr algn="l"/>
            <a:r>
              <a:rPr lang="en-GB" sz="2800" b="0" i="0" u="none" strike="noStrike" baseline="0" dirty="0">
                <a:latin typeface="MinionPro-Regular"/>
              </a:rPr>
              <a:t>Bile flow into the duodenum is regulated by the intraduodenal segment of the common hepatic bile duct and the sphincter of Oddi, located at the junction of the common hepatic bile duct and the duodenum</a:t>
            </a:r>
            <a:endParaRPr lang="en-GB" dirty="0"/>
          </a:p>
        </p:txBody>
      </p:sp>
    </p:spTree>
    <p:extLst>
      <p:ext uri="{BB962C8B-B14F-4D97-AF65-F5344CB8AC3E}">
        <p14:creationId xmlns:p14="http://schemas.microsoft.com/office/powerpoint/2010/main" val="4057831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CBF1918-5158-4C37-A566-4705EA21B171}"/>
              </a:ext>
            </a:extLst>
          </p:cNvPr>
          <p:cNvPicPr>
            <a:picLocks noGrp="1" noChangeAspect="1"/>
          </p:cNvPicPr>
          <p:nvPr>
            <p:ph idx="1"/>
          </p:nvPr>
        </p:nvPicPr>
        <p:blipFill>
          <a:blip r:embed="rId2"/>
          <a:stretch>
            <a:fillRect/>
          </a:stretch>
        </p:blipFill>
        <p:spPr>
          <a:xfrm>
            <a:off x="838201" y="552893"/>
            <a:ext cx="10304720" cy="6305107"/>
          </a:xfrm>
        </p:spPr>
      </p:pic>
    </p:spTree>
    <p:extLst>
      <p:ext uri="{BB962C8B-B14F-4D97-AF65-F5344CB8AC3E}">
        <p14:creationId xmlns:p14="http://schemas.microsoft.com/office/powerpoint/2010/main" val="18866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DDAD-8419-47E2-8752-4EBAF2CC61FA}"/>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CCA2555-38FC-4F94-BEA6-EE380B1F7440}"/>
              </a:ext>
            </a:extLst>
          </p:cNvPr>
          <p:cNvPicPr>
            <a:picLocks noGrp="1" noChangeAspect="1"/>
          </p:cNvPicPr>
          <p:nvPr>
            <p:ph idx="1"/>
          </p:nvPr>
        </p:nvPicPr>
        <p:blipFill>
          <a:blip r:embed="rId2"/>
          <a:stretch>
            <a:fillRect/>
          </a:stretch>
        </p:blipFill>
        <p:spPr>
          <a:xfrm>
            <a:off x="279400" y="0"/>
            <a:ext cx="11226800" cy="7251700"/>
          </a:xfrm>
        </p:spPr>
      </p:pic>
    </p:spTree>
    <p:extLst>
      <p:ext uri="{BB962C8B-B14F-4D97-AF65-F5344CB8AC3E}">
        <p14:creationId xmlns:p14="http://schemas.microsoft.com/office/powerpoint/2010/main" val="775134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50D3-1C9C-4F64-A3EA-3DB8D877ED91}"/>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980562C4-C013-4D3A-A987-2C8BDFD2A4C3}"/>
              </a:ext>
            </a:extLst>
          </p:cNvPr>
          <p:cNvPicPr>
            <a:picLocks noGrp="1" noChangeAspect="1"/>
          </p:cNvPicPr>
          <p:nvPr>
            <p:ph idx="1"/>
          </p:nvPr>
        </p:nvPicPr>
        <p:blipFill>
          <a:blip r:embed="rId2"/>
          <a:stretch>
            <a:fillRect/>
          </a:stretch>
        </p:blipFill>
        <p:spPr>
          <a:xfrm>
            <a:off x="701749" y="365124"/>
            <a:ext cx="10652051" cy="6418447"/>
          </a:xfrm>
        </p:spPr>
      </p:pic>
    </p:spTree>
    <p:extLst>
      <p:ext uri="{BB962C8B-B14F-4D97-AF65-F5344CB8AC3E}">
        <p14:creationId xmlns:p14="http://schemas.microsoft.com/office/powerpoint/2010/main" val="1076700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29936-C035-40C1-9888-722AFE6D5CE2}"/>
              </a:ext>
            </a:extLst>
          </p:cNvPr>
          <p:cNvSpPr>
            <a:spLocks noGrp="1"/>
          </p:cNvSpPr>
          <p:nvPr>
            <p:ph type="title"/>
          </p:nvPr>
        </p:nvSpPr>
        <p:spPr/>
        <p:txBody>
          <a:bodyPr/>
          <a:lstStyle/>
          <a:p>
            <a:r>
              <a:rPr lang="en-GB" dirty="0"/>
              <a:t>The large intestine (colon)</a:t>
            </a:r>
          </a:p>
        </p:txBody>
      </p:sp>
      <p:sp>
        <p:nvSpPr>
          <p:cNvPr id="3" name="Content Placeholder 2">
            <a:extLst>
              <a:ext uri="{FF2B5EF4-FFF2-40B4-BE49-F238E27FC236}">
                <a16:creationId xmlns:a16="http://schemas.microsoft.com/office/drawing/2014/main" id="{DA03FEE5-0D1B-4704-A231-57BA0FC5BBD5}"/>
              </a:ext>
            </a:extLst>
          </p:cNvPr>
          <p:cNvSpPr>
            <a:spLocks noGrp="1"/>
          </p:cNvSpPr>
          <p:nvPr>
            <p:ph idx="1"/>
          </p:nvPr>
        </p:nvSpPr>
        <p:spPr/>
        <p:txBody>
          <a:bodyPr>
            <a:normAutofit/>
          </a:bodyPr>
          <a:lstStyle/>
          <a:p>
            <a:pPr algn="l"/>
            <a:r>
              <a:rPr lang="en-GB" sz="2800" b="0" i="0" u="none" strike="noStrike" baseline="0" dirty="0">
                <a:latin typeface="MinionPro-Regular"/>
              </a:rPr>
              <a:t>From the ileum (which is the distal or terminal section of the small intestine), unabsorbed materials empty through the ileoceca sphincter into the cecum, the right side of the colon (large intestine).</a:t>
            </a:r>
          </a:p>
          <a:p>
            <a:pPr algn="l"/>
            <a:r>
              <a:rPr lang="en-GB" sz="2800" b="0" i="0" u="none" strike="noStrike" baseline="0" dirty="0">
                <a:latin typeface="MinionPro-Regular"/>
              </a:rPr>
              <a:t>From the cecum, materials move sequentially through the ascending, transverse, </a:t>
            </a:r>
            <a:r>
              <a:rPr lang="en-GB" sz="2800" b="0" i="0" u="none" strike="noStrike" baseline="0" dirty="0" err="1">
                <a:latin typeface="MinionPro-Regular"/>
              </a:rPr>
              <a:t>descending,and</a:t>
            </a:r>
            <a:r>
              <a:rPr lang="en-GB" sz="2800" b="0" i="0" u="none" strike="noStrike" baseline="0" dirty="0">
                <a:latin typeface="MinionPro-Regular"/>
              </a:rPr>
              <a:t> sigmoid sections of the colon</a:t>
            </a:r>
          </a:p>
          <a:p>
            <a:pPr algn="l"/>
            <a:r>
              <a:rPr lang="en-GB" sz="2800" b="0" i="0" u="none" strike="noStrike" baseline="0" dirty="0">
                <a:latin typeface="MinionPro-Regular"/>
              </a:rPr>
              <a:t>The colon in its entirety is almost 5 feet long and is larger in diameter than the small intestine, thus explaining the terminology distinction (large versus small) between the two intestines.</a:t>
            </a:r>
            <a:endParaRPr lang="en-GB" dirty="0"/>
          </a:p>
        </p:txBody>
      </p:sp>
    </p:spTree>
    <p:extLst>
      <p:ext uri="{BB962C8B-B14F-4D97-AF65-F5344CB8AC3E}">
        <p14:creationId xmlns:p14="http://schemas.microsoft.com/office/powerpoint/2010/main" val="1528521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3ED6B-20C4-4D03-B6ED-47C09FF6993D}"/>
              </a:ext>
            </a:extLst>
          </p:cNvPr>
          <p:cNvSpPr>
            <a:spLocks noGrp="1"/>
          </p:cNvSpPr>
          <p:nvPr>
            <p:ph idx="1"/>
          </p:nvPr>
        </p:nvSpPr>
        <p:spPr/>
        <p:txBody>
          <a:bodyPr>
            <a:normAutofit/>
          </a:bodyPr>
          <a:lstStyle/>
          <a:p>
            <a:pPr algn="l"/>
            <a:r>
              <a:rPr lang="en-GB" sz="2800" b="0" i="0" u="none" strike="noStrike" baseline="0" dirty="0">
                <a:latin typeface="MinionPro-Regular"/>
              </a:rPr>
              <a:t>Rather than being a part of the entire wall of the digestive tract, as it is in the upper digestive tract, the longitudinal muscle in the colon is gathered into three muscular bands or strips called </a:t>
            </a:r>
            <a:r>
              <a:rPr lang="en-GB" sz="2800" b="0" i="0" u="none" strike="noStrike" baseline="0" dirty="0" err="1">
                <a:latin typeface="MinionPro-Regular"/>
              </a:rPr>
              <a:t>teniae</a:t>
            </a:r>
            <a:r>
              <a:rPr lang="en-GB" sz="2800" b="0" i="0" u="none" strike="noStrike" baseline="0" dirty="0">
                <a:latin typeface="MinionPro-Regular"/>
              </a:rPr>
              <a:t> (also spelled taenia or </a:t>
            </a:r>
            <a:r>
              <a:rPr lang="en-GB" sz="2800" b="0" i="0" u="none" strike="noStrike" baseline="0" dirty="0" err="1">
                <a:latin typeface="MinionPro-Regular"/>
              </a:rPr>
              <a:t>teneae</a:t>
            </a:r>
            <a:r>
              <a:rPr lang="en-GB" sz="2800" b="0" i="0" u="none" strike="noStrike" baseline="0" dirty="0">
                <a:latin typeface="MinionPro-Regular"/>
              </a:rPr>
              <a:t>) coli that extend throughout most of the colon.</a:t>
            </a:r>
          </a:p>
          <a:p>
            <a:pPr algn="l"/>
            <a:r>
              <a:rPr lang="en-GB" sz="2800" b="0" i="0" u="none" strike="noStrike" baseline="0" dirty="0">
                <a:latin typeface="MinionPro-Regular"/>
              </a:rPr>
              <a:t>Contraction of a strip of longitudinal muscle, along with contraction of circular muscle, causes the uncontracted portions of the colon to bulge outward, creating pouches (haustra). Contractions typically occur in one area of the colon and then move to a different, nearby area.</a:t>
            </a:r>
          </a:p>
          <a:p>
            <a:pPr algn="l"/>
            <a:endParaRPr lang="en-GB" dirty="0"/>
          </a:p>
        </p:txBody>
      </p:sp>
    </p:spTree>
    <p:extLst>
      <p:ext uri="{BB962C8B-B14F-4D97-AF65-F5344CB8AC3E}">
        <p14:creationId xmlns:p14="http://schemas.microsoft.com/office/powerpoint/2010/main" val="2025654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DC446F-F43F-4736-964C-41854148A832}"/>
              </a:ext>
            </a:extLst>
          </p:cNvPr>
          <p:cNvSpPr>
            <a:spLocks noGrp="1"/>
          </p:cNvSpPr>
          <p:nvPr>
            <p:ph idx="1"/>
          </p:nvPr>
        </p:nvSpPr>
        <p:spPr/>
        <p:txBody>
          <a:bodyPr>
            <a:normAutofit fontScale="92500" lnSpcReduction="20000"/>
          </a:bodyPr>
          <a:lstStyle/>
          <a:p>
            <a:pPr algn="l"/>
            <a:r>
              <a:rPr lang="en-GB" sz="2800" b="0" i="0" u="none" strike="noStrike" baseline="0" dirty="0">
                <a:latin typeface="MinionPro-Regular"/>
              </a:rPr>
              <a:t>On initially entering the colon, the intestinal material is still quite fluid. Contraction of the musculature of the large intestine is coordinated so as to mix the intestinal contents gently and to keep material in the proximal (ascending) colon a sufficient length of time to allow nutrients to be absorbed.</a:t>
            </a:r>
          </a:p>
          <a:p>
            <a:pPr algn="l"/>
            <a:r>
              <a:rPr lang="en-GB" sz="2800" b="0" i="0" u="none" strike="noStrike" baseline="0" dirty="0">
                <a:latin typeface="MinionPro-Regular"/>
              </a:rPr>
              <a:t>The proximal colonic epithelia absorb sodium, </a:t>
            </a:r>
            <a:r>
              <a:rPr lang="en-GB" sz="2800" b="0" i="0" u="none" strike="noStrike" baseline="0" dirty="0" err="1">
                <a:latin typeface="MinionPro-Regular"/>
              </a:rPr>
              <a:t>chloride,and</a:t>
            </a:r>
            <a:r>
              <a:rPr lang="en-GB" sz="2800" b="0" i="0" u="none" strike="noStrike" baseline="0" dirty="0">
                <a:latin typeface="MinionPro-Regular"/>
              </a:rPr>
              <a:t> water more effectively than does the small intestinal mucosa. For example, about 90% to 95% of the water and sodium entering the colon each day is absorbed.</a:t>
            </a:r>
          </a:p>
          <a:p>
            <a:pPr algn="l"/>
            <a:r>
              <a:rPr lang="en-GB" sz="2800" b="0" i="0" u="none" strike="noStrike" baseline="0" dirty="0">
                <a:latin typeface="MinionPro-Regular"/>
              </a:rPr>
              <a:t>Colonic absorption of sodium is influenced by a number of factors, including hormones. Antidiuretic hormone (also called vasopressin) secreted from the pituitary gland, for example, decreases sodium absorption, whereas glucocorticoids like cortisol secreted from the adrenal gland and mineralocorticoids such as aldosterone secreted from the adrenal gland increase sodium absorption in the colon.</a:t>
            </a:r>
            <a:endParaRPr lang="en-GB" dirty="0"/>
          </a:p>
        </p:txBody>
      </p:sp>
    </p:spTree>
    <p:extLst>
      <p:ext uri="{BB962C8B-B14F-4D97-AF65-F5344CB8AC3E}">
        <p14:creationId xmlns:p14="http://schemas.microsoft.com/office/powerpoint/2010/main" val="1326835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51ACCE-C058-47A0-AD0B-8B7EE39A961F}"/>
              </a:ext>
            </a:extLst>
          </p:cNvPr>
          <p:cNvSpPr>
            <a:spLocks noGrp="1"/>
          </p:cNvSpPr>
          <p:nvPr>
            <p:ph idx="1"/>
          </p:nvPr>
        </p:nvSpPr>
        <p:spPr/>
        <p:txBody>
          <a:bodyPr>
            <a:normAutofit lnSpcReduction="10000"/>
          </a:bodyPr>
          <a:lstStyle/>
          <a:p>
            <a:pPr algn="l"/>
            <a:r>
              <a:rPr lang="en-GB" sz="2800" b="0" i="0" u="none" strike="noStrike" baseline="0" dirty="0">
                <a:latin typeface="MinionPro-Regular"/>
              </a:rPr>
              <a:t>Secretions into the lumen of the colon are few, but present. Goblet cells secrete mucus. Mucus protects the colonic mucosa and acts as a lubricant for </a:t>
            </a:r>
            <a:r>
              <a:rPr lang="en-GB" sz="2800" b="0" i="0" u="none" strike="noStrike" baseline="0" dirty="0" err="1">
                <a:latin typeface="MinionPro-Regular"/>
              </a:rPr>
              <a:t>fecal</a:t>
            </a:r>
            <a:r>
              <a:rPr lang="en-GB" sz="2800" b="0" i="0" u="none" strike="noStrike" baseline="0" dirty="0">
                <a:latin typeface="MinionPro-Regular"/>
              </a:rPr>
              <a:t> matter. Potassium is secreted, possibly through an active secretory pathway, into the colon. Bicarbonate is also secreted in exchange for chloride absorption. Bicarbonate provides an alkaline environment that helps neutralize acids produced by </a:t>
            </a:r>
            <a:r>
              <a:rPr lang="en-GB" sz="2800" b="0" i="0" u="none" strike="noStrike" baseline="0" dirty="0" err="1">
                <a:latin typeface="MinionPro-Regular"/>
              </a:rPr>
              <a:t>coloni</a:t>
            </a:r>
            <a:r>
              <a:rPr lang="en-GB" sz="2800" b="0" i="0" u="none" strike="noStrike" baseline="0" dirty="0">
                <a:latin typeface="MinionPro-Regular"/>
              </a:rPr>
              <a:t> anaerobic bacteria. Sodium and hydrogen ion exchanges also occur, permitting electrolyte absorption.</a:t>
            </a:r>
          </a:p>
          <a:p>
            <a:pPr algn="l"/>
            <a:r>
              <a:rPr lang="en-GB" sz="2800" b="0" i="0" u="none" strike="noStrike" baseline="0" dirty="0">
                <a:latin typeface="MinionPro-Regular"/>
              </a:rPr>
              <a:t>The end result of the passage of material through the colon, which usually takes about 12 to 70 hours, is that the unabsorbed materials are progressively dehydrated.</a:t>
            </a:r>
            <a:endParaRPr lang="en-GB" dirty="0"/>
          </a:p>
        </p:txBody>
      </p:sp>
    </p:spTree>
    <p:extLst>
      <p:ext uri="{BB962C8B-B14F-4D97-AF65-F5344CB8AC3E}">
        <p14:creationId xmlns:p14="http://schemas.microsoft.com/office/powerpoint/2010/main" val="4213639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CD7B7-F0ED-48AA-90F3-25CAED98DF08}"/>
              </a:ext>
            </a:extLst>
          </p:cNvPr>
          <p:cNvSpPr>
            <a:spLocks noGrp="1"/>
          </p:cNvSpPr>
          <p:nvPr>
            <p:ph idx="1"/>
          </p:nvPr>
        </p:nvSpPr>
        <p:spPr/>
        <p:txBody>
          <a:bodyPr/>
          <a:lstStyle/>
          <a:p>
            <a:pPr algn="l"/>
            <a:r>
              <a:rPr lang="en-GB" sz="2800" b="0" i="0" u="none" strike="noStrike" baseline="0" dirty="0">
                <a:latin typeface="MinionPro-Regular"/>
              </a:rPr>
              <a:t>Typically, the approximately 1 L of chyme that enters the large intestine each day is reduced to less than about 200 g of defecated material containing sloughed gastrointestinal cells, inorganic matter, water, small amounts of unabsorbed nutrients and food residue, constituents of digestive juices, and bacteria.</a:t>
            </a:r>
            <a:endParaRPr lang="en-GB" dirty="0"/>
          </a:p>
        </p:txBody>
      </p:sp>
    </p:spTree>
    <p:extLst>
      <p:ext uri="{BB962C8B-B14F-4D97-AF65-F5344CB8AC3E}">
        <p14:creationId xmlns:p14="http://schemas.microsoft.com/office/powerpoint/2010/main" val="129162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D67FF4-CB37-4E86-B1D1-C2C6814A9EA9}"/>
              </a:ext>
            </a:extLst>
          </p:cNvPr>
          <p:cNvPicPr>
            <a:picLocks noGrp="1" noChangeAspect="1"/>
          </p:cNvPicPr>
          <p:nvPr>
            <p:ph idx="1"/>
          </p:nvPr>
        </p:nvPicPr>
        <p:blipFill>
          <a:blip r:embed="rId2"/>
          <a:stretch>
            <a:fillRect/>
          </a:stretch>
        </p:blipFill>
        <p:spPr>
          <a:xfrm>
            <a:off x="1052624" y="457200"/>
            <a:ext cx="7430442" cy="6283842"/>
          </a:xfrm>
        </p:spPr>
      </p:pic>
    </p:spTree>
    <p:extLst>
      <p:ext uri="{BB962C8B-B14F-4D97-AF65-F5344CB8AC3E}">
        <p14:creationId xmlns:p14="http://schemas.microsoft.com/office/powerpoint/2010/main" val="353689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09D4-8334-4A51-B038-B83B1B601E4D}"/>
              </a:ext>
            </a:extLst>
          </p:cNvPr>
          <p:cNvSpPr>
            <a:spLocks noGrp="1"/>
          </p:cNvSpPr>
          <p:nvPr>
            <p:ph type="title"/>
          </p:nvPr>
        </p:nvSpPr>
        <p:spPr/>
        <p:txBody>
          <a:bodyPr/>
          <a:lstStyle/>
          <a:p>
            <a:r>
              <a:rPr lang="en-GB" dirty="0"/>
              <a:t>End.</a:t>
            </a:r>
          </a:p>
        </p:txBody>
      </p:sp>
      <p:sp>
        <p:nvSpPr>
          <p:cNvPr id="3" name="Content Placeholder 2">
            <a:extLst>
              <a:ext uri="{FF2B5EF4-FFF2-40B4-BE49-F238E27FC236}">
                <a16:creationId xmlns:a16="http://schemas.microsoft.com/office/drawing/2014/main" id="{EF40E6F8-50A1-402C-BD1B-3F386846F2B1}"/>
              </a:ext>
            </a:extLst>
          </p:cNvPr>
          <p:cNvSpPr>
            <a:spLocks noGrp="1"/>
          </p:cNvSpPr>
          <p:nvPr>
            <p:ph idx="1"/>
          </p:nvPr>
        </p:nvSpPr>
        <p:spPr/>
        <p:txBody>
          <a:bodyPr/>
          <a:lstStyle/>
          <a:p>
            <a:r>
              <a:rPr lang="en-GB" dirty="0"/>
              <a:t>Any questions??????</a:t>
            </a:r>
          </a:p>
        </p:txBody>
      </p:sp>
    </p:spTree>
    <p:extLst>
      <p:ext uri="{BB962C8B-B14F-4D97-AF65-F5344CB8AC3E}">
        <p14:creationId xmlns:p14="http://schemas.microsoft.com/office/powerpoint/2010/main" val="37891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23406B-736C-4468-85B3-BC6AEABE3FD5}"/>
              </a:ext>
            </a:extLst>
          </p:cNvPr>
          <p:cNvPicPr>
            <a:picLocks noGrp="1" noChangeAspect="1"/>
          </p:cNvPicPr>
          <p:nvPr>
            <p:ph idx="1"/>
          </p:nvPr>
        </p:nvPicPr>
        <p:blipFill>
          <a:blip r:embed="rId2"/>
          <a:stretch>
            <a:fillRect/>
          </a:stretch>
        </p:blipFill>
        <p:spPr>
          <a:xfrm>
            <a:off x="406400" y="365124"/>
            <a:ext cx="10312400" cy="6492875"/>
          </a:xfrm>
        </p:spPr>
      </p:pic>
    </p:spTree>
    <p:extLst>
      <p:ext uri="{BB962C8B-B14F-4D97-AF65-F5344CB8AC3E}">
        <p14:creationId xmlns:p14="http://schemas.microsoft.com/office/powerpoint/2010/main" val="198389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CD89-F3BD-4914-AFBA-1C6CD022F0AC}"/>
              </a:ext>
            </a:extLst>
          </p:cNvPr>
          <p:cNvSpPr>
            <a:spLocks noGrp="1"/>
          </p:cNvSpPr>
          <p:nvPr>
            <p:ph type="title"/>
          </p:nvPr>
        </p:nvSpPr>
        <p:spPr/>
        <p:txBody>
          <a:bodyPr/>
          <a:lstStyle/>
          <a:p>
            <a:r>
              <a:rPr lang="en-GB" dirty="0"/>
              <a:t>ORAL CAVITY</a:t>
            </a:r>
          </a:p>
        </p:txBody>
      </p:sp>
      <p:sp>
        <p:nvSpPr>
          <p:cNvPr id="3" name="Content Placeholder 2">
            <a:extLst>
              <a:ext uri="{FF2B5EF4-FFF2-40B4-BE49-F238E27FC236}">
                <a16:creationId xmlns:a16="http://schemas.microsoft.com/office/drawing/2014/main" id="{172FA9C4-02F2-447F-A555-781425C824F4}"/>
              </a:ext>
            </a:extLst>
          </p:cNvPr>
          <p:cNvSpPr>
            <a:spLocks noGrp="1"/>
          </p:cNvSpPr>
          <p:nvPr>
            <p:ph idx="1"/>
          </p:nvPr>
        </p:nvSpPr>
        <p:spPr/>
        <p:txBody>
          <a:bodyPr>
            <a:normAutofit lnSpcReduction="10000"/>
          </a:bodyPr>
          <a:lstStyle/>
          <a:p>
            <a:pPr algn="l"/>
            <a:r>
              <a:rPr lang="en-GB" sz="2400" b="0" i="0" u="none" strike="noStrike" baseline="0" dirty="0">
                <a:latin typeface="MinionPro-Regular"/>
              </a:rPr>
              <a:t>The mouth and pharynx (or throat) constitute the oral cavity and provide the entryway to the digestive tract.</a:t>
            </a:r>
          </a:p>
          <a:p>
            <a:pPr algn="l"/>
            <a:r>
              <a:rPr lang="en-GB" sz="2400" b="0" i="0" u="none" strike="noStrike" baseline="0" dirty="0">
                <a:latin typeface="MinionPro-Regular"/>
              </a:rPr>
              <a:t>On entering the mouth, food is chewed by the actions of the teeth and jaw muscles and is made ready for swallowing by mixing with secretions (saliva) released from the salivary glands.</a:t>
            </a:r>
          </a:p>
          <a:p>
            <a:pPr algn="l"/>
            <a:r>
              <a:rPr lang="en-GB" sz="2400" b="0" i="0" u="none" strike="noStrike" baseline="0" dirty="0">
                <a:latin typeface="MinionPro-Regular"/>
              </a:rPr>
              <a:t>Three pairs of small, bilateral saliva secreting</a:t>
            </a:r>
            <a:r>
              <a:rPr lang="en-GB" sz="2400" dirty="0">
                <a:latin typeface="MinionPro-Regular"/>
              </a:rPr>
              <a:t> </a:t>
            </a:r>
            <a:r>
              <a:rPr lang="en-GB" sz="2400" b="0" i="0" u="none" strike="noStrike" baseline="0" dirty="0">
                <a:latin typeface="MinionPro-Regular"/>
              </a:rPr>
              <a:t>salivary glands—the parotid, the submandibular, and the sublingual—are distributed throughout the lining of the oral cavity, along the jaw from the base of the ear to the chin</a:t>
            </a:r>
          </a:p>
          <a:p>
            <a:pPr algn="l"/>
            <a:r>
              <a:rPr lang="en-GB" sz="2400" b="0" i="0" u="none" strike="noStrike" baseline="0" dirty="0">
                <a:latin typeface="MinionPro-Regular"/>
              </a:rPr>
              <a:t>These glands are affected by the actions of the parasympathetic and sympathetic nervous systems. Secretions (about 1 L/day) from these glands constitute saliva.</a:t>
            </a:r>
          </a:p>
          <a:p>
            <a:pPr algn="l"/>
            <a:r>
              <a:rPr lang="en-GB" sz="2400" b="0" i="0" u="none" strike="noStrike" baseline="0" dirty="0">
                <a:latin typeface="MinionPro-Regular"/>
              </a:rPr>
              <a:t> Specifically, the parotid glands secrete water, electrolytes (sodium, potassium, chloride), and enzymes.</a:t>
            </a:r>
            <a:endParaRPr lang="en-GB" sz="2400" dirty="0"/>
          </a:p>
        </p:txBody>
      </p:sp>
    </p:spTree>
    <p:extLst>
      <p:ext uri="{BB962C8B-B14F-4D97-AF65-F5344CB8AC3E}">
        <p14:creationId xmlns:p14="http://schemas.microsoft.com/office/powerpoint/2010/main" val="380159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5EEDE-44DF-4EB8-963D-2CB1EB99279A}"/>
              </a:ext>
            </a:extLst>
          </p:cNvPr>
          <p:cNvSpPr>
            <a:spLocks noGrp="1"/>
          </p:cNvSpPr>
          <p:nvPr>
            <p:ph idx="1"/>
          </p:nvPr>
        </p:nvSpPr>
        <p:spPr/>
        <p:txBody>
          <a:bodyPr>
            <a:normAutofit/>
          </a:bodyPr>
          <a:lstStyle/>
          <a:p>
            <a:pPr algn="l"/>
            <a:r>
              <a:rPr lang="en-GB" sz="2800" b="0" i="0" u="none" strike="noStrike" baseline="0" dirty="0">
                <a:latin typeface="MinionPro-Regular"/>
              </a:rPr>
              <a:t>The submandibular and sublingual glands secrete water, electrolytes, enzymes, and mucus. Saliva is primarily (99.5%) water, which helps dissolve foods.</a:t>
            </a:r>
          </a:p>
          <a:p>
            <a:pPr algn="l"/>
            <a:r>
              <a:rPr lang="en-GB" sz="2800" b="0" i="0" u="none" strike="noStrike" baseline="0" dirty="0">
                <a:latin typeface="MinionPro-Regular"/>
              </a:rPr>
              <a:t>The principal enzyme of saliva is α amylase (also called ptyalin; This enzyme </a:t>
            </a:r>
            <a:r>
              <a:rPr lang="en-GB" sz="2800" b="0" i="0" u="none" strike="noStrike" baseline="0" dirty="0" err="1">
                <a:latin typeface="MinionPro-Regular"/>
              </a:rPr>
              <a:t>hydrolyzes</a:t>
            </a:r>
            <a:r>
              <a:rPr lang="en-GB" sz="2800" b="0" i="0" u="none" strike="noStrike" baseline="0" dirty="0">
                <a:latin typeface="MinionPro-Regular"/>
              </a:rPr>
              <a:t> internal α (1-4) bonds within starch.</a:t>
            </a:r>
          </a:p>
          <a:p>
            <a:pPr algn="l"/>
            <a:r>
              <a:rPr lang="en-GB" sz="2800" b="0" i="0" u="none" strike="noStrike" baseline="0" dirty="0">
                <a:latin typeface="MinionPro-Regular"/>
              </a:rPr>
              <a:t>A second digestive enzyme, lingual </a:t>
            </a:r>
            <a:r>
              <a:rPr lang="en-GB" sz="2800" b="0" i="0" u="none" strike="noStrike" baseline="0" dirty="0" err="1">
                <a:latin typeface="MinionPro-Regular"/>
              </a:rPr>
              <a:t>lipase,is</a:t>
            </a:r>
            <a:r>
              <a:rPr lang="en-GB" sz="2800" b="0" i="0" u="none" strike="noStrike" baseline="0" dirty="0">
                <a:latin typeface="MinionPro-Regular"/>
              </a:rPr>
              <a:t> produced by lingual serous glands on the tongue and in the back of the mouth. This enzyme </a:t>
            </a:r>
            <a:r>
              <a:rPr lang="en-GB" sz="2800" b="0" i="0" u="none" strike="noStrike" baseline="0" dirty="0" err="1">
                <a:latin typeface="MinionPro-Regular"/>
              </a:rPr>
              <a:t>hydrolyzes</a:t>
            </a:r>
            <a:r>
              <a:rPr lang="en-GB" sz="2800" b="0" i="0" u="none" strike="noStrike" baseline="0" dirty="0">
                <a:latin typeface="MinionPro-Regular"/>
              </a:rPr>
              <a:t> dietary triacylglycerols (triglycerides) in the stomach, but its activity both diminishes with age and is limited by the coalescing of the fats within the stomach.</a:t>
            </a:r>
            <a:endParaRPr lang="en-GB" dirty="0"/>
          </a:p>
        </p:txBody>
      </p:sp>
    </p:spTree>
    <p:extLst>
      <p:ext uri="{BB962C8B-B14F-4D97-AF65-F5344CB8AC3E}">
        <p14:creationId xmlns:p14="http://schemas.microsoft.com/office/powerpoint/2010/main" val="283575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4DABE8-0FDB-4029-BB73-5889F821DE4C}"/>
              </a:ext>
            </a:extLst>
          </p:cNvPr>
          <p:cNvPicPr>
            <a:picLocks noGrp="1" noChangeAspect="1"/>
          </p:cNvPicPr>
          <p:nvPr>
            <p:ph idx="1"/>
          </p:nvPr>
        </p:nvPicPr>
        <p:blipFill>
          <a:blip r:embed="rId2"/>
          <a:stretch>
            <a:fillRect/>
          </a:stretch>
        </p:blipFill>
        <p:spPr>
          <a:xfrm>
            <a:off x="838200" y="365125"/>
            <a:ext cx="8559800" cy="6276975"/>
          </a:xfrm>
        </p:spPr>
      </p:pic>
    </p:spTree>
    <p:extLst>
      <p:ext uri="{BB962C8B-B14F-4D97-AF65-F5344CB8AC3E}">
        <p14:creationId xmlns:p14="http://schemas.microsoft.com/office/powerpoint/2010/main" val="34354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E415-5C0B-4B8F-AE6D-8F0F017169C6}"/>
              </a:ext>
            </a:extLst>
          </p:cNvPr>
          <p:cNvSpPr>
            <a:spLocks noGrp="1"/>
          </p:cNvSpPr>
          <p:nvPr>
            <p:ph type="title"/>
          </p:nvPr>
        </p:nvSpPr>
        <p:spPr/>
        <p:txBody>
          <a:bodyPr/>
          <a:lstStyle/>
          <a:p>
            <a:r>
              <a:rPr lang="en-GB" dirty="0"/>
              <a:t>THE ESOPHAGUS</a:t>
            </a:r>
          </a:p>
        </p:txBody>
      </p:sp>
      <p:sp>
        <p:nvSpPr>
          <p:cNvPr id="3" name="Content Placeholder 2">
            <a:extLst>
              <a:ext uri="{FF2B5EF4-FFF2-40B4-BE49-F238E27FC236}">
                <a16:creationId xmlns:a16="http://schemas.microsoft.com/office/drawing/2014/main" id="{A15051DB-E5E2-4328-9458-EE4C902E2FFE}"/>
              </a:ext>
            </a:extLst>
          </p:cNvPr>
          <p:cNvSpPr>
            <a:spLocks noGrp="1"/>
          </p:cNvSpPr>
          <p:nvPr>
            <p:ph idx="1"/>
          </p:nvPr>
        </p:nvSpPr>
        <p:spPr/>
        <p:txBody>
          <a:bodyPr>
            <a:normAutofit/>
          </a:bodyPr>
          <a:lstStyle/>
          <a:p>
            <a:pPr algn="l"/>
            <a:r>
              <a:rPr lang="en-GB" sz="2800" b="0" i="0" u="none" strike="noStrike" baseline="0" dirty="0">
                <a:latin typeface="MinionPro-Regular"/>
              </a:rPr>
              <a:t>From the mouth, food, now mixed with saliva and called a bolus, is passed through the pharynx into the </a:t>
            </a:r>
            <a:r>
              <a:rPr lang="en-GB" sz="2800" b="0" i="0" u="none" strike="noStrike" baseline="0" dirty="0" err="1">
                <a:latin typeface="MinionPro-Regular"/>
              </a:rPr>
              <a:t>esophagus</a:t>
            </a:r>
            <a:r>
              <a:rPr lang="en-GB" sz="2800" b="0" i="0" u="none" strike="noStrike" baseline="0" dirty="0">
                <a:latin typeface="MinionPro-Regular"/>
              </a:rPr>
              <a:t>. The </a:t>
            </a:r>
            <a:r>
              <a:rPr lang="en-GB" sz="2800" b="0" i="0" u="none" strike="noStrike" baseline="0" dirty="0" err="1">
                <a:latin typeface="MinionPro-Regular"/>
              </a:rPr>
              <a:t>esophagus</a:t>
            </a:r>
            <a:r>
              <a:rPr lang="en-GB" sz="2800" b="0" i="0" u="none" strike="noStrike" baseline="0" dirty="0">
                <a:latin typeface="MinionPro-Regular"/>
              </a:rPr>
              <a:t> is about 10 inches long.</a:t>
            </a:r>
          </a:p>
          <a:p>
            <a:pPr algn="l"/>
            <a:r>
              <a:rPr lang="en-GB" sz="2800" b="0" i="0" u="none" strike="noStrike" baseline="0" dirty="0">
                <a:latin typeface="MinionPro-Regular"/>
              </a:rPr>
              <a:t>The passage of the bolus of food from the oral cavity into the </a:t>
            </a:r>
            <a:r>
              <a:rPr lang="en-GB" sz="2800" b="0" i="0" u="none" strike="noStrike" baseline="0" dirty="0" err="1">
                <a:latin typeface="MinionPro-Regular"/>
              </a:rPr>
              <a:t>esophagus</a:t>
            </a:r>
            <a:r>
              <a:rPr lang="en-GB" sz="2800" b="0" i="0" u="none" strike="noStrike" baseline="0" dirty="0">
                <a:latin typeface="MinionPro-Regular"/>
              </a:rPr>
              <a:t> constitutes swallowing. Swallowing, which can be divided into several stages</a:t>
            </a:r>
          </a:p>
          <a:p>
            <a:pPr algn="l"/>
            <a:r>
              <a:rPr lang="en-GB" sz="2800" b="0" i="0" u="none" strike="noStrike" baseline="0" dirty="0">
                <a:latin typeface="MinionPro-Regular"/>
              </a:rPr>
              <a:t>stages—</a:t>
            </a:r>
            <a:r>
              <a:rPr lang="en-GB" sz="2800" b="1" i="0" u="none" strike="noStrike" baseline="0" dirty="0">
                <a:latin typeface="MinionPro-Regular"/>
              </a:rPr>
              <a:t>voluntary, </a:t>
            </a:r>
            <a:r>
              <a:rPr lang="en-GB" sz="2800" b="1" i="0" u="none" strike="noStrike" baseline="0" dirty="0" err="1">
                <a:latin typeface="MinionPro-Regular"/>
              </a:rPr>
              <a:t>pharyngeal,and</a:t>
            </a:r>
            <a:r>
              <a:rPr lang="en-GB" sz="2800" b="1" i="0" u="none" strike="noStrike" baseline="0" dirty="0">
                <a:latin typeface="MinionPro-Regular"/>
              </a:rPr>
              <a:t> </a:t>
            </a:r>
            <a:r>
              <a:rPr lang="en-GB" sz="2800" b="1" i="0" u="none" strike="noStrike" baseline="0" dirty="0" err="1">
                <a:latin typeface="MinionPro-Regular"/>
              </a:rPr>
              <a:t>esophageal</a:t>
            </a:r>
            <a:r>
              <a:rPr lang="en-GB" sz="2800" b="0" i="0" u="none" strike="noStrike" baseline="0" dirty="0">
                <a:latin typeface="MinionPro-Regular"/>
              </a:rPr>
              <a:t>—is a reflex response initiated by a voluntary action and regulated by the swallowing </a:t>
            </a:r>
            <a:r>
              <a:rPr lang="en-GB" sz="2800" b="0" i="0" u="none" strike="noStrike" baseline="0" dirty="0" err="1">
                <a:latin typeface="MinionPro-Regular"/>
              </a:rPr>
              <a:t>center</a:t>
            </a:r>
            <a:r>
              <a:rPr lang="en-GB" sz="2800" b="0" i="0" u="none" strike="noStrike" baseline="0" dirty="0">
                <a:latin typeface="MinionPro-Regular"/>
              </a:rPr>
              <a:t> in the medulla of the brain.</a:t>
            </a:r>
          </a:p>
          <a:p>
            <a:pPr algn="l"/>
            <a:endParaRPr lang="en-GB" dirty="0"/>
          </a:p>
        </p:txBody>
      </p:sp>
    </p:spTree>
    <p:extLst>
      <p:ext uri="{BB962C8B-B14F-4D97-AF65-F5344CB8AC3E}">
        <p14:creationId xmlns:p14="http://schemas.microsoft.com/office/powerpoint/2010/main" val="4123568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3310</Words>
  <Application>Microsoft Office PowerPoint</Application>
  <PresentationFormat>Widescreen</PresentationFormat>
  <Paragraphs>114</Paragraphs>
  <Slides>47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MinionPro-Bold</vt:lpstr>
      <vt:lpstr>MinionPro-Regular</vt:lpstr>
      <vt:lpstr>MyriadPro-Bold</vt:lpstr>
      <vt:lpstr>MyriadPro-BoldIt</vt:lpstr>
      <vt:lpstr>MyriadPro-BoldSemiCn</vt:lpstr>
      <vt:lpstr>ZapfDingbatsStd</vt:lpstr>
      <vt:lpstr>Office Theme</vt:lpstr>
      <vt:lpstr>Upper and lower GIT</vt:lpstr>
      <vt:lpstr>STRUCTURES</vt:lpstr>
      <vt:lpstr>CONT..</vt:lpstr>
      <vt:lpstr>PowerPoint Presentation</vt:lpstr>
      <vt:lpstr>PowerPoint Presentation</vt:lpstr>
      <vt:lpstr>ORAL CAVITY</vt:lpstr>
      <vt:lpstr>PowerPoint Presentation</vt:lpstr>
      <vt:lpstr>PowerPoint Presentation</vt:lpstr>
      <vt:lpstr>THE ESOPHAGUS</vt:lpstr>
      <vt:lpstr>PowerPoint Presentation</vt:lpstr>
      <vt:lpstr>PowerPoint Presentation</vt:lpstr>
      <vt:lpstr>PowerPoint Presentation</vt:lpstr>
      <vt:lpstr>The Stomach</vt:lpstr>
      <vt:lpstr>The stomach</vt:lpstr>
      <vt:lpstr>PowerPoint Presentation</vt:lpstr>
      <vt:lpstr>PowerPoint Presentation</vt:lpstr>
      <vt:lpstr>PowerPoint Presentation</vt:lpstr>
      <vt:lpstr>PowerPoint Presentation</vt:lpstr>
      <vt:lpstr>PowerPoint Presentation</vt:lpstr>
      <vt:lpstr>PowerPoint Presentation</vt:lpstr>
      <vt:lpstr>The small intestine. [lower GIT]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Accessory Organs…the pancrease</vt:lpstr>
      <vt:lpstr>PowerPoint Presentation</vt:lpstr>
      <vt:lpstr>PowerPoint Presentation</vt:lpstr>
      <vt:lpstr>PowerPoint Presentation</vt:lpstr>
      <vt:lpstr>The Liver</vt:lpstr>
      <vt:lpstr>PowerPoint Presentation</vt:lpstr>
      <vt:lpstr>PowerPoint Presentation</vt:lpstr>
      <vt:lpstr>The Gallbladder</vt:lpstr>
      <vt:lpstr>PowerPoint Presentation</vt:lpstr>
      <vt:lpstr>PowerPoint Presentation</vt:lpstr>
      <vt:lpstr>PowerPoint Presentation</vt:lpstr>
      <vt:lpstr>The large intestine (colon)</vt:lpstr>
      <vt:lpstr>PowerPoint Presentation</vt:lpstr>
      <vt:lpstr>PowerPoint Presentation</vt:lpstr>
      <vt:lpstr>PowerPoint Presentation</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and lower GIT</dc:title>
  <dc:creator>dan odulusi</dc:creator>
  <cp:lastModifiedBy>dan odulusi</cp:lastModifiedBy>
  <cp:revision>7</cp:revision>
  <dcterms:created xsi:type="dcterms:W3CDTF">2021-04-18T19:08:02Z</dcterms:created>
  <dcterms:modified xsi:type="dcterms:W3CDTF">2021-04-19T06:01:46Z</dcterms:modified>
</cp:coreProperties>
</file>