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snapToGrid="0">
      <p:cViewPr varScale="1">
        <p:scale>
          <a:sx n="73" d="100"/>
          <a:sy n="73" d="100"/>
        </p:scale>
        <p:origin x="7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99DFC-EF89-469C-87DF-354EFDC573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25A938A-2B7E-40DB-AB49-808F295E5D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A6C07AF-8305-4467-867D-F9C3F73A6AC8}"/>
              </a:ext>
            </a:extLst>
          </p:cNvPr>
          <p:cNvSpPr>
            <a:spLocks noGrp="1"/>
          </p:cNvSpPr>
          <p:nvPr>
            <p:ph type="dt" sz="half" idx="10"/>
          </p:nvPr>
        </p:nvSpPr>
        <p:spPr/>
        <p:txBody>
          <a:bodyPr/>
          <a:lstStyle/>
          <a:p>
            <a:fld id="{E74CF5FE-D158-42F4-A059-D145579492C0}" type="datetimeFigureOut">
              <a:rPr lang="en-GB" smtClean="0"/>
              <a:t>16/04/2021</a:t>
            </a:fld>
            <a:endParaRPr lang="en-GB"/>
          </a:p>
        </p:txBody>
      </p:sp>
      <p:sp>
        <p:nvSpPr>
          <p:cNvPr id="5" name="Footer Placeholder 4">
            <a:extLst>
              <a:ext uri="{FF2B5EF4-FFF2-40B4-BE49-F238E27FC236}">
                <a16:creationId xmlns:a16="http://schemas.microsoft.com/office/drawing/2014/main" id="{71BA2200-839E-430E-9FD4-0E04E59604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105C43-A5FC-4290-BEF2-2CE72C881851}"/>
              </a:ext>
            </a:extLst>
          </p:cNvPr>
          <p:cNvSpPr>
            <a:spLocks noGrp="1"/>
          </p:cNvSpPr>
          <p:nvPr>
            <p:ph type="sldNum" sz="quarter" idx="12"/>
          </p:nvPr>
        </p:nvSpPr>
        <p:spPr/>
        <p:txBody>
          <a:bodyPr/>
          <a:lstStyle/>
          <a:p>
            <a:fld id="{16AC09FD-E40A-4C74-9DFD-3C260C95CB77}" type="slidenum">
              <a:rPr lang="en-GB" smtClean="0"/>
              <a:t>‹#›</a:t>
            </a:fld>
            <a:endParaRPr lang="en-GB"/>
          </a:p>
        </p:txBody>
      </p:sp>
    </p:spTree>
    <p:extLst>
      <p:ext uri="{BB962C8B-B14F-4D97-AF65-F5344CB8AC3E}">
        <p14:creationId xmlns:p14="http://schemas.microsoft.com/office/powerpoint/2010/main" val="8182382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27D97-634F-4225-BD66-AD4359D83D0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5B15BB7-30E0-4B8C-87E3-B0313B0B33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8BEE1C-11AD-4814-8651-E59CFD9D7C1A}"/>
              </a:ext>
            </a:extLst>
          </p:cNvPr>
          <p:cNvSpPr>
            <a:spLocks noGrp="1"/>
          </p:cNvSpPr>
          <p:nvPr>
            <p:ph type="dt" sz="half" idx="10"/>
          </p:nvPr>
        </p:nvSpPr>
        <p:spPr/>
        <p:txBody>
          <a:bodyPr/>
          <a:lstStyle/>
          <a:p>
            <a:fld id="{E74CF5FE-D158-42F4-A059-D145579492C0}" type="datetimeFigureOut">
              <a:rPr lang="en-GB" smtClean="0"/>
              <a:t>16/04/2021</a:t>
            </a:fld>
            <a:endParaRPr lang="en-GB"/>
          </a:p>
        </p:txBody>
      </p:sp>
      <p:sp>
        <p:nvSpPr>
          <p:cNvPr id="5" name="Footer Placeholder 4">
            <a:extLst>
              <a:ext uri="{FF2B5EF4-FFF2-40B4-BE49-F238E27FC236}">
                <a16:creationId xmlns:a16="http://schemas.microsoft.com/office/drawing/2014/main" id="{A453A118-3E84-4C56-A1DD-6418AC7B80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2E2910-F435-4FD8-9556-5906F950E879}"/>
              </a:ext>
            </a:extLst>
          </p:cNvPr>
          <p:cNvSpPr>
            <a:spLocks noGrp="1"/>
          </p:cNvSpPr>
          <p:nvPr>
            <p:ph type="sldNum" sz="quarter" idx="12"/>
          </p:nvPr>
        </p:nvSpPr>
        <p:spPr/>
        <p:txBody>
          <a:bodyPr/>
          <a:lstStyle/>
          <a:p>
            <a:fld id="{16AC09FD-E40A-4C74-9DFD-3C260C95CB77}" type="slidenum">
              <a:rPr lang="en-GB" smtClean="0"/>
              <a:t>‹#›</a:t>
            </a:fld>
            <a:endParaRPr lang="en-GB"/>
          </a:p>
        </p:txBody>
      </p:sp>
    </p:spTree>
    <p:extLst>
      <p:ext uri="{BB962C8B-B14F-4D97-AF65-F5344CB8AC3E}">
        <p14:creationId xmlns:p14="http://schemas.microsoft.com/office/powerpoint/2010/main" val="1396864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D1C3E-306E-40B0-B025-042B584567C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374CD8-157D-46FC-AAFD-44E2CC4B5C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EF5122-F40C-4F2A-8EAD-5749E80E3DF5}"/>
              </a:ext>
            </a:extLst>
          </p:cNvPr>
          <p:cNvSpPr>
            <a:spLocks noGrp="1"/>
          </p:cNvSpPr>
          <p:nvPr>
            <p:ph type="dt" sz="half" idx="10"/>
          </p:nvPr>
        </p:nvSpPr>
        <p:spPr/>
        <p:txBody>
          <a:bodyPr/>
          <a:lstStyle/>
          <a:p>
            <a:fld id="{E74CF5FE-D158-42F4-A059-D145579492C0}" type="datetimeFigureOut">
              <a:rPr lang="en-GB" smtClean="0"/>
              <a:t>16/04/2021</a:t>
            </a:fld>
            <a:endParaRPr lang="en-GB"/>
          </a:p>
        </p:txBody>
      </p:sp>
      <p:sp>
        <p:nvSpPr>
          <p:cNvPr id="5" name="Footer Placeholder 4">
            <a:extLst>
              <a:ext uri="{FF2B5EF4-FFF2-40B4-BE49-F238E27FC236}">
                <a16:creationId xmlns:a16="http://schemas.microsoft.com/office/drawing/2014/main" id="{B8288600-3C62-4837-8855-03709E001A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4ED52F-3444-4B00-8ED6-44501F971FCE}"/>
              </a:ext>
            </a:extLst>
          </p:cNvPr>
          <p:cNvSpPr>
            <a:spLocks noGrp="1"/>
          </p:cNvSpPr>
          <p:nvPr>
            <p:ph type="sldNum" sz="quarter" idx="12"/>
          </p:nvPr>
        </p:nvSpPr>
        <p:spPr/>
        <p:txBody>
          <a:bodyPr/>
          <a:lstStyle/>
          <a:p>
            <a:fld id="{16AC09FD-E40A-4C74-9DFD-3C260C95CB77}" type="slidenum">
              <a:rPr lang="en-GB" smtClean="0"/>
              <a:t>‹#›</a:t>
            </a:fld>
            <a:endParaRPr lang="en-GB"/>
          </a:p>
        </p:txBody>
      </p:sp>
    </p:spTree>
    <p:extLst>
      <p:ext uri="{BB962C8B-B14F-4D97-AF65-F5344CB8AC3E}">
        <p14:creationId xmlns:p14="http://schemas.microsoft.com/office/powerpoint/2010/main" val="393130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989AA-6B1A-43BB-87D0-D94F4CC9DA0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57B1725-86AD-453F-B72C-D3F2BF97072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C6A8F82-B52A-45EE-9173-811E0F67941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CC5C67A-7E84-4950-B440-EEE773D7EFA4}"/>
              </a:ext>
            </a:extLst>
          </p:cNvPr>
          <p:cNvSpPr>
            <a:spLocks noGrp="1"/>
          </p:cNvSpPr>
          <p:nvPr>
            <p:ph type="dt" sz="half" idx="10"/>
          </p:nvPr>
        </p:nvSpPr>
        <p:spPr/>
        <p:txBody>
          <a:bodyPr/>
          <a:lstStyle/>
          <a:p>
            <a:fld id="{E74CF5FE-D158-42F4-A059-D145579492C0}" type="datetimeFigureOut">
              <a:rPr lang="en-GB" smtClean="0"/>
              <a:t>16/04/2021</a:t>
            </a:fld>
            <a:endParaRPr lang="en-GB"/>
          </a:p>
        </p:txBody>
      </p:sp>
      <p:sp>
        <p:nvSpPr>
          <p:cNvPr id="6" name="Footer Placeholder 5">
            <a:extLst>
              <a:ext uri="{FF2B5EF4-FFF2-40B4-BE49-F238E27FC236}">
                <a16:creationId xmlns:a16="http://schemas.microsoft.com/office/drawing/2014/main" id="{F45A98F6-51DB-4977-AFBC-282833FC93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C4E308-A511-4EFE-965C-89068D3CC1DD}"/>
              </a:ext>
            </a:extLst>
          </p:cNvPr>
          <p:cNvSpPr>
            <a:spLocks noGrp="1"/>
          </p:cNvSpPr>
          <p:nvPr>
            <p:ph type="sldNum" sz="quarter" idx="12"/>
          </p:nvPr>
        </p:nvSpPr>
        <p:spPr/>
        <p:txBody>
          <a:bodyPr/>
          <a:lstStyle/>
          <a:p>
            <a:fld id="{16AC09FD-E40A-4C74-9DFD-3C260C95CB77}" type="slidenum">
              <a:rPr lang="en-GB" smtClean="0"/>
              <a:t>‹#›</a:t>
            </a:fld>
            <a:endParaRPr lang="en-GB"/>
          </a:p>
        </p:txBody>
      </p:sp>
    </p:spTree>
    <p:extLst>
      <p:ext uri="{BB962C8B-B14F-4D97-AF65-F5344CB8AC3E}">
        <p14:creationId xmlns:p14="http://schemas.microsoft.com/office/powerpoint/2010/main" val="3304135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57DBC-3B10-4A85-9037-0B5FF1864C9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426D9D4-6FC5-4881-B194-A81004B881F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36A4690-3CA8-4CB9-A33C-CE4F64E1021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CFBE0C1-CA33-41DE-B9B2-44F8BA2D0C8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F3D3EF-66EE-406A-A832-1E742A89F5E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A3F8D99-5DDF-44BC-95C0-BE7DACEFAECC}"/>
              </a:ext>
            </a:extLst>
          </p:cNvPr>
          <p:cNvSpPr>
            <a:spLocks noGrp="1"/>
          </p:cNvSpPr>
          <p:nvPr>
            <p:ph type="dt" sz="half" idx="10"/>
          </p:nvPr>
        </p:nvSpPr>
        <p:spPr/>
        <p:txBody>
          <a:bodyPr/>
          <a:lstStyle/>
          <a:p>
            <a:fld id="{E74CF5FE-D158-42F4-A059-D145579492C0}" type="datetimeFigureOut">
              <a:rPr lang="en-GB" smtClean="0"/>
              <a:t>16/04/2021</a:t>
            </a:fld>
            <a:endParaRPr lang="en-GB"/>
          </a:p>
        </p:txBody>
      </p:sp>
      <p:sp>
        <p:nvSpPr>
          <p:cNvPr id="8" name="Footer Placeholder 7">
            <a:extLst>
              <a:ext uri="{FF2B5EF4-FFF2-40B4-BE49-F238E27FC236}">
                <a16:creationId xmlns:a16="http://schemas.microsoft.com/office/drawing/2014/main" id="{670F5A9D-7C4D-4F2E-8FD1-779A50F3B1E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33D3C90-FEEC-49E9-B13D-8AD8A8BCDE3C}"/>
              </a:ext>
            </a:extLst>
          </p:cNvPr>
          <p:cNvSpPr>
            <a:spLocks noGrp="1"/>
          </p:cNvSpPr>
          <p:nvPr>
            <p:ph type="sldNum" sz="quarter" idx="12"/>
          </p:nvPr>
        </p:nvSpPr>
        <p:spPr/>
        <p:txBody>
          <a:bodyPr/>
          <a:lstStyle/>
          <a:p>
            <a:fld id="{16AC09FD-E40A-4C74-9DFD-3C260C95CB77}" type="slidenum">
              <a:rPr lang="en-GB" smtClean="0"/>
              <a:t>‹#›</a:t>
            </a:fld>
            <a:endParaRPr lang="en-GB"/>
          </a:p>
        </p:txBody>
      </p:sp>
    </p:spTree>
    <p:extLst>
      <p:ext uri="{BB962C8B-B14F-4D97-AF65-F5344CB8AC3E}">
        <p14:creationId xmlns:p14="http://schemas.microsoft.com/office/powerpoint/2010/main" val="3407423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1237C-9E02-4C8C-8AAB-9E6181DF395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113DDEF-3069-4850-A25E-011ED16EB97B}"/>
              </a:ext>
            </a:extLst>
          </p:cNvPr>
          <p:cNvSpPr>
            <a:spLocks noGrp="1"/>
          </p:cNvSpPr>
          <p:nvPr>
            <p:ph type="dt" sz="half" idx="10"/>
          </p:nvPr>
        </p:nvSpPr>
        <p:spPr/>
        <p:txBody>
          <a:bodyPr/>
          <a:lstStyle/>
          <a:p>
            <a:fld id="{E74CF5FE-D158-42F4-A059-D145579492C0}" type="datetimeFigureOut">
              <a:rPr lang="en-GB" smtClean="0"/>
              <a:t>16/04/2021</a:t>
            </a:fld>
            <a:endParaRPr lang="en-GB"/>
          </a:p>
        </p:txBody>
      </p:sp>
      <p:sp>
        <p:nvSpPr>
          <p:cNvPr id="4" name="Footer Placeholder 3">
            <a:extLst>
              <a:ext uri="{FF2B5EF4-FFF2-40B4-BE49-F238E27FC236}">
                <a16:creationId xmlns:a16="http://schemas.microsoft.com/office/drawing/2014/main" id="{EEA2B20D-D875-482C-8D78-E32117F42FF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49901CF-0C31-40C1-AB40-CE36974201EE}"/>
              </a:ext>
            </a:extLst>
          </p:cNvPr>
          <p:cNvSpPr>
            <a:spLocks noGrp="1"/>
          </p:cNvSpPr>
          <p:nvPr>
            <p:ph type="sldNum" sz="quarter" idx="12"/>
          </p:nvPr>
        </p:nvSpPr>
        <p:spPr/>
        <p:txBody>
          <a:bodyPr/>
          <a:lstStyle/>
          <a:p>
            <a:fld id="{16AC09FD-E40A-4C74-9DFD-3C260C95CB77}" type="slidenum">
              <a:rPr lang="en-GB" smtClean="0"/>
              <a:t>‹#›</a:t>
            </a:fld>
            <a:endParaRPr lang="en-GB"/>
          </a:p>
        </p:txBody>
      </p:sp>
    </p:spTree>
    <p:extLst>
      <p:ext uri="{BB962C8B-B14F-4D97-AF65-F5344CB8AC3E}">
        <p14:creationId xmlns:p14="http://schemas.microsoft.com/office/powerpoint/2010/main" val="2668944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1049CB-1E9F-42DF-96E9-08DEBFFC080C}"/>
              </a:ext>
            </a:extLst>
          </p:cNvPr>
          <p:cNvSpPr>
            <a:spLocks noGrp="1"/>
          </p:cNvSpPr>
          <p:nvPr>
            <p:ph type="dt" sz="half" idx="10"/>
          </p:nvPr>
        </p:nvSpPr>
        <p:spPr/>
        <p:txBody>
          <a:bodyPr/>
          <a:lstStyle/>
          <a:p>
            <a:fld id="{E74CF5FE-D158-42F4-A059-D145579492C0}" type="datetimeFigureOut">
              <a:rPr lang="en-GB" smtClean="0"/>
              <a:t>16/04/2021</a:t>
            </a:fld>
            <a:endParaRPr lang="en-GB"/>
          </a:p>
        </p:txBody>
      </p:sp>
      <p:sp>
        <p:nvSpPr>
          <p:cNvPr id="3" name="Footer Placeholder 2">
            <a:extLst>
              <a:ext uri="{FF2B5EF4-FFF2-40B4-BE49-F238E27FC236}">
                <a16:creationId xmlns:a16="http://schemas.microsoft.com/office/drawing/2014/main" id="{D7D992D5-D2EB-4AB5-8B5A-61CEA2E8280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B647401-7DD9-43FC-8DD8-CC8F549831B5}"/>
              </a:ext>
            </a:extLst>
          </p:cNvPr>
          <p:cNvSpPr>
            <a:spLocks noGrp="1"/>
          </p:cNvSpPr>
          <p:nvPr>
            <p:ph type="sldNum" sz="quarter" idx="12"/>
          </p:nvPr>
        </p:nvSpPr>
        <p:spPr/>
        <p:txBody>
          <a:bodyPr/>
          <a:lstStyle/>
          <a:p>
            <a:fld id="{16AC09FD-E40A-4C74-9DFD-3C260C95CB77}" type="slidenum">
              <a:rPr lang="en-GB" smtClean="0"/>
              <a:t>‹#›</a:t>
            </a:fld>
            <a:endParaRPr lang="en-GB"/>
          </a:p>
        </p:txBody>
      </p:sp>
    </p:spTree>
    <p:extLst>
      <p:ext uri="{BB962C8B-B14F-4D97-AF65-F5344CB8AC3E}">
        <p14:creationId xmlns:p14="http://schemas.microsoft.com/office/powerpoint/2010/main" val="2135472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C0CD4-A9A9-4449-8202-1324422416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66A9C59-054B-4781-9618-225462E8BAF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8805735-3519-4154-860E-3F433ECD5B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133047-0CDD-463A-9BC9-161126420F00}"/>
              </a:ext>
            </a:extLst>
          </p:cNvPr>
          <p:cNvSpPr>
            <a:spLocks noGrp="1"/>
          </p:cNvSpPr>
          <p:nvPr>
            <p:ph type="dt" sz="half" idx="10"/>
          </p:nvPr>
        </p:nvSpPr>
        <p:spPr/>
        <p:txBody>
          <a:bodyPr/>
          <a:lstStyle/>
          <a:p>
            <a:fld id="{E74CF5FE-D158-42F4-A059-D145579492C0}" type="datetimeFigureOut">
              <a:rPr lang="en-GB" smtClean="0"/>
              <a:t>16/04/2021</a:t>
            </a:fld>
            <a:endParaRPr lang="en-GB"/>
          </a:p>
        </p:txBody>
      </p:sp>
      <p:sp>
        <p:nvSpPr>
          <p:cNvPr id="6" name="Footer Placeholder 5">
            <a:extLst>
              <a:ext uri="{FF2B5EF4-FFF2-40B4-BE49-F238E27FC236}">
                <a16:creationId xmlns:a16="http://schemas.microsoft.com/office/drawing/2014/main" id="{A3531680-29AF-4B80-A8EF-912FE4699D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10E247-41C4-4B4B-B6E4-351E9F0B8AA4}"/>
              </a:ext>
            </a:extLst>
          </p:cNvPr>
          <p:cNvSpPr>
            <a:spLocks noGrp="1"/>
          </p:cNvSpPr>
          <p:nvPr>
            <p:ph type="sldNum" sz="quarter" idx="12"/>
          </p:nvPr>
        </p:nvSpPr>
        <p:spPr/>
        <p:txBody>
          <a:bodyPr/>
          <a:lstStyle/>
          <a:p>
            <a:fld id="{16AC09FD-E40A-4C74-9DFD-3C260C95CB77}" type="slidenum">
              <a:rPr lang="en-GB" smtClean="0"/>
              <a:t>‹#›</a:t>
            </a:fld>
            <a:endParaRPr lang="en-GB"/>
          </a:p>
        </p:txBody>
      </p:sp>
    </p:spTree>
    <p:extLst>
      <p:ext uri="{BB962C8B-B14F-4D97-AF65-F5344CB8AC3E}">
        <p14:creationId xmlns:p14="http://schemas.microsoft.com/office/powerpoint/2010/main" val="2276212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A60C1-2517-4BD4-AAA2-FFEF976906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EDE344C-80CC-411C-8DF7-2D37BBED5E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7DD3B3D-6C51-44CB-A092-F709029637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840BD8-4B48-4E66-89E7-050EC87A6486}"/>
              </a:ext>
            </a:extLst>
          </p:cNvPr>
          <p:cNvSpPr>
            <a:spLocks noGrp="1"/>
          </p:cNvSpPr>
          <p:nvPr>
            <p:ph type="dt" sz="half" idx="10"/>
          </p:nvPr>
        </p:nvSpPr>
        <p:spPr/>
        <p:txBody>
          <a:bodyPr/>
          <a:lstStyle/>
          <a:p>
            <a:fld id="{E74CF5FE-D158-42F4-A059-D145579492C0}" type="datetimeFigureOut">
              <a:rPr lang="en-GB" smtClean="0"/>
              <a:t>16/04/2021</a:t>
            </a:fld>
            <a:endParaRPr lang="en-GB"/>
          </a:p>
        </p:txBody>
      </p:sp>
      <p:sp>
        <p:nvSpPr>
          <p:cNvPr id="6" name="Footer Placeholder 5">
            <a:extLst>
              <a:ext uri="{FF2B5EF4-FFF2-40B4-BE49-F238E27FC236}">
                <a16:creationId xmlns:a16="http://schemas.microsoft.com/office/drawing/2014/main" id="{F36F04CD-08B5-4D2A-88D6-3CE9E8D649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A8DDF0-857A-4094-87FB-B2221251B28C}"/>
              </a:ext>
            </a:extLst>
          </p:cNvPr>
          <p:cNvSpPr>
            <a:spLocks noGrp="1"/>
          </p:cNvSpPr>
          <p:nvPr>
            <p:ph type="sldNum" sz="quarter" idx="12"/>
          </p:nvPr>
        </p:nvSpPr>
        <p:spPr/>
        <p:txBody>
          <a:bodyPr/>
          <a:lstStyle/>
          <a:p>
            <a:fld id="{16AC09FD-E40A-4C74-9DFD-3C260C95CB77}" type="slidenum">
              <a:rPr lang="en-GB" smtClean="0"/>
              <a:t>‹#›</a:t>
            </a:fld>
            <a:endParaRPr lang="en-GB"/>
          </a:p>
        </p:txBody>
      </p:sp>
    </p:spTree>
    <p:extLst>
      <p:ext uri="{BB962C8B-B14F-4D97-AF65-F5344CB8AC3E}">
        <p14:creationId xmlns:p14="http://schemas.microsoft.com/office/powerpoint/2010/main" val="1427369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2346E-9118-4350-BBA5-B10DEC94D4B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0EDBBC-458C-4E12-8C4A-4EC5236C21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B80B15-989E-498B-900E-3DD2DB7B95AC}"/>
              </a:ext>
            </a:extLst>
          </p:cNvPr>
          <p:cNvSpPr>
            <a:spLocks noGrp="1"/>
          </p:cNvSpPr>
          <p:nvPr>
            <p:ph type="dt" sz="half" idx="10"/>
          </p:nvPr>
        </p:nvSpPr>
        <p:spPr/>
        <p:txBody>
          <a:bodyPr/>
          <a:lstStyle/>
          <a:p>
            <a:fld id="{E74CF5FE-D158-42F4-A059-D145579492C0}" type="datetimeFigureOut">
              <a:rPr lang="en-GB" smtClean="0"/>
              <a:t>16/04/2021</a:t>
            </a:fld>
            <a:endParaRPr lang="en-GB"/>
          </a:p>
        </p:txBody>
      </p:sp>
      <p:sp>
        <p:nvSpPr>
          <p:cNvPr id="5" name="Footer Placeholder 4">
            <a:extLst>
              <a:ext uri="{FF2B5EF4-FFF2-40B4-BE49-F238E27FC236}">
                <a16:creationId xmlns:a16="http://schemas.microsoft.com/office/drawing/2014/main" id="{9AD4ECB0-8AE1-4671-9C36-BC8AA8C528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E4B4C9-E274-46EF-9E98-71AEBFB26D7C}"/>
              </a:ext>
            </a:extLst>
          </p:cNvPr>
          <p:cNvSpPr>
            <a:spLocks noGrp="1"/>
          </p:cNvSpPr>
          <p:nvPr>
            <p:ph type="sldNum" sz="quarter" idx="12"/>
          </p:nvPr>
        </p:nvSpPr>
        <p:spPr/>
        <p:txBody>
          <a:bodyPr/>
          <a:lstStyle/>
          <a:p>
            <a:fld id="{16AC09FD-E40A-4C74-9DFD-3C260C95CB77}" type="slidenum">
              <a:rPr lang="en-GB" smtClean="0"/>
              <a:t>‹#›</a:t>
            </a:fld>
            <a:endParaRPr lang="en-GB"/>
          </a:p>
        </p:txBody>
      </p:sp>
    </p:spTree>
    <p:extLst>
      <p:ext uri="{BB962C8B-B14F-4D97-AF65-F5344CB8AC3E}">
        <p14:creationId xmlns:p14="http://schemas.microsoft.com/office/powerpoint/2010/main" val="18536213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054B66-8707-406E-88D5-001D6D94EDC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9915CB-754C-4C7D-A3C9-423D8A4D7B1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538FF8-945E-4AB1-A501-FDCDB471581A}"/>
              </a:ext>
            </a:extLst>
          </p:cNvPr>
          <p:cNvSpPr>
            <a:spLocks noGrp="1"/>
          </p:cNvSpPr>
          <p:nvPr>
            <p:ph type="dt" sz="half" idx="10"/>
          </p:nvPr>
        </p:nvSpPr>
        <p:spPr/>
        <p:txBody>
          <a:bodyPr/>
          <a:lstStyle/>
          <a:p>
            <a:fld id="{E74CF5FE-D158-42F4-A059-D145579492C0}" type="datetimeFigureOut">
              <a:rPr lang="en-GB" smtClean="0"/>
              <a:t>16/04/2021</a:t>
            </a:fld>
            <a:endParaRPr lang="en-GB"/>
          </a:p>
        </p:txBody>
      </p:sp>
      <p:sp>
        <p:nvSpPr>
          <p:cNvPr id="5" name="Footer Placeholder 4">
            <a:extLst>
              <a:ext uri="{FF2B5EF4-FFF2-40B4-BE49-F238E27FC236}">
                <a16:creationId xmlns:a16="http://schemas.microsoft.com/office/drawing/2014/main" id="{C9A1F3AD-65EE-4A69-854C-2DD3BF7CF6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EB1D6A-00F7-4474-92C3-DDDB9EC99ABF}"/>
              </a:ext>
            </a:extLst>
          </p:cNvPr>
          <p:cNvSpPr>
            <a:spLocks noGrp="1"/>
          </p:cNvSpPr>
          <p:nvPr>
            <p:ph type="sldNum" sz="quarter" idx="12"/>
          </p:nvPr>
        </p:nvSpPr>
        <p:spPr/>
        <p:txBody>
          <a:bodyPr/>
          <a:lstStyle/>
          <a:p>
            <a:fld id="{16AC09FD-E40A-4C74-9DFD-3C260C95CB77}" type="slidenum">
              <a:rPr lang="en-GB" smtClean="0"/>
              <a:t>‹#›</a:t>
            </a:fld>
            <a:endParaRPr lang="en-GB"/>
          </a:p>
        </p:txBody>
      </p:sp>
    </p:spTree>
    <p:extLst>
      <p:ext uri="{BB962C8B-B14F-4D97-AF65-F5344CB8AC3E}">
        <p14:creationId xmlns:p14="http://schemas.microsoft.com/office/powerpoint/2010/main" val="1272266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D2079C-26EA-4BDF-97D9-14E277D8E1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4BA3ED-0B2E-41A0-8C52-18E6CE07A7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9D7E79-D742-41D9-A5EF-046865DA29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4CF5FE-D158-42F4-A059-D145579492C0}" type="datetimeFigureOut">
              <a:rPr lang="en-GB" smtClean="0"/>
              <a:t>16/04/2021</a:t>
            </a:fld>
            <a:endParaRPr lang="en-GB"/>
          </a:p>
        </p:txBody>
      </p:sp>
      <p:sp>
        <p:nvSpPr>
          <p:cNvPr id="5" name="Footer Placeholder 4">
            <a:extLst>
              <a:ext uri="{FF2B5EF4-FFF2-40B4-BE49-F238E27FC236}">
                <a16:creationId xmlns:a16="http://schemas.microsoft.com/office/drawing/2014/main" id="{EBD06A4B-DC26-4D07-8A81-72D4354D54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9C3E17D-32F0-4045-A71F-1426FF620E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AC09FD-E40A-4C74-9DFD-3C260C95CB77}" type="slidenum">
              <a:rPr lang="en-GB" smtClean="0"/>
              <a:t>‹#›</a:t>
            </a:fld>
            <a:endParaRPr lang="en-GB"/>
          </a:p>
        </p:txBody>
      </p:sp>
    </p:spTree>
    <p:extLst>
      <p:ext uri="{BB962C8B-B14F-4D97-AF65-F5344CB8AC3E}">
        <p14:creationId xmlns:p14="http://schemas.microsoft.com/office/powerpoint/2010/main" val="10340996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18072-3449-4242-8913-CA79B822E716}"/>
              </a:ext>
            </a:extLst>
          </p:cNvPr>
          <p:cNvSpPr>
            <a:spLocks noGrp="1"/>
          </p:cNvSpPr>
          <p:nvPr>
            <p:ph type="ctrTitle"/>
          </p:nvPr>
        </p:nvSpPr>
        <p:spPr/>
        <p:txBody>
          <a:bodyPr/>
          <a:lstStyle/>
          <a:p>
            <a:r>
              <a:rPr lang="en-GB" dirty="0"/>
              <a:t>Environmental Resources And Problems</a:t>
            </a:r>
          </a:p>
        </p:txBody>
      </p:sp>
      <p:sp>
        <p:nvSpPr>
          <p:cNvPr id="3" name="Subtitle 2">
            <a:extLst>
              <a:ext uri="{FF2B5EF4-FFF2-40B4-BE49-F238E27FC236}">
                <a16:creationId xmlns:a16="http://schemas.microsoft.com/office/drawing/2014/main" id="{15373620-72F6-4278-A386-878D5B8CF719}"/>
              </a:ext>
            </a:extLst>
          </p:cNvPr>
          <p:cNvSpPr>
            <a:spLocks noGrp="1"/>
          </p:cNvSpPr>
          <p:nvPr>
            <p:ph type="subTitle" idx="1"/>
          </p:nvPr>
        </p:nvSpPr>
        <p:spPr/>
        <p:txBody>
          <a:bodyPr/>
          <a:lstStyle/>
          <a:p>
            <a:r>
              <a:rPr lang="en-GB" dirty="0"/>
              <a:t>Dr. Odulusi Daniel</a:t>
            </a:r>
          </a:p>
        </p:txBody>
      </p:sp>
    </p:spTree>
    <p:extLst>
      <p:ext uri="{BB962C8B-B14F-4D97-AF65-F5344CB8AC3E}">
        <p14:creationId xmlns:p14="http://schemas.microsoft.com/office/powerpoint/2010/main" val="10307118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AC98E-3D76-477D-9CC9-B07FB6A856BD}"/>
              </a:ext>
            </a:extLst>
          </p:cNvPr>
          <p:cNvSpPr>
            <a:spLocks noGrp="1"/>
          </p:cNvSpPr>
          <p:nvPr>
            <p:ph type="title"/>
          </p:nvPr>
        </p:nvSpPr>
        <p:spPr/>
        <p:txBody>
          <a:bodyPr/>
          <a:lstStyle/>
          <a:p>
            <a:r>
              <a:rPr lang="en-GB" dirty="0"/>
              <a:t>Definitions.</a:t>
            </a:r>
          </a:p>
        </p:txBody>
      </p:sp>
      <p:sp>
        <p:nvSpPr>
          <p:cNvPr id="3" name="Content Placeholder 2">
            <a:extLst>
              <a:ext uri="{FF2B5EF4-FFF2-40B4-BE49-F238E27FC236}">
                <a16:creationId xmlns:a16="http://schemas.microsoft.com/office/drawing/2014/main" id="{FE4FD849-B02C-413C-B899-1DB0A3F0513D}"/>
              </a:ext>
            </a:extLst>
          </p:cNvPr>
          <p:cNvSpPr>
            <a:spLocks noGrp="1"/>
          </p:cNvSpPr>
          <p:nvPr>
            <p:ph idx="1"/>
          </p:nvPr>
        </p:nvSpPr>
        <p:spPr/>
        <p:txBody>
          <a:bodyPr>
            <a:normAutofit fontScale="92500" lnSpcReduction="20000"/>
          </a:bodyPr>
          <a:lstStyle/>
          <a:p>
            <a:pPr algn="l"/>
            <a:r>
              <a:rPr lang="en-GB" b="0" i="0" dirty="0">
                <a:solidFill>
                  <a:srgbClr val="000000"/>
                </a:solidFill>
                <a:effectLst/>
                <a:latin typeface="ff3"/>
              </a:rPr>
              <a:t>Environmental resources may be defined as phenomena (natural, organic and inorganic) which are developed to support man and meet his needs for goods and services within his environment (Areola </a:t>
            </a:r>
            <a:r>
              <a:rPr lang="en-GB" b="0" i="0" dirty="0">
                <a:solidFill>
                  <a:srgbClr val="000000"/>
                </a:solidFill>
                <a:effectLst/>
                <a:latin typeface="ff1"/>
              </a:rPr>
              <a:t>et al</a:t>
            </a:r>
            <a:r>
              <a:rPr lang="en-GB" b="0" i="0" dirty="0">
                <a:solidFill>
                  <a:srgbClr val="000000"/>
                </a:solidFill>
                <a:effectLst/>
                <a:latin typeface="ff3"/>
              </a:rPr>
              <a:t>., 1999).</a:t>
            </a:r>
          </a:p>
          <a:p>
            <a:endParaRPr lang="en-GB" dirty="0"/>
          </a:p>
          <a:p>
            <a:pPr algn="l"/>
            <a:r>
              <a:rPr lang="en-GB" b="0" i="0" dirty="0">
                <a:solidFill>
                  <a:srgbClr val="000000"/>
                </a:solidFill>
                <a:effectLst/>
                <a:latin typeface="ff3"/>
              </a:rPr>
              <a:t>The four main types of environmental resources are atmospheric, water, vegetation and mineral resources (the last two derived from land). </a:t>
            </a:r>
          </a:p>
          <a:p>
            <a:pPr algn="l"/>
            <a:r>
              <a:rPr lang="en-GB" b="0" i="0" dirty="0">
                <a:solidFill>
                  <a:srgbClr val="000000"/>
                </a:solidFill>
                <a:effectLst/>
                <a:latin typeface="ff3"/>
              </a:rPr>
              <a:t>These are called resources because they are useful to man. This means that every natural element found in the environment which is of use to man is a resource. </a:t>
            </a:r>
          </a:p>
          <a:p>
            <a:pPr algn="l"/>
            <a:r>
              <a:rPr lang="en-GB" b="0" i="0" dirty="0">
                <a:solidFill>
                  <a:srgbClr val="000000"/>
                </a:solidFill>
                <a:effectLst/>
                <a:latin typeface="ff3"/>
              </a:rPr>
              <a:t>Gautam and </a:t>
            </a:r>
            <a:r>
              <a:rPr lang="en-GB" b="0" i="0" dirty="0" err="1">
                <a:solidFill>
                  <a:srgbClr val="000000"/>
                </a:solidFill>
                <a:effectLst/>
                <a:latin typeface="ff3"/>
              </a:rPr>
              <a:t>Rostogi</a:t>
            </a:r>
            <a:r>
              <a:rPr lang="en-GB" b="0" i="0" dirty="0">
                <a:solidFill>
                  <a:srgbClr val="000000"/>
                </a:solidFill>
                <a:effectLst/>
                <a:latin typeface="ff3"/>
              </a:rPr>
              <a:t> (2002:1) defined resources as “features of the environment which are considered to be capable of serving man’s needs. They are given utility by capabilities and wants of man”</a:t>
            </a:r>
          </a:p>
          <a:p>
            <a:endParaRPr lang="en-GB" dirty="0"/>
          </a:p>
        </p:txBody>
      </p:sp>
    </p:spTree>
    <p:extLst>
      <p:ext uri="{BB962C8B-B14F-4D97-AF65-F5344CB8AC3E}">
        <p14:creationId xmlns:p14="http://schemas.microsoft.com/office/powerpoint/2010/main" val="769638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A88C7-11C9-4871-A2B1-0BD6DA23A21F}"/>
              </a:ext>
            </a:extLst>
          </p:cNvPr>
          <p:cNvSpPr>
            <a:spLocks noGrp="1"/>
          </p:cNvSpPr>
          <p:nvPr>
            <p:ph type="title"/>
          </p:nvPr>
        </p:nvSpPr>
        <p:spPr/>
        <p:txBody>
          <a:bodyPr/>
          <a:lstStyle/>
          <a:p>
            <a:r>
              <a:rPr lang="en-GB" dirty="0" err="1"/>
              <a:t>Cont</a:t>
            </a:r>
            <a:r>
              <a:rPr lang="en-GB" dirty="0"/>
              <a:t>…</a:t>
            </a:r>
          </a:p>
        </p:txBody>
      </p:sp>
      <p:sp>
        <p:nvSpPr>
          <p:cNvPr id="3" name="Content Placeholder 2">
            <a:extLst>
              <a:ext uri="{FF2B5EF4-FFF2-40B4-BE49-F238E27FC236}">
                <a16:creationId xmlns:a16="http://schemas.microsoft.com/office/drawing/2014/main" id="{3B480E8F-4E0A-4AE6-9233-59012730093C}"/>
              </a:ext>
            </a:extLst>
          </p:cNvPr>
          <p:cNvSpPr>
            <a:spLocks noGrp="1"/>
          </p:cNvSpPr>
          <p:nvPr>
            <p:ph idx="1"/>
          </p:nvPr>
        </p:nvSpPr>
        <p:spPr/>
        <p:txBody>
          <a:bodyPr>
            <a:normAutofit/>
          </a:bodyPr>
          <a:lstStyle/>
          <a:p>
            <a:pPr marL="0" indent="0" algn="l">
              <a:buNone/>
            </a:pPr>
            <a:r>
              <a:rPr lang="en-GB" b="0" i="0" dirty="0" err="1">
                <a:solidFill>
                  <a:srgbClr val="000000"/>
                </a:solidFill>
                <a:effectLst/>
                <a:latin typeface="ff3"/>
              </a:rPr>
              <a:t>Maigari</a:t>
            </a:r>
            <a:r>
              <a:rPr lang="en-GB" b="0" i="0" dirty="0">
                <a:solidFill>
                  <a:srgbClr val="000000"/>
                </a:solidFill>
                <a:effectLst/>
                <a:latin typeface="ff3"/>
              </a:rPr>
              <a:t> (2000:196), </a:t>
            </a:r>
          </a:p>
          <a:p>
            <a:pPr algn="l"/>
            <a:r>
              <a:rPr lang="en-GB" dirty="0">
                <a:solidFill>
                  <a:srgbClr val="000000"/>
                </a:solidFill>
                <a:latin typeface="ff3"/>
              </a:rPr>
              <a:t>D</a:t>
            </a:r>
            <a:r>
              <a:rPr lang="en-GB" b="0" i="0" dirty="0">
                <a:solidFill>
                  <a:srgbClr val="000000"/>
                </a:solidFill>
                <a:effectLst/>
                <a:latin typeface="ff3"/>
              </a:rPr>
              <a:t>efines resource management as: “a process of decision making whereby resources are allocated over space and time, according to the needs, aspirations and desire of man within the framework of his technological inventiveness, political and social institutions, legal and administrative framework”</a:t>
            </a:r>
          </a:p>
          <a:p>
            <a:pPr algn="l"/>
            <a:r>
              <a:rPr lang="en-GB" b="0" i="0" dirty="0">
                <a:solidFill>
                  <a:srgbClr val="000000"/>
                </a:solidFill>
                <a:effectLst/>
                <a:latin typeface="ff3"/>
              </a:rPr>
              <a:t>Resource management may therefore involve the overall planning of the development and use of resources. Environmental resource management is thus the management of resources found in the environment.</a:t>
            </a:r>
          </a:p>
          <a:p>
            <a:endParaRPr lang="en-GB" dirty="0"/>
          </a:p>
        </p:txBody>
      </p:sp>
    </p:spTree>
    <p:extLst>
      <p:ext uri="{BB962C8B-B14F-4D97-AF65-F5344CB8AC3E}">
        <p14:creationId xmlns:p14="http://schemas.microsoft.com/office/powerpoint/2010/main" val="31550427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67CDF-F0AA-4ECE-B7FF-646592E2D3B0}"/>
              </a:ext>
            </a:extLst>
          </p:cNvPr>
          <p:cNvSpPr>
            <a:spLocks noGrp="1"/>
          </p:cNvSpPr>
          <p:nvPr>
            <p:ph type="title"/>
          </p:nvPr>
        </p:nvSpPr>
        <p:spPr/>
        <p:txBody>
          <a:bodyPr/>
          <a:lstStyle/>
          <a:p>
            <a:r>
              <a:rPr lang="en-GB" b="0" i="0" dirty="0">
                <a:solidFill>
                  <a:srgbClr val="000000"/>
                </a:solidFill>
                <a:effectLst/>
                <a:latin typeface="ff2"/>
              </a:rPr>
              <a:t>TYPES OF RESOURCES</a:t>
            </a:r>
            <a:endParaRPr lang="en-GB" dirty="0"/>
          </a:p>
        </p:txBody>
      </p:sp>
      <p:sp>
        <p:nvSpPr>
          <p:cNvPr id="3" name="Content Placeholder 2">
            <a:extLst>
              <a:ext uri="{FF2B5EF4-FFF2-40B4-BE49-F238E27FC236}">
                <a16:creationId xmlns:a16="http://schemas.microsoft.com/office/drawing/2014/main" id="{E30326CC-0643-4861-AED3-783C60DF628A}"/>
              </a:ext>
            </a:extLst>
          </p:cNvPr>
          <p:cNvSpPr>
            <a:spLocks noGrp="1"/>
          </p:cNvSpPr>
          <p:nvPr>
            <p:ph idx="1"/>
          </p:nvPr>
        </p:nvSpPr>
        <p:spPr/>
        <p:txBody>
          <a:bodyPr>
            <a:normAutofit/>
          </a:bodyPr>
          <a:lstStyle/>
          <a:p>
            <a:pPr algn="l"/>
            <a:r>
              <a:rPr lang="en-GB" b="1" i="0" dirty="0">
                <a:solidFill>
                  <a:srgbClr val="000000"/>
                </a:solidFill>
                <a:effectLst/>
                <a:latin typeface="ff2"/>
              </a:rPr>
              <a:t>Continuous Resources</a:t>
            </a:r>
            <a:r>
              <a:rPr lang="en-GB" b="1" i="0" dirty="0">
                <a:solidFill>
                  <a:srgbClr val="000000"/>
                </a:solidFill>
                <a:effectLst/>
                <a:latin typeface="ff3"/>
              </a:rPr>
              <a:t> </a:t>
            </a:r>
            <a:r>
              <a:rPr lang="en-GB" b="0" i="0" dirty="0">
                <a:solidFill>
                  <a:srgbClr val="000000"/>
                </a:solidFill>
                <a:effectLst/>
                <a:latin typeface="ff3"/>
              </a:rPr>
              <a:t>– These include solar energy, wind, gravity, tidal energy and geothermal energy. These continue to be available and cannot be degraded even with gross mismanagement (possible exception is solar energy, the receipt of which could be affected by atmosphere pollution)</a:t>
            </a:r>
          </a:p>
          <a:p>
            <a:pPr algn="l"/>
            <a:r>
              <a:rPr lang="en-GB" b="1" i="0" dirty="0">
                <a:solidFill>
                  <a:srgbClr val="000000"/>
                </a:solidFill>
                <a:effectLst/>
                <a:latin typeface="ff2"/>
              </a:rPr>
              <a:t>Renewable Resources (Flow Resources) </a:t>
            </a:r>
            <a:r>
              <a:rPr lang="en-GB" b="0" i="0" dirty="0">
                <a:solidFill>
                  <a:srgbClr val="000000"/>
                </a:solidFill>
                <a:effectLst/>
                <a:latin typeface="ff3"/>
              </a:rPr>
              <a:t>– These include water, flora, fauna, soil and air. These resources are potentially renewable and could be indefinitely available provided their capacity to regenerate is not damaged by natural catastrophe or human activities</a:t>
            </a:r>
          </a:p>
          <a:p>
            <a:pPr algn="l"/>
            <a:endParaRPr lang="en-GB" b="0" i="0" dirty="0">
              <a:solidFill>
                <a:srgbClr val="000000"/>
              </a:solidFill>
              <a:effectLst/>
              <a:latin typeface="ff3"/>
            </a:endParaRPr>
          </a:p>
          <a:p>
            <a:endParaRPr lang="en-GB" dirty="0"/>
          </a:p>
        </p:txBody>
      </p:sp>
    </p:spTree>
    <p:extLst>
      <p:ext uri="{BB962C8B-B14F-4D97-AF65-F5344CB8AC3E}">
        <p14:creationId xmlns:p14="http://schemas.microsoft.com/office/powerpoint/2010/main" val="127976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094A19-3910-4C76-9B85-3F0C0EEB59BC}"/>
              </a:ext>
            </a:extLst>
          </p:cNvPr>
          <p:cNvSpPr>
            <a:spLocks noGrp="1"/>
          </p:cNvSpPr>
          <p:nvPr>
            <p:ph idx="1"/>
          </p:nvPr>
        </p:nvSpPr>
        <p:spPr/>
        <p:txBody>
          <a:bodyPr/>
          <a:lstStyle/>
          <a:p>
            <a:pPr algn="l"/>
            <a:r>
              <a:rPr lang="en-GB" b="1" i="0" dirty="0">
                <a:solidFill>
                  <a:srgbClr val="000000"/>
                </a:solidFill>
                <a:effectLst/>
                <a:latin typeface="ff2"/>
              </a:rPr>
              <a:t>Non-Renewable Resources (Stock Resources)</a:t>
            </a:r>
            <a:r>
              <a:rPr lang="en-GB" b="1" i="0" dirty="0">
                <a:solidFill>
                  <a:srgbClr val="000000"/>
                </a:solidFill>
                <a:effectLst/>
                <a:latin typeface="ff3"/>
              </a:rPr>
              <a:t> </a:t>
            </a:r>
            <a:r>
              <a:rPr lang="en-GB" b="0" i="0" dirty="0">
                <a:solidFill>
                  <a:srgbClr val="000000"/>
                </a:solidFill>
                <a:effectLst/>
                <a:latin typeface="ff3"/>
              </a:rPr>
              <a:t>– These include many minerals and some ground waters. These are available only in finite quantities or else the rate of renewal is so slow, that they must be regarded as available only in fixed quantities.</a:t>
            </a:r>
          </a:p>
          <a:p>
            <a:pPr algn="l"/>
            <a:r>
              <a:rPr lang="en-GB" b="1" i="0" dirty="0">
                <a:solidFill>
                  <a:srgbClr val="000000"/>
                </a:solidFill>
                <a:effectLst/>
                <a:latin typeface="ff2"/>
              </a:rPr>
              <a:t>Human Resources</a:t>
            </a:r>
            <a:r>
              <a:rPr lang="en-GB" b="1" i="0" dirty="0">
                <a:solidFill>
                  <a:srgbClr val="000000"/>
                </a:solidFill>
                <a:effectLst/>
                <a:latin typeface="ff3"/>
              </a:rPr>
              <a:t> </a:t>
            </a:r>
            <a:r>
              <a:rPr lang="en-GB" b="0" i="0" dirty="0">
                <a:solidFill>
                  <a:srgbClr val="000000"/>
                </a:solidFill>
                <a:effectLst/>
                <a:latin typeface="ff3"/>
              </a:rPr>
              <a:t>– These are knowledge, skills, technology, labour, market and management abilities of people and institutions. They can fickle and are prone to breakdown or degradation yet can be continuous resources if well managed.</a:t>
            </a:r>
          </a:p>
          <a:p>
            <a:pPr algn="l"/>
            <a:endParaRPr lang="en-GB" b="0" i="0" dirty="0">
              <a:solidFill>
                <a:srgbClr val="000000"/>
              </a:solidFill>
              <a:effectLst/>
              <a:latin typeface="ff3"/>
            </a:endParaRPr>
          </a:p>
          <a:p>
            <a:endParaRPr lang="en-GB" dirty="0"/>
          </a:p>
        </p:txBody>
      </p:sp>
    </p:spTree>
    <p:extLst>
      <p:ext uri="{BB962C8B-B14F-4D97-AF65-F5344CB8AC3E}">
        <p14:creationId xmlns:p14="http://schemas.microsoft.com/office/powerpoint/2010/main" val="21995870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598CE-5B73-4771-B6F8-501543FFD849}"/>
              </a:ext>
            </a:extLst>
          </p:cNvPr>
          <p:cNvSpPr>
            <a:spLocks noGrp="1"/>
          </p:cNvSpPr>
          <p:nvPr>
            <p:ph type="title"/>
          </p:nvPr>
        </p:nvSpPr>
        <p:spPr/>
        <p:txBody>
          <a:bodyPr/>
          <a:lstStyle/>
          <a:p>
            <a:r>
              <a:rPr lang="en-GB" b="0" i="0" dirty="0">
                <a:solidFill>
                  <a:srgbClr val="000000"/>
                </a:solidFill>
                <a:effectLst/>
                <a:latin typeface="ff2"/>
              </a:rPr>
              <a:t>ATMOSPHERIC RESOURCES</a:t>
            </a:r>
            <a:endParaRPr lang="en-GB" dirty="0"/>
          </a:p>
        </p:txBody>
      </p:sp>
      <p:sp>
        <p:nvSpPr>
          <p:cNvPr id="3" name="Content Placeholder 2">
            <a:extLst>
              <a:ext uri="{FF2B5EF4-FFF2-40B4-BE49-F238E27FC236}">
                <a16:creationId xmlns:a16="http://schemas.microsoft.com/office/drawing/2014/main" id="{54138EE6-E54E-4CB4-994E-8B0BA254F5CC}"/>
              </a:ext>
            </a:extLst>
          </p:cNvPr>
          <p:cNvSpPr>
            <a:spLocks noGrp="1"/>
          </p:cNvSpPr>
          <p:nvPr>
            <p:ph idx="1"/>
          </p:nvPr>
        </p:nvSpPr>
        <p:spPr/>
        <p:txBody>
          <a:bodyPr>
            <a:normAutofit lnSpcReduction="10000"/>
          </a:bodyPr>
          <a:lstStyle/>
          <a:p>
            <a:pPr algn="l"/>
            <a:r>
              <a:rPr lang="en-GB" b="0" i="0" dirty="0">
                <a:solidFill>
                  <a:srgbClr val="000000"/>
                </a:solidFill>
                <a:effectLst/>
                <a:latin typeface="ff3"/>
              </a:rPr>
              <a:t>The atmosphere is the layer of gases that surrounds the earth. Atmospheric air is a mixture of nitrogen (78.1%), oxygen (20.9%), Argon (0.93%) and carbon dioxide (0.03%), by volume. Other minor gases include neon, helium, ozone, and water vapour. </a:t>
            </a:r>
          </a:p>
          <a:p>
            <a:pPr algn="l"/>
            <a:r>
              <a:rPr lang="en-GB" b="0" i="0" dirty="0">
                <a:solidFill>
                  <a:srgbClr val="000000"/>
                </a:solidFill>
                <a:effectLst/>
                <a:latin typeface="ff3"/>
              </a:rPr>
              <a:t>Atmospheric resources are useful to man. Oxygen supports human and animal life. Nitrogen, in combination with oxygen, water and sunlight provide food for plants. </a:t>
            </a:r>
            <a:r>
              <a:rPr lang="en-GB" b="0" i="0" dirty="0" err="1">
                <a:solidFill>
                  <a:srgbClr val="000000"/>
                </a:solidFill>
                <a:effectLst/>
                <a:latin typeface="ff3"/>
              </a:rPr>
              <a:t>Carbondioxide</a:t>
            </a:r>
            <a:r>
              <a:rPr lang="en-GB" b="0" i="0" dirty="0">
                <a:solidFill>
                  <a:srgbClr val="000000"/>
                </a:solidFill>
                <a:effectLst/>
                <a:latin typeface="ff3"/>
              </a:rPr>
              <a:t> is used by plants, together with water and sunlight, to manufacture food. Water vapour is used to form rain. The atmosphere serves as a medium of weather and climate</a:t>
            </a:r>
            <a:br>
              <a:rPr lang="en-GB" dirty="0"/>
            </a:br>
            <a:endParaRPr lang="en-GB" dirty="0"/>
          </a:p>
        </p:txBody>
      </p:sp>
    </p:spTree>
    <p:extLst>
      <p:ext uri="{BB962C8B-B14F-4D97-AF65-F5344CB8AC3E}">
        <p14:creationId xmlns:p14="http://schemas.microsoft.com/office/powerpoint/2010/main" val="292540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94AC5-E76F-4307-825E-482E9A85718F}"/>
              </a:ext>
            </a:extLst>
          </p:cNvPr>
          <p:cNvSpPr>
            <a:spLocks noGrp="1"/>
          </p:cNvSpPr>
          <p:nvPr>
            <p:ph type="title"/>
          </p:nvPr>
        </p:nvSpPr>
        <p:spPr/>
        <p:txBody>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WATER RESOURCES</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39FA4FDC-1828-4769-BBC5-BEEC613DF685}"/>
              </a:ext>
            </a:extLst>
          </p:cNvPr>
          <p:cNvSpPr>
            <a:spLocks noGrp="1"/>
          </p:cNvSpPr>
          <p:nvPr>
            <p:ph idx="1"/>
          </p:nvPr>
        </p:nvSpPr>
        <p:spPr/>
        <p:txBody>
          <a:bodyPr>
            <a:normAutofit fontScale="77500" lnSpcReduction="20000"/>
          </a:bodyPr>
          <a:lstStyle/>
          <a:p>
            <a:pPr marL="0" indent="0">
              <a:buNone/>
            </a:pPr>
            <a:r>
              <a:rPr lang="en-US" sz="3100" dirty="0">
                <a:effectLst/>
                <a:latin typeface="Times New Roman" panose="02020603050405020304" pitchFamily="18" charset="0"/>
                <a:ea typeface="Calibri" panose="020F0502020204030204" pitchFamily="34" charset="0"/>
                <a:cs typeface="Times New Roman" panose="02020603050405020304" pitchFamily="18" charset="0"/>
              </a:rPr>
              <a:t>Water resources are the world’s most precious resource because it is life-supporting.  Water resources include all natural water in the earth, whether in the gaseous, liquid or solid forms.  Water bodies also contain plants, animals and materials that are valuable to man.  There are two types of water resources.</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mj-lt"/>
              <a:buAutoNum type="alphaLcParenR"/>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Ground Water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The resources of ground water include natural springs, boreholes and wells.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lphaLcParenR"/>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Surface Water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This includes rainwater, lakes, rivers, reservoirs, seas and oceans.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15000"/>
              </a:lnSpc>
              <a:spcAft>
                <a:spcPts val="1000"/>
              </a:spcAft>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importance of water resources to man cannot be over emphasized.  These include provision of water for domestic use, agricultural production, fishing, transportation, industrial use, hydro electric power, recreation and tourism, minerals etc.</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238256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844AC-F5A7-4DA1-A7D5-4E7647B254B7}"/>
              </a:ext>
            </a:extLst>
          </p:cNvPr>
          <p:cNvSpPr>
            <a:spLocks noGrp="1"/>
          </p:cNvSpPr>
          <p:nvPr>
            <p:ph type="title"/>
          </p:nvPr>
        </p:nvSpPr>
        <p:spPr/>
        <p:txBody>
          <a:bodyPr>
            <a:normAutofit fontScale="90000"/>
          </a:bodyPr>
          <a:lstStyle/>
          <a:p>
            <a:pPr>
              <a:lnSpc>
                <a:spcPct val="115000"/>
              </a:lnSpc>
              <a:spcAft>
                <a:spcPts val="1000"/>
              </a:spcAft>
            </a:pPr>
            <a:r>
              <a:rPr lang="en-US" sz="4400" b="1" dirty="0">
                <a:effectLst/>
                <a:latin typeface="Times New Roman" panose="02020603050405020304" pitchFamily="18" charset="0"/>
                <a:ea typeface="Calibri" panose="020F0502020204030204" pitchFamily="34" charset="0"/>
                <a:cs typeface="Times New Roman" panose="02020603050405020304" pitchFamily="18" charset="0"/>
              </a:rPr>
              <a:t>VEGETATION RESOURCES</a:t>
            </a:r>
            <a:br>
              <a:rPr lang="en-GB" sz="40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D0C2879B-5CCB-4EBB-9532-BF7A08C50EAE}"/>
              </a:ext>
            </a:extLst>
          </p:cNvPr>
          <p:cNvSpPr>
            <a:spLocks noGrp="1"/>
          </p:cNvSpPr>
          <p:nvPr>
            <p:ph idx="1"/>
          </p:nvPr>
        </p:nvSpPr>
        <p:spPr/>
        <p:txBody>
          <a:bodyPr/>
          <a:lstStyle/>
          <a:p>
            <a:r>
              <a:rPr lang="en-US" sz="2800" dirty="0">
                <a:effectLst/>
                <a:latin typeface="Times New Roman" panose="02020603050405020304" pitchFamily="18" charset="0"/>
                <a:ea typeface="Calibri" panose="020F0502020204030204" pitchFamily="34" charset="0"/>
              </a:rPr>
              <a:t>Vegetation resources are made up of forest and grassland products</a:t>
            </a:r>
          </a:p>
          <a:p>
            <a:pPr marL="685800" indent="-457200" algn="just">
              <a:lnSpc>
                <a:spcPct val="115000"/>
              </a:lnSpc>
              <a:spcAft>
                <a:spcPts val="1000"/>
              </a:spcAft>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Vegetation resources are important to man as leaves, roots and barks provide food and are medicinal.  Fruits and seeds are used as food and edible oil, forest woods are used for different purposes.  Other products useful to man include fibers, latex and pulp.  In addition to this, forest vegetation performs ecological functions by regulating climate, conserving soil and water resources as well as providing habitat for plants and animals.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019059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1B2BA-570A-4951-8CA1-16FEA920E935}"/>
              </a:ext>
            </a:extLst>
          </p:cNvPr>
          <p:cNvSpPr>
            <a:spLocks noGrp="1"/>
          </p:cNvSpPr>
          <p:nvPr>
            <p:ph type="title"/>
          </p:nvPr>
        </p:nvSpPr>
        <p:spPr/>
        <p:txBody>
          <a:bodyPr>
            <a:normAutofit fontScale="90000"/>
          </a:bodyPr>
          <a:lstStyle/>
          <a:p>
            <a:pPr>
              <a:lnSpc>
                <a:spcPct val="115000"/>
              </a:lnSpc>
              <a:spcAft>
                <a:spcPts val="1000"/>
              </a:spcAft>
            </a:pPr>
            <a:r>
              <a:rPr lang="en-US" sz="4400" b="1" dirty="0">
                <a:effectLst/>
                <a:latin typeface="Times New Roman" panose="02020603050405020304" pitchFamily="18" charset="0"/>
                <a:ea typeface="Calibri" panose="020F0502020204030204" pitchFamily="34" charset="0"/>
                <a:cs typeface="Times New Roman" panose="02020603050405020304" pitchFamily="18" charset="0"/>
              </a:rPr>
              <a:t>MINERAL RESOURCES</a:t>
            </a:r>
            <a:br>
              <a:rPr lang="en-GB" sz="40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84D8C716-3893-4D3F-8D32-18C8A0666427}"/>
              </a:ext>
            </a:extLst>
          </p:cNvPr>
          <p:cNvSpPr>
            <a:spLocks noGrp="1"/>
          </p:cNvSpPr>
          <p:nvPr>
            <p:ph idx="1"/>
          </p:nvPr>
        </p:nvSpPr>
        <p:spPr/>
        <p:txBody>
          <a:bodyPr>
            <a:normAutofit fontScale="70000" lnSpcReduction="20000"/>
          </a:bodyPr>
          <a:lstStyle/>
          <a:p>
            <a:pPr marL="685800" indent="-457200" algn="just">
              <a:lnSpc>
                <a:spcPct val="115000"/>
              </a:lnSpc>
              <a:spcAft>
                <a:spcPts val="1000"/>
              </a:spcAft>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Minerals are natural concentration of materials which are useful to man and that can be tapped profitably.  They are valuable resources that are found buried in underground layers of the earth.</a:t>
            </a:r>
          </a:p>
          <a:p>
            <a:pPr indent="0" algn="just">
              <a:lnSpc>
                <a:spcPct val="115000"/>
              </a:lnSpc>
              <a:spcAft>
                <a:spcPts val="10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These and other minerals are grouped into the following categories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mj-lt"/>
              <a:buAutoNum type="romanLcParenR"/>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Mineral Fuels</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 They include crude oil, coal, lignite, natural gas;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mj-lt"/>
              <a:buAutoNum type="romanLcParenR"/>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Metallic Minerals </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These mineral include iron ore, tin ore and non-ferrous metals such as bauxite, zinc, bronze, copper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etc</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mj-lt"/>
              <a:buAutoNum type="romanLcParenR"/>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Precious Metals </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These include gold, diamond, silver, gems etc. which are valued for their stability and beauty;</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romanLcParenR"/>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Industrial Minerals</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 These include limestone, marble, gypsum, sand, gravel, feldspar, graphite etc.</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685800" indent="-457200" algn="just">
              <a:lnSpc>
                <a:spcPct val="115000"/>
              </a:lnSpc>
              <a:spcAft>
                <a:spcPts val="1000"/>
              </a:spcAft>
            </a:pP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57200" algn="just">
              <a:lnSpc>
                <a:spcPct val="115000"/>
              </a:lnSpc>
              <a:spcAft>
                <a:spcPts val="1000"/>
              </a:spcAft>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958996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B8C2E-7039-41E9-BDED-5E293E46D126}"/>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PROBLEMS OF ENVIRONMENTAL RESOURCEs </a:t>
            </a:r>
            <a:endParaRPr lang="en-GB" dirty="0"/>
          </a:p>
        </p:txBody>
      </p:sp>
      <p:sp>
        <p:nvSpPr>
          <p:cNvPr id="3" name="Content Placeholder 2">
            <a:extLst>
              <a:ext uri="{FF2B5EF4-FFF2-40B4-BE49-F238E27FC236}">
                <a16:creationId xmlns:a16="http://schemas.microsoft.com/office/drawing/2014/main" id="{EE996D06-DCB1-453C-B4CD-CD87BADF46FE}"/>
              </a:ext>
            </a:extLst>
          </p:cNvPr>
          <p:cNvSpPr>
            <a:spLocks noGrp="1"/>
          </p:cNvSpPr>
          <p:nvPr>
            <p:ph idx="1"/>
          </p:nvPr>
        </p:nvSpPr>
        <p:spPr/>
        <p:txBody>
          <a:bodyPr>
            <a:normAutofit lnSpcReduction="10000"/>
          </a:bodyPr>
          <a:lstStyle/>
          <a:p>
            <a:r>
              <a:rPr lang="en-GB" sz="2800" b="1" dirty="0">
                <a:effectLst/>
                <a:latin typeface="Calibri" panose="020F0502020204030204" pitchFamily="34" charset="0"/>
                <a:ea typeface="Calibri" panose="020F0502020204030204" pitchFamily="34" charset="0"/>
                <a:cs typeface="Times New Roman" panose="02020603050405020304" pitchFamily="18" charset="0"/>
              </a:rPr>
              <a:t> Exponential Growth: The root cause of our environmental problems.</a:t>
            </a:r>
          </a:p>
          <a:p>
            <a:pPr>
              <a:lnSpc>
                <a:spcPct val="107000"/>
              </a:lnSpc>
              <a:spcAft>
                <a:spcPts val="800"/>
              </a:spcAft>
            </a:pPr>
            <a:r>
              <a:rPr lang="en-GB" sz="2800" b="1" dirty="0">
                <a:effectLst/>
                <a:latin typeface="Calibri" panose="020F0502020204030204" pitchFamily="34" charset="0"/>
                <a:ea typeface="Calibri" panose="020F0502020204030204" pitchFamily="34" charset="0"/>
                <a:cs typeface="Times New Roman" panose="02020603050405020304" pitchFamily="18" charset="0"/>
              </a:rPr>
              <a:t>Exponential growth</a:t>
            </a:r>
            <a:r>
              <a:rPr lang="en-GB" sz="2800" dirty="0">
                <a:effectLst/>
                <a:latin typeface="Calibri" panose="020F0502020204030204" pitchFamily="34" charset="0"/>
                <a:ea typeface="Calibri" panose="020F0502020204030204" pitchFamily="34" charset="0"/>
                <a:cs typeface="Times New Roman" panose="02020603050405020304" pitchFamily="18" charset="0"/>
              </a:rPr>
              <a:t> - value of something increases by a fixed percentage of the whole each time (i.e. 5% per year).</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Starts off slowly, but eventually increases very rapidly. Produces a J-shaped curve of value versus time. Initial increase is often less than for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linear growth</a:t>
            </a:r>
            <a:r>
              <a:rPr lang="en-GB" sz="2800" dirty="0">
                <a:effectLst/>
                <a:latin typeface="Calibri" panose="020F0502020204030204" pitchFamily="34" charset="0"/>
                <a:ea typeface="Calibri" panose="020F0502020204030204" pitchFamily="34" charset="0"/>
                <a:cs typeface="Times New Roman" panose="02020603050405020304" pitchFamily="18" charset="0"/>
              </a:rPr>
              <a:t> where the increase is a fixed amount for each time increment. The same kind of growth is happening to the world's human population.</a:t>
            </a:r>
          </a:p>
          <a:p>
            <a:endParaRPr lang="en-GB" dirty="0"/>
          </a:p>
        </p:txBody>
      </p:sp>
    </p:spTree>
    <p:extLst>
      <p:ext uri="{BB962C8B-B14F-4D97-AF65-F5344CB8AC3E}">
        <p14:creationId xmlns:p14="http://schemas.microsoft.com/office/powerpoint/2010/main" val="918143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C9E2C3-E318-46EE-B18B-C1D0AB28DCAC}"/>
              </a:ext>
            </a:extLst>
          </p:cNvPr>
          <p:cNvSpPr>
            <a:spLocks noGrp="1"/>
          </p:cNvSpPr>
          <p:nvPr>
            <p:ph idx="1"/>
          </p:nvPr>
        </p:nvSpPr>
        <p:spPr/>
        <p:txBody>
          <a:bodyPr>
            <a:normAutofit fontScale="92500"/>
          </a:bodyPr>
          <a:lstStyle/>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Took ~2 million years to reach a human population of 1 billion, 123 more years to reach 2 billion (early 20th century), 33 more years to reach 3 billion, 14 more years to reach 4 billion, 13 more years to reach 5 billion, 12 more years to reach 6 billion in 1999. Projected to have ~7 billion by 2013, ~8 billion by 2028, and ~9 billion by 2050. Population growth is </a:t>
            </a:r>
            <a:r>
              <a:rPr lang="en-GB" sz="2800" dirty="0" err="1">
                <a:effectLst/>
                <a:latin typeface="Calibri" panose="020F0502020204030204" pitchFamily="34" charset="0"/>
                <a:ea typeface="Calibri" panose="020F0502020204030204" pitchFamily="34" charset="0"/>
                <a:cs typeface="Times New Roman" panose="02020603050405020304" pitchFamily="18" charset="0"/>
              </a:rPr>
              <a:t>leveling</a:t>
            </a:r>
            <a:r>
              <a:rPr lang="en-GB" sz="2800" dirty="0">
                <a:effectLst/>
                <a:latin typeface="Calibri" panose="020F0502020204030204" pitchFamily="34" charset="0"/>
                <a:ea typeface="Calibri" panose="020F0502020204030204" pitchFamily="34" charset="0"/>
                <a:cs typeface="Times New Roman" panose="02020603050405020304" pitchFamily="18" charset="0"/>
              </a:rPr>
              <a:t> off.</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Essentially all of the environmental problems we face are increasing exponentially. These include not just population growth, but also resource demand, loss of natural habitats, rates of extinction, poverty increase, levels of pollution.</a:t>
            </a:r>
          </a:p>
          <a:p>
            <a:endParaRPr lang="en-GB" dirty="0"/>
          </a:p>
        </p:txBody>
      </p:sp>
    </p:spTree>
    <p:extLst>
      <p:ext uri="{BB962C8B-B14F-4D97-AF65-F5344CB8AC3E}">
        <p14:creationId xmlns:p14="http://schemas.microsoft.com/office/powerpoint/2010/main" val="3500477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05FE0-3698-422B-A833-F73AED4C8784}"/>
              </a:ext>
            </a:extLst>
          </p:cNvPr>
          <p:cNvSpPr>
            <a:spLocks noGrp="1"/>
          </p:cNvSpPr>
          <p:nvPr>
            <p:ph type="title"/>
          </p:nvPr>
        </p:nvSpPr>
        <p:spPr/>
        <p:txBody>
          <a:bodyPr>
            <a:normAutofit fontScale="90000"/>
          </a:bodyPr>
          <a:lstStyle/>
          <a:p>
            <a:pPr>
              <a:lnSpc>
                <a:spcPct val="107000"/>
              </a:lnSpc>
              <a:spcAft>
                <a:spcPts val="800"/>
              </a:spcAft>
            </a:pPr>
            <a:r>
              <a:rPr lang="en-GB" sz="4400" b="1" dirty="0">
                <a:effectLst/>
                <a:latin typeface="Calibri" panose="020F0502020204030204" pitchFamily="34" charset="0"/>
                <a:ea typeface="Calibri" panose="020F0502020204030204" pitchFamily="34" charset="0"/>
                <a:cs typeface="Times New Roman" panose="02020603050405020304" pitchFamily="18" charset="0"/>
              </a:rPr>
              <a:t>II: Inequitable Distribution of Economic Wealth and Population.</a:t>
            </a:r>
            <a:br>
              <a:rPr lang="en-GB" sz="44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471543ED-CD22-4796-96E1-33D710876827}"/>
              </a:ext>
            </a:extLst>
          </p:cNvPr>
          <p:cNvSpPr>
            <a:spLocks noGrp="1"/>
          </p:cNvSpPr>
          <p:nvPr>
            <p:ph idx="1"/>
          </p:nvPr>
        </p:nvSpPr>
        <p:spPr/>
        <p:txBody>
          <a:bodyPr>
            <a:normAutofit lnSpcReduction="10000"/>
          </a:bodyPr>
          <a:lstStyle/>
          <a:p>
            <a:pPr>
              <a:lnSpc>
                <a:spcPct val="107000"/>
              </a:lnSpc>
              <a:spcAft>
                <a:spcPts val="800"/>
              </a:spcAft>
            </a:pPr>
            <a:r>
              <a:rPr lang="en-GB" sz="2800" b="1" dirty="0">
                <a:effectLst/>
                <a:latin typeface="Calibri" panose="020F0502020204030204" pitchFamily="34" charset="0"/>
                <a:ea typeface="Calibri" panose="020F0502020204030204" pitchFamily="34" charset="0"/>
                <a:cs typeface="Times New Roman" panose="02020603050405020304" pitchFamily="18" charset="0"/>
              </a:rPr>
              <a:t>Developed Countries (First World):</a:t>
            </a:r>
            <a:r>
              <a:rPr lang="en-GB" sz="2800" dirty="0">
                <a:effectLst/>
                <a:latin typeface="Calibri" panose="020F0502020204030204" pitchFamily="34" charset="0"/>
                <a:ea typeface="Calibri" panose="020F0502020204030204" pitchFamily="34" charset="0"/>
                <a:cs typeface="Times New Roman" panose="02020603050405020304" pitchFamily="18" charset="0"/>
              </a:rPr>
              <a:t> Highly industrialized with per capita GNPs above $4,000. Include U.S., Canada, Europe, Japan, and Australia. Accounts for 20% of the world's population, but have 85% of the world's wealth, use 88% of the world's resources (coal, oil, metals, etc.), and generate 75% of the world's waste and pollution.</a:t>
            </a:r>
          </a:p>
          <a:p>
            <a:pPr>
              <a:lnSpc>
                <a:spcPct val="107000"/>
              </a:lnSpc>
              <a:spcAft>
                <a:spcPts val="800"/>
              </a:spcAft>
            </a:pPr>
            <a:r>
              <a:rPr lang="en-GB" sz="2800" b="1" dirty="0">
                <a:effectLst/>
                <a:latin typeface="Calibri" panose="020F0502020204030204" pitchFamily="34" charset="0"/>
                <a:ea typeface="Calibri" panose="020F0502020204030204" pitchFamily="34" charset="0"/>
                <a:cs typeface="Times New Roman" panose="02020603050405020304" pitchFamily="18" charset="0"/>
              </a:rPr>
              <a:t>Developing Countries (Second and Third World):</a:t>
            </a:r>
            <a:r>
              <a:rPr lang="en-GB" sz="2800" dirty="0">
                <a:effectLst/>
                <a:latin typeface="Calibri" panose="020F0502020204030204" pitchFamily="34" charset="0"/>
                <a:ea typeface="Calibri" panose="020F0502020204030204" pitchFamily="34" charset="0"/>
                <a:cs typeface="Times New Roman" panose="02020603050405020304" pitchFamily="18" charset="0"/>
              </a:rPr>
              <a:t> Low to moderate industrialization with per capita GNPs as low as $350. Africa, Asia, and South America. 80% of the worlds population, 15% of wealth, 12% of resource use.</a:t>
            </a:r>
          </a:p>
          <a:p>
            <a:endParaRPr lang="en-GB" dirty="0"/>
          </a:p>
        </p:txBody>
      </p:sp>
    </p:spTree>
    <p:extLst>
      <p:ext uri="{BB962C8B-B14F-4D97-AF65-F5344CB8AC3E}">
        <p14:creationId xmlns:p14="http://schemas.microsoft.com/office/powerpoint/2010/main" val="18464963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51E64-5381-4E0B-85B0-52E2A1143795}"/>
              </a:ext>
            </a:extLst>
          </p:cNvPr>
          <p:cNvSpPr>
            <a:spLocks noGrp="1"/>
          </p:cNvSpPr>
          <p:nvPr>
            <p:ph type="title"/>
          </p:nvPr>
        </p:nvSpPr>
        <p:spPr/>
        <p:txBody>
          <a:bodyPr/>
          <a:lstStyle/>
          <a:p>
            <a:r>
              <a:rPr lang="en-GB" sz="4400" b="1" dirty="0">
                <a:effectLst/>
                <a:latin typeface="Calibri" panose="020F0502020204030204" pitchFamily="34" charset="0"/>
                <a:ea typeface="Calibri" panose="020F0502020204030204" pitchFamily="34" charset="0"/>
                <a:cs typeface="Times New Roman" panose="02020603050405020304" pitchFamily="18" charset="0"/>
              </a:rPr>
              <a:t>III: Sustainability and Resources</a:t>
            </a:r>
            <a:endParaRPr lang="en-GB" dirty="0"/>
          </a:p>
        </p:txBody>
      </p:sp>
      <p:sp>
        <p:nvSpPr>
          <p:cNvPr id="3" name="Content Placeholder 2">
            <a:extLst>
              <a:ext uri="{FF2B5EF4-FFF2-40B4-BE49-F238E27FC236}">
                <a16:creationId xmlns:a16="http://schemas.microsoft.com/office/drawing/2014/main" id="{4EA028C6-BF1E-4E70-92F0-8375A203AA35}"/>
              </a:ext>
            </a:extLst>
          </p:cNvPr>
          <p:cNvSpPr>
            <a:spLocks noGrp="1"/>
          </p:cNvSpPr>
          <p:nvPr>
            <p:ph idx="1"/>
          </p:nvPr>
        </p:nvSpPr>
        <p:spPr/>
        <p:txBody>
          <a:bodyPr>
            <a:normAutofit fontScale="92500" lnSpcReduction="10000"/>
          </a:bodyPr>
          <a:lstStyle/>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Our existence depends on energy and materials derived from the sun and earth.</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 Energy from the sun =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solar capital</a:t>
            </a:r>
            <a:r>
              <a:rPr lang="en-GB" sz="2800" dirty="0">
                <a:effectLst/>
                <a:latin typeface="Calibri" panose="020F0502020204030204" pitchFamily="34" charset="0"/>
                <a:ea typeface="Calibri" panose="020F0502020204030204" pitchFamily="34" charset="0"/>
                <a:cs typeface="Times New Roman" panose="02020603050405020304" pitchFamily="18" charset="0"/>
              </a:rPr>
              <a:t>. Earth materials (air, water, soil, wildlife, minerals, habitats, surface processes) = earth or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natural capital</a:t>
            </a:r>
            <a:r>
              <a:rPr lang="en-GB" sz="2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A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sustainable society</a:t>
            </a:r>
            <a:r>
              <a:rPr lang="en-GB" sz="2800" dirty="0">
                <a:effectLst/>
                <a:latin typeface="Calibri" panose="020F0502020204030204" pitchFamily="34" charset="0"/>
                <a:ea typeface="Calibri" panose="020F0502020204030204" pitchFamily="34" charset="0"/>
                <a:cs typeface="Times New Roman" panose="02020603050405020304" pitchFamily="18" charset="0"/>
              </a:rPr>
              <a:t> lives off this capital without depleting it. Once capital is used up our existence is </a:t>
            </a:r>
            <a:r>
              <a:rPr lang="en-GB" sz="2800" dirty="0" err="1">
                <a:effectLst/>
                <a:latin typeface="Calibri" panose="020F0502020204030204" pitchFamily="34" charset="0"/>
                <a:ea typeface="Calibri" panose="020F0502020204030204" pitchFamily="34" charset="0"/>
                <a:cs typeface="Times New Roman" panose="02020603050405020304" pitchFamily="18" charset="0"/>
              </a:rPr>
              <a:t>imperiled</a:t>
            </a:r>
            <a:r>
              <a:rPr lang="en-GB" sz="2800" dirty="0">
                <a:effectLst/>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However, as population increases, as well as standards of living, we use our earth capital up at an ever accelerating rate (remember exponential growth).</a:t>
            </a:r>
          </a:p>
          <a:p>
            <a:endParaRPr lang="en-GB" dirty="0"/>
          </a:p>
        </p:txBody>
      </p:sp>
    </p:spTree>
    <p:extLst>
      <p:ext uri="{BB962C8B-B14F-4D97-AF65-F5344CB8AC3E}">
        <p14:creationId xmlns:p14="http://schemas.microsoft.com/office/powerpoint/2010/main" val="37218727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AA6CFE-25FF-4D72-90E7-95616180AA7C}"/>
              </a:ext>
            </a:extLst>
          </p:cNvPr>
          <p:cNvSpPr>
            <a:spLocks noGrp="1"/>
          </p:cNvSpPr>
          <p:nvPr>
            <p:ph idx="1"/>
          </p:nvPr>
        </p:nvSpPr>
        <p:spPr/>
        <p:txBody>
          <a:bodyPr/>
          <a:lstStyle/>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Can we sustain our present population? What about twice our present population? Can we increase everyone's standard of living? Can we sustain ever-larger populations with ever-higher standards of living without running out of earth capital? What is the human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carrying capacity</a:t>
            </a:r>
            <a:r>
              <a:rPr lang="en-GB" sz="2800" dirty="0">
                <a:effectLst/>
                <a:latin typeface="Calibri" panose="020F0502020204030204" pitchFamily="34" charset="0"/>
                <a:ea typeface="Calibri" panose="020F0502020204030204" pitchFamily="34" charset="0"/>
                <a:cs typeface="Times New Roman" panose="02020603050405020304" pitchFamily="18" charset="0"/>
              </a:rPr>
              <a:t> of the earth?</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One of the determining factors in answering these questions is how much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natural resources</a:t>
            </a:r>
            <a:r>
              <a:rPr lang="en-GB" sz="2800" dirty="0">
                <a:effectLst/>
                <a:latin typeface="Calibri" panose="020F0502020204030204" pitchFamily="34" charset="0"/>
                <a:ea typeface="Calibri" panose="020F0502020204030204" pitchFamily="34" charset="0"/>
                <a:cs typeface="Times New Roman" panose="02020603050405020304" pitchFamily="18" charset="0"/>
              </a:rPr>
              <a:t> we have to support our lives and societies.</a:t>
            </a:r>
          </a:p>
          <a:p>
            <a:pPr marL="0" indent="0">
              <a:buNone/>
            </a:pPr>
            <a:endParaRPr lang="en-GB" dirty="0"/>
          </a:p>
        </p:txBody>
      </p:sp>
    </p:spTree>
    <p:extLst>
      <p:ext uri="{BB962C8B-B14F-4D97-AF65-F5344CB8AC3E}">
        <p14:creationId xmlns:p14="http://schemas.microsoft.com/office/powerpoint/2010/main" val="40119211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83A36-189B-4230-83CF-D27FB0195575}"/>
              </a:ext>
            </a:extLst>
          </p:cNvPr>
          <p:cNvSpPr>
            <a:spLocks noGrp="1"/>
          </p:cNvSpPr>
          <p:nvPr>
            <p:ph type="title"/>
          </p:nvPr>
        </p:nvSpPr>
        <p:spPr/>
        <p:txBody>
          <a:bodyPr>
            <a:normAutofit fontScale="90000"/>
          </a:bodyPr>
          <a:lstStyle/>
          <a:p>
            <a:pPr>
              <a:lnSpc>
                <a:spcPct val="107000"/>
              </a:lnSpc>
              <a:spcAft>
                <a:spcPts val="800"/>
              </a:spcAft>
            </a:pPr>
            <a:r>
              <a:rPr lang="en-GB" sz="4400" b="1" dirty="0">
                <a:effectLst/>
                <a:latin typeface="Calibri" panose="020F0502020204030204" pitchFamily="34" charset="0"/>
                <a:ea typeface="Calibri" panose="020F0502020204030204" pitchFamily="34" charset="0"/>
                <a:cs typeface="Times New Roman" panose="02020603050405020304" pitchFamily="18" charset="0"/>
              </a:rPr>
              <a:t>IV. Pollution.</a:t>
            </a:r>
            <a:br>
              <a:rPr lang="en-GB" sz="44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B9A1C941-8932-472B-91C6-706EA14DD8F8}"/>
              </a:ext>
            </a:extLst>
          </p:cNvPr>
          <p:cNvSpPr>
            <a:spLocks noGrp="1"/>
          </p:cNvSpPr>
          <p:nvPr>
            <p:ph idx="1"/>
          </p:nvPr>
        </p:nvSpPr>
        <p:spPr/>
        <p:txBody>
          <a:bodyPr>
            <a:normAutofit/>
          </a:bodyPr>
          <a:lstStyle/>
          <a:p>
            <a:pPr>
              <a:lnSpc>
                <a:spcPct val="107000"/>
              </a:lnSpc>
              <a:spcAft>
                <a:spcPts val="800"/>
              </a:spcAft>
            </a:pPr>
            <a:r>
              <a:rPr lang="en-GB" sz="2800" b="1" dirty="0">
                <a:effectLst/>
                <a:latin typeface="Calibri" panose="020F0502020204030204" pitchFamily="34" charset="0"/>
                <a:ea typeface="Calibri" panose="020F0502020204030204" pitchFamily="34" charset="0"/>
                <a:cs typeface="Times New Roman" panose="02020603050405020304" pitchFamily="18" charset="0"/>
              </a:rPr>
              <a:t>Pollution:</a:t>
            </a:r>
            <a:r>
              <a:rPr lang="en-GB" sz="2800" dirty="0">
                <a:effectLst/>
                <a:latin typeface="Calibri" panose="020F0502020204030204" pitchFamily="34" charset="0"/>
                <a:ea typeface="Calibri" panose="020F0502020204030204" pitchFamily="34" charset="0"/>
                <a:cs typeface="Times New Roman" panose="02020603050405020304" pitchFamily="18" charset="0"/>
              </a:rPr>
              <a:t> anything that negatively impacts the air, water, soil, or food. Harms the health, survival, or activities of humans or other living organisms. One person's pollution may be another's resource.</a:t>
            </a:r>
          </a:p>
          <a:p>
            <a:r>
              <a:rPr lang="en-GB" sz="2800" dirty="0">
                <a:effectLst/>
                <a:latin typeface="Calibri" panose="020F0502020204030204" pitchFamily="34" charset="0"/>
                <a:ea typeface="Calibri" panose="020F0502020204030204" pitchFamily="34" charset="0"/>
                <a:cs typeface="Times New Roman" panose="02020603050405020304" pitchFamily="18" charset="0"/>
              </a:rPr>
              <a:t>May be liquid, solid, gas, or energy (heat, radiation). Usually produced as the result of the utilization of resources. May be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naturally occurring</a:t>
            </a:r>
            <a:r>
              <a:rPr lang="en-GB" sz="2800" dirty="0">
                <a:effectLst/>
                <a:latin typeface="Calibri" panose="020F0502020204030204" pitchFamily="34" charset="0"/>
                <a:ea typeface="Calibri" panose="020F0502020204030204" pitchFamily="34" charset="0"/>
                <a:cs typeface="Times New Roman" panose="02020603050405020304" pitchFamily="18" charset="0"/>
              </a:rPr>
              <a:t> or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anthropogenic</a:t>
            </a:r>
            <a:r>
              <a:rPr lang="en-GB" sz="2800" dirty="0">
                <a:effectLst/>
                <a:latin typeface="Calibri" panose="020F0502020204030204" pitchFamily="34" charset="0"/>
                <a:ea typeface="Calibri" panose="020F0502020204030204" pitchFamily="34" charset="0"/>
                <a:cs typeface="Times New Roman" panose="02020603050405020304" pitchFamily="18" charset="0"/>
              </a:rPr>
              <a:t> (human produced). May be from an identified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point source</a:t>
            </a:r>
            <a:r>
              <a:rPr lang="en-GB" sz="2800" dirty="0">
                <a:effectLst/>
                <a:latin typeface="Calibri" panose="020F0502020204030204" pitchFamily="34" charset="0"/>
                <a:ea typeface="Calibri" panose="020F0502020204030204" pitchFamily="34" charset="0"/>
                <a:cs typeface="Times New Roman" panose="02020603050405020304" pitchFamily="18" charset="0"/>
              </a:rPr>
              <a:t> (a smokestack) or from a dispersed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non-point source</a:t>
            </a:r>
            <a:r>
              <a:rPr lang="en-GB" sz="2800" dirty="0">
                <a:effectLst/>
                <a:latin typeface="Calibri" panose="020F0502020204030204" pitchFamily="34" charset="0"/>
                <a:ea typeface="Calibri" panose="020F0502020204030204" pitchFamily="34" charset="0"/>
                <a:cs typeface="Times New Roman" panose="02020603050405020304" pitchFamily="18" charset="0"/>
              </a:rPr>
              <a:t> (fertilizer runoff). Usually easier and cheaper to control point source pollution</a:t>
            </a:r>
            <a:endParaRPr lang="en-GB" dirty="0"/>
          </a:p>
        </p:txBody>
      </p:sp>
    </p:spTree>
    <p:extLst>
      <p:ext uri="{BB962C8B-B14F-4D97-AF65-F5344CB8AC3E}">
        <p14:creationId xmlns:p14="http://schemas.microsoft.com/office/powerpoint/2010/main" val="10534910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716D2-7069-4ECC-8B07-C6E17E9BD7BC}"/>
              </a:ext>
            </a:extLst>
          </p:cNvPr>
          <p:cNvSpPr>
            <a:spLocks noGrp="1"/>
          </p:cNvSpPr>
          <p:nvPr>
            <p:ph type="title"/>
          </p:nvPr>
        </p:nvSpPr>
        <p:spPr/>
        <p:txBody>
          <a:bodyPr>
            <a:normAutofit fontScale="90000"/>
          </a:bodyPr>
          <a:lstStyle/>
          <a:p>
            <a:pPr>
              <a:lnSpc>
                <a:spcPct val="107000"/>
              </a:lnSpc>
              <a:spcAft>
                <a:spcPts val="800"/>
              </a:spcAft>
            </a:pPr>
            <a:r>
              <a:rPr lang="en-GB" sz="4400" dirty="0">
                <a:effectLst/>
                <a:latin typeface="Calibri" panose="020F0502020204030204" pitchFamily="34" charset="0"/>
                <a:ea typeface="Calibri" panose="020F0502020204030204" pitchFamily="34" charset="0"/>
                <a:cs typeface="Times New Roman" panose="02020603050405020304" pitchFamily="18" charset="0"/>
              </a:rPr>
              <a:t>Effect of pollution depends on three factors:</a:t>
            </a:r>
            <a:br>
              <a:rPr lang="en-GB" sz="44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BD9A95E0-E5B4-4C7B-8881-E290FD7E127D}"/>
              </a:ext>
            </a:extLst>
          </p:cNvPr>
          <p:cNvSpPr>
            <a:spLocks noGrp="1"/>
          </p:cNvSpPr>
          <p:nvPr>
            <p:ph idx="1"/>
          </p:nvPr>
        </p:nvSpPr>
        <p:spPr/>
        <p:txBody>
          <a:bodyPr>
            <a:normAutofit fontScale="92500"/>
          </a:bodyPr>
          <a:lstStyle/>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1)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Toxicity</a:t>
            </a:r>
            <a:r>
              <a:rPr lang="en-GB" sz="2800" dirty="0">
                <a:effectLst/>
                <a:latin typeface="Calibri" panose="020F0502020204030204" pitchFamily="34" charset="0"/>
                <a:ea typeface="Calibri" panose="020F0502020204030204" pitchFamily="34" charset="0"/>
                <a:cs typeface="Times New Roman" panose="02020603050405020304" pitchFamily="18" charset="0"/>
              </a:rPr>
              <a:t> or chemical reactivity. How harmful is the material?</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2)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Concentration</a:t>
            </a:r>
            <a:r>
              <a:rPr lang="en-GB" sz="2800" dirty="0">
                <a:effectLst/>
                <a:latin typeface="Calibri" panose="020F0502020204030204" pitchFamily="34" charset="0"/>
                <a:ea typeface="Calibri" panose="020F0502020204030204" pitchFamily="34" charset="0"/>
                <a:cs typeface="Times New Roman" panose="02020603050405020304" pitchFamily="18" charset="0"/>
              </a:rPr>
              <a:t> (ppm, ppb, etc.). A very small amount of a highly toxic substance may be of greater concern than a lot of something relatively benign.</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3)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Persistence</a:t>
            </a:r>
            <a:r>
              <a:rPr lang="en-GB" sz="2800" dirty="0">
                <a:effectLst/>
                <a:latin typeface="Calibri" panose="020F0502020204030204" pitchFamily="34" charset="0"/>
                <a:ea typeface="Calibri" panose="020F0502020204030204" pitchFamily="34" charset="0"/>
                <a:cs typeface="Times New Roman" panose="02020603050405020304" pitchFamily="18" charset="0"/>
              </a:rPr>
              <a:t> (degradable or non-degradable). Does the material break down to a harmless substance(s) or does it remain unchanged indefinitely.</a:t>
            </a:r>
          </a:p>
          <a:p>
            <a:pPr marL="0" indent="0">
              <a:lnSpc>
                <a:spcPct val="107000"/>
              </a:lnSpc>
              <a:spcAft>
                <a:spcPts val="800"/>
              </a:spcAft>
              <a:buNone/>
            </a:pPr>
            <a:r>
              <a:rPr lang="en-GB" sz="2800" dirty="0">
                <a:effectLst/>
                <a:latin typeface="Calibri" panose="020F0502020204030204" pitchFamily="34" charset="0"/>
                <a:ea typeface="Calibri" panose="020F0502020204030204" pitchFamily="34" charset="0"/>
                <a:cs typeface="Times New Roman" panose="02020603050405020304" pitchFamily="18" charset="0"/>
              </a:rPr>
              <a:t>How you deal with a pollutant depends on a combination of these three factors.</a:t>
            </a:r>
          </a:p>
          <a:p>
            <a:pPr>
              <a:lnSpc>
                <a:spcPct val="107000"/>
              </a:lnSpc>
              <a:spcAft>
                <a:spcPts val="800"/>
              </a:spcAft>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9057771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4E2A0-2FE1-401C-8850-F8CCFCB12139}"/>
              </a:ext>
            </a:extLst>
          </p:cNvPr>
          <p:cNvSpPr>
            <a:spLocks noGrp="1"/>
          </p:cNvSpPr>
          <p:nvPr>
            <p:ph type="title"/>
          </p:nvPr>
        </p:nvSpPr>
        <p:spPr/>
        <p:txBody>
          <a:bodyPr>
            <a:normAutofit fontScale="90000"/>
          </a:bodyPr>
          <a:lstStyle/>
          <a:p>
            <a:pPr>
              <a:lnSpc>
                <a:spcPct val="107000"/>
              </a:lnSpc>
              <a:spcAft>
                <a:spcPts val="800"/>
              </a:spcAft>
            </a:pPr>
            <a:r>
              <a:rPr lang="en-GB" sz="4400" dirty="0">
                <a:effectLst/>
                <a:latin typeface="Calibri" panose="020F0502020204030204" pitchFamily="34" charset="0"/>
                <a:ea typeface="Calibri" panose="020F0502020204030204" pitchFamily="34" charset="0"/>
                <a:cs typeface="Times New Roman" panose="02020603050405020304" pitchFamily="18" charset="0"/>
              </a:rPr>
              <a:t>Two major possibilities:</a:t>
            </a:r>
            <a:br>
              <a:rPr lang="en-GB" sz="44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1E00F32E-B8E1-4AAD-962D-521ACD9C5170}"/>
              </a:ext>
            </a:extLst>
          </p:cNvPr>
          <p:cNvSpPr>
            <a:spLocks noGrp="1"/>
          </p:cNvSpPr>
          <p:nvPr>
            <p:ph idx="1"/>
          </p:nvPr>
        </p:nvSpPr>
        <p:spPr/>
        <p:txBody>
          <a:bodyPr/>
          <a:lstStyle/>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1)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Pollution prevention</a:t>
            </a:r>
            <a:r>
              <a:rPr lang="en-GB" sz="2800" dirty="0">
                <a:effectLst/>
                <a:latin typeface="Calibri" panose="020F0502020204030204" pitchFamily="34" charset="0"/>
                <a:ea typeface="Calibri" panose="020F0502020204030204" pitchFamily="34" charset="0"/>
                <a:cs typeface="Times New Roman" panose="02020603050405020304" pitchFamily="18" charset="0"/>
              </a:rPr>
              <a:t> (input control). - Keep it from ever reaching the environment (proactive). Done by refuse, reduce, reuse, and recycle). Treat problem.</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2)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Pollution </a:t>
            </a:r>
            <a:r>
              <a:rPr lang="en-GB" sz="2800" b="1" dirty="0" err="1">
                <a:effectLst/>
                <a:latin typeface="Calibri" panose="020F0502020204030204" pitchFamily="34" charset="0"/>
                <a:ea typeface="Calibri" panose="020F0502020204030204" pitchFamily="34" charset="0"/>
                <a:cs typeface="Times New Roman" panose="02020603050405020304" pitchFamily="18" charset="0"/>
              </a:rPr>
              <a:t>cleanup</a:t>
            </a:r>
            <a:r>
              <a:rPr lang="en-GB" sz="2800" dirty="0">
                <a:effectLst/>
                <a:latin typeface="Calibri" panose="020F0502020204030204" pitchFamily="34" charset="0"/>
                <a:ea typeface="Calibri" panose="020F0502020204030204" pitchFamily="34" charset="0"/>
                <a:cs typeface="Times New Roman" panose="02020603050405020304" pitchFamily="18" charset="0"/>
              </a:rPr>
              <a:t> (output control). - Get rid of the pollution after it has entered the environment (reactive). Treat symptom. Often this is harder and more expensive to do than prevention.</a:t>
            </a:r>
          </a:p>
          <a:p>
            <a:endParaRPr lang="en-GB" dirty="0"/>
          </a:p>
        </p:txBody>
      </p:sp>
    </p:spTree>
    <p:extLst>
      <p:ext uri="{BB962C8B-B14F-4D97-AF65-F5344CB8AC3E}">
        <p14:creationId xmlns:p14="http://schemas.microsoft.com/office/powerpoint/2010/main" val="15169245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108B2-4B57-4B5F-94DC-5E87C4C74A54}"/>
              </a:ext>
            </a:extLst>
          </p:cNvPr>
          <p:cNvSpPr>
            <a:spLocks noGrp="1"/>
          </p:cNvSpPr>
          <p:nvPr>
            <p:ph type="title"/>
          </p:nvPr>
        </p:nvSpPr>
        <p:spPr/>
        <p:txBody>
          <a:bodyPr>
            <a:normAutofit fontScale="90000"/>
          </a:bodyPr>
          <a:lstStyle/>
          <a:p>
            <a:pPr>
              <a:lnSpc>
                <a:spcPct val="107000"/>
              </a:lnSpc>
              <a:spcAft>
                <a:spcPts val="800"/>
              </a:spcAft>
            </a:pPr>
            <a:r>
              <a:rPr lang="en-GB" sz="4400" b="1" dirty="0">
                <a:effectLst/>
                <a:latin typeface="Calibri" panose="020F0502020204030204" pitchFamily="34" charset="0"/>
                <a:ea typeface="Calibri" panose="020F0502020204030204" pitchFamily="34" charset="0"/>
                <a:cs typeface="Times New Roman" panose="02020603050405020304" pitchFamily="18" charset="0"/>
              </a:rPr>
              <a:t>V. Evaluating Environmental Impact: The PAT Model.</a:t>
            </a:r>
            <a:br>
              <a:rPr lang="en-GB" sz="44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9CD29141-E9DE-4F71-B570-096CC08214D8}"/>
              </a:ext>
            </a:extLst>
          </p:cNvPr>
          <p:cNvSpPr>
            <a:spLocks noGrp="1"/>
          </p:cNvSpPr>
          <p:nvPr>
            <p:ph idx="1"/>
          </p:nvPr>
        </p:nvSpPr>
        <p:spPr/>
        <p:txBody>
          <a:bodyPr>
            <a:normAutofit fontScale="70000" lnSpcReduction="20000"/>
          </a:bodyPr>
          <a:lstStyle/>
          <a:p>
            <a:pPr marL="0" indent="0">
              <a:lnSpc>
                <a:spcPct val="107000"/>
              </a:lnSpc>
              <a:spcAft>
                <a:spcPts val="800"/>
              </a:spcAft>
              <a:buNone/>
            </a:pPr>
            <a:r>
              <a:rPr lang="en-GB" sz="2800" dirty="0">
                <a:effectLst/>
                <a:latin typeface="Calibri" panose="020F0502020204030204" pitchFamily="34" charset="0"/>
                <a:ea typeface="Calibri" panose="020F0502020204030204" pitchFamily="34" charset="0"/>
                <a:cs typeface="Times New Roman" panose="02020603050405020304" pitchFamily="18" charset="0"/>
              </a:rPr>
              <a:t>Simple model of evaluating a populations impact on the environment can be determined if three factors are known: </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1)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Population (P)</a:t>
            </a:r>
            <a:r>
              <a:rPr lang="en-GB" sz="2800" dirty="0">
                <a:effectLst/>
                <a:latin typeface="Calibri" panose="020F0502020204030204" pitchFamily="34" charset="0"/>
                <a:ea typeface="Calibri" panose="020F0502020204030204" pitchFamily="34" charset="0"/>
                <a:cs typeface="Times New Roman" panose="02020603050405020304" pitchFamily="18" charset="0"/>
              </a:rPr>
              <a:t> - number of people.</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2)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Affluence (A</a:t>
            </a:r>
            <a:r>
              <a:rPr lang="en-GB" sz="2800" dirty="0">
                <a:effectLst/>
                <a:latin typeface="Calibri" panose="020F0502020204030204" pitchFamily="34" charset="0"/>
                <a:ea typeface="Calibri" panose="020F0502020204030204" pitchFamily="34" charset="0"/>
                <a:cs typeface="Times New Roman" panose="02020603050405020304" pitchFamily="18" charset="0"/>
              </a:rPr>
              <a:t>) - standard of living or per capita use of resources.</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3)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Technology (T)</a:t>
            </a:r>
            <a:r>
              <a:rPr lang="en-GB" sz="2800" dirty="0">
                <a:effectLst/>
                <a:latin typeface="Calibri" panose="020F0502020204030204" pitchFamily="34" charset="0"/>
                <a:ea typeface="Calibri" panose="020F0502020204030204" pitchFamily="34" charset="0"/>
                <a:cs typeface="Times New Roman" panose="02020603050405020304" pitchFamily="18" charset="0"/>
              </a:rPr>
              <a:t> - amount of pollution produced per unit of resource used. </a:t>
            </a:r>
          </a:p>
          <a:p>
            <a:pPr marL="0" indent="0">
              <a:lnSpc>
                <a:spcPct val="107000"/>
              </a:lnSpc>
              <a:spcAft>
                <a:spcPts val="800"/>
              </a:spcAft>
              <a:buNone/>
            </a:pPr>
            <a:r>
              <a:rPr lang="en-GB" sz="2800" dirty="0">
                <a:effectLst/>
                <a:latin typeface="Calibri" panose="020F0502020204030204" pitchFamily="34" charset="0"/>
                <a:ea typeface="Calibri" panose="020F0502020204030204" pitchFamily="34" charset="0"/>
                <a:cs typeface="Times New Roman" panose="02020603050405020304" pitchFamily="18" charset="0"/>
              </a:rPr>
              <a:t>P x A x T = </a:t>
            </a:r>
            <a:r>
              <a:rPr lang="en-GB" sz="2800" b="1" dirty="0">
                <a:effectLst/>
                <a:latin typeface="Calibri" panose="020F0502020204030204" pitchFamily="34" charset="0"/>
                <a:ea typeface="Calibri" panose="020F0502020204030204" pitchFamily="34" charset="0"/>
                <a:cs typeface="Times New Roman" panose="02020603050405020304" pitchFamily="18" charset="0"/>
              </a:rPr>
              <a:t>Total Environmental Impact</a:t>
            </a:r>
            <a:r>
              <a:rPr lang="en-GB" sz="2800" dirty="0">
                <a:effectLst/>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Developed Countries: Low P, High A and T:  Consumption-driven pollution.</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Developing Countries: High P, Low A and T: Population-driven pollution. </a:t>
            </a:r>
          </a:p>
          <a:p>
            <a:pPr>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A more realistic model of evaluating environmental impacts is much more complex.</a:t>
            </a:r>
          </a:p>
          <a:p>
            <a:pPr marL="0" indent="0">
              <a:lnSpc>
                <a:spcPct val="107000"/>
              </a:lnSpc>
              <a:spcAft>
                <a:spcPts val="800"/>
              </a:spcAft>
              <a:buNone/>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617613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12306-5D56-4533-9331-9D31D0D9BA32}"/>
              </a:ext>
            </a:extLst>
          </p:cNvPr>
          <p:cNvSpPr>
            <a:spLocks noGrp="1"/>
          </p:cNvSpPr>
          <p:nvPr>
            <p:ph type="title"/>
          </p:nvPr>
        </p:nvSpPr>
        <p:spPr/>
        <p:txBody>
          <a:bodyPr/>
          <a:lstStyle/>
          <a:p>
            <a:r>
              <a:rPr lang="en-GB" dirty="0"/>
              <a:t>End.</a:t>
            </a:r>
          </a:p>
        </p:txBody>
      </p:sp>
      <p:sp>
        <p:nvSpPr>
          <p:cNvPr id="3" name="Content Placeholder 2">
            <a:extLst>
              <a:ext uri="{FF2B5EF4-FFF2-40B4-BE49-F238E27FC236}">
                <a16:creationId xmlns:a16="http://schemas.microsoft.com/office/drawing/2014/main" id="{723AA506-AD28-4CC1-B542-3CFEB1D94DF6}"/>
              </a:ext>
            </a:extLst>
          </p:cNvPr>
          <p:cNvSpPr>
            <a:spLocks noGrp="1"/>
          </p:cNvSpPr>
          <p:nvPr>
            <p:ph idx="1"/>
          </p:nvPr>
        </p:nvSpPr>
        <p:spPr/>
        <p:txBody>
          <a:bodyPr/>
          <a:lstStyle/>
          <a:p>
            <a:r>
              <a:rPr lang="en-GB" dirty="0"/>
              <a:t>Any questions????</a:t>
            </a:r>
          </a:p>
        </p:txBody>
      </p:sp>
    </p:spTree>
    <p:extLst>
      <p:ext uri="{BB962C8B-B14F-4D97-AF65-F5344CB8AC3E}">
        <p14:creationId xmlns:p14="http://schemas.microsoft.com/office/powerpoint/2010/main" val="257196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1821</Words>
  <Application>Microsoft Office PowerPoint</Application>
  <PresentationFormat>Widescreen</PresentationFormat>
  <Paragraphs>75</Paragraphs>
  <Slides>19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Calibri Light</vt:lpstr>
      <vt:lpstr>ff1</vt:lpstr>
      <vt:lpstr>ff2</vt:lpstr>
      <vt:lpstr>ff3</vt:lpstr>
      <vt:lpstr>Times New Roman</vt:lpstr>
      <vt:lpstr>Office Theme</vt:lpstr>
      <vt:lpstr>Environmental Resources And Problems</vt:lpstr>
      <vt:lpstr>Definitions.</vt:lpstr>
      <vt:lpstr>Cont…</vt:lpstr>
      <vt:lpstr>TYPES OF RESOURCES</vt:lpstr>
      <vt:lpstr>PowerPoint Presentation</vt:lpstr>
      <vt:lpstr>ATMOSPHERIC RESOURCES</vt:lpstr>
      <vt:lpstr>WATER RESOURCES </vt:lpstr>
      <vt:lpstr>VEGETATION RESOURCES </vt:lpstr>
      <vt:lpstr>MINERAL RESOURCES </vt:lpstr>
      <vt:lpstr>PROBLEMS OF ENVIRONMENTAL RESOURCEs </vt:lpstr>
      <vt:lpstr>PowerPoint Presentation</vt:lpstr>
      <vt:lpstr>II: Inequitable Distribution of Economic Wealth and Population. </vt:lpstr>
      <vt:lpstr>III: Sustainability and Resources</vt:lpstr>
      <vt:lpstr>PowerPoint Presentation</vt:lpstr>
      <vt:lpstr>IV. Pollution. </vt:lpstr>
      <vt:lpstr>Effect of pollution depends on three factors: </vt:lpstr>
      <vt:lpstr>Two major possibilities: </vt:lpstr>
      <vt:lpstr>V. Evaluating Environmental Impact: The PAT Model. </vt:lpstr>
      <vt:lpstr>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Environmental Resources And Problems</dc:title>
  <dc:creator>dan odulusi</dc:creator>
  <cp:lastModifiedBy>dan odulusi</cp:lastModifiedBy>
  <cp:revision>5</cp:revision>
  <dcterms:created xsi:type="dcterms:W3CDTF">2021-04-16T16:26:56Z</dcterms:created>
  <dcterms:modified xsi:type="dcterms:W3CDTF">2021-04-16T18:15:12Z</dcterms:modified>
</cp:coreProperties>
</file>