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386" r:id="rId2"/>
    <p:sldId id="387" r:id="rId3"/>
    <p:sldId id="388"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5" d="100"/>
          <a:sy n="105" d="100"/>
        </p:scale>
        <p:origin x="17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6" d="100"/>
          <a:sy n="36" d="100"/>
        </p:scale>
        <p:origin x="225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BB897-2F36-4BB6-B88E-A0AA3A824314}" type="datetimeFigureOut">
              <a:rPr lang="en-US" smtClean="0"/>
              <a:t>10/1/2020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6C47C-3A8A-4128-804D-8BF3A7B4048E}" type="slidenum">
              <a:rPr lang="en-US" smtClean="0"/>
              <a:t>‹#›</a:t>
            </a:fld>
            <a:endParaRPr lang="en-US"/>
          </a:p>
        </p:txBody>
      </p:sp>
    </p:spTree>
    <p:extLst>
      <p:ext uri="{BB962C8B-B14F-4D97-AF65-F5344CB8AC3E}">
        <p14:creationId xmlns:p14="http://schemas.microsoft.com/office/powerpoint/2010/main" val="64582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6C47C-3A8A-4128-804D-8BF3A7B4048E}" type="slidenum">
              <a:rPr lang="en-US" smtClean="0"/>
              <a:t>8</a:t>
            </a:fld>
            <a:endParaRPr lang="en-US"/>
          </a:p>
        </p:txBody>
      </p:sp>
    </p:spTree>
    <p:extLst>
      <p:ext uri="{BB962C8B-B14F-4D97-AF65-F5344CB8AC3E}">
        <p14:creationId xmlns:p14="http://schemas.microsoft.com/office/powerpoint/2010/main" val="234142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1616C47C-3A8A-4128-804D-8BF3A7B4048E}" type="slidenum">
              <a:rPr lang="en-US" smtClean="0"/>
              <a:t>21</a:t>
            </a:fld>
            <a:endParaRPr lang="en-US"/>
          </a:p>
        </p:txBody>
      </p:sp>
    </p:spTree>
    <p:extLst>
      <p:ext uri="{BB962C8B-B14F-4D97-AF65-F5344CB8AC3E}">
        <p14:creationId xmlns:p14="http://schemas.microsoft.com/office/powerpoint/2010/main" val="406424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6C47C-3A8A-4128-804D-8BF3A7B4048E}" type="slidenum">
              <a:rPr lang="en-US" smtClean="0"/>
              <a:t>25</a:t>
            </a:fld>
            <a:endParaRPr lang="en-US"/>
          </a:p>
        </p:txBody>
      </p:sp>
    </p:spTree>
    <p:extLst>
      <p:ext uri="{BB962C8B-B14F-4D97-AF65-F5344CB8AC3E}">
        <p14:creationId xmlns:p14="http://schemas.microsoft.com/office/powerpoint/2010/main" val="411075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6C47C-3A8A-4128-804D-8BF3A7B4048E}" type="slidenum">
              <a:rPr lang="en-US" smtClean="0"/>
              <a:t>31</a:t>
            </a:fld>
            <a:endParaRPr lang="en-US"/>
          </a:p>
        </p:txBody>
      </p:sp>
    </p:spTree>
    <p:extLst>
      <p:ext uri="{BB962C8B-B14F-4D97-AF65-F5344CB8AC3E}">
        <p14:creationId xmlns:p14="http://schemas.microsoft.com/office/powerpoint/2010/main" val="301713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398DDDC6-7212-4CBD-86EF-AAFC37403A2D}" type="datetimeFigureOut">
              <a:rPr lang="en-GB" smtClean="0"/>
              <a:t>01/10/2020</a:t>
            </a:fld>
            <a:endParaRPr lang="en-GB"/>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F126F127-7FB5-4CB0-A12F-61AC59E903B6}" type="slidenum">
              <a:rPr lang="en-GB" smtClean="0"/>
              <a:t>‹#›</a:t>
            </a:fld>
            <a:endParaRPr lang="en-GB"/>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762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8DDDC6-7212-4CBD-86EF-AAFC37403A2D}"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6F127-7FB5-4CB0-A12F-61AC59E903B6}" type="slidenum">
              <a:rPr lang="en-GB" smtClean="0"/>
              <a:t>‹#›</a:t>
            </a:fld>
            <a:endParaRPr lang="en-GB"/>
          </a:p>
        </p:txBody>
      </p:sp>
    </p:spTree>
    <p:extLst>
      <p:ext uri="{BB962C8B-B14F-4D97-AF65-F5344CB8AC3E}">
        <p14:creationId xmlns:p14="http://schemas.microsoft.com/office/powerpoint/2010/main" val="43373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8DDDC6-7212-4CBD-86EF-AAFC37403A2D}"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6F127-7FB5-4CB0-A12F-61AC59E903B6}" type="slidenum">
              <a:rPr lang="en-GB" smtClean="0"/>
              <a:t>‹#›</a:t>
            </a:fld>
            <a:endParaRPr lang="en-GB"/>
          </a:p>
        </p:txBody>
      </p:sp>
    </p:spTree>
    <p:extLst>
      <p:ext uri="{BB962C8B-B14F-4D97-AF65-F5344CB8AC3E}">
        <p14:creationId xmlns:p14="http://schemas.microsoft.com/office/powerpoint/2010/main" val="53101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8DDDC6-7212-4CBD-86EF-AAFC37403A2D}" type="datetimeFigureOut">
              <a:rPr lang="en-GB" smtClean="0"/>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6F127-7FB5-4CB0-A12F-61AC59E903B6}" type="slidenum">
              <a:rPr lang="en-GB" smtClean="0"/>
              <a:t>‹#›</a:t>
            </a:fld>
            <a:endParaRPr lang="en-GB"/>
          </a:p>
        </p:txBody>
      </p:sp>
    </p:spTree>
    <p:extLst>
      <p:ext uri="{BB962C8B-B14F-4D97-AF65-F5344CB8AC3E}">
        <p14:creationId xmlns:p14="http://schemas.microsoft.com/office/powerpoint/2010/main" val="329967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398DDDC6-7212-4CBD-86EF-AAFC37403A2D}" type="datetimeFigureOut">
              <a:rPr lang="en-GB" smtClean="0"/>
              <a:t>01/10/2020</a:t>
            </a:fld>
            <a:endParaRPr lang="en-GB"/>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F126F127-7FB5-4CB0-A12F-61AC59E903B6}" type="slidenum">
              <a:rPr lang="en-GB" smtClean="0"/>
              <a:t>‹#›</a:t>
            </a:fld>
            <a:endParaRPr lang="en-GB"/>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415180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8DDDC6-7212-4CBD-86EF-AAFC37403A2D}" type="datetimeFigureOut">
              <a:rPr lang="en-GB" smtClean="0"/>
              <a:t>01/10/2020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6F127-7FB5-4CB0-A12F-61AC59E903B6}" type="slidenum">
              <a:rPr lang="en-GB" smtClean="0"/>
              <a:t>‹#›</a:t>
            </a:fld>
            <a:endParaRPr lang="en-GB"/>
          </a:p>
        </p:txBody>
      </p:sp>
    </p:spTree>
    <p:extLst>
      <p:ext uri="{BB962C8B-B14F-4D97-AF65-F5344CB8AC3E}">
        <p14:creationId xmlns:p14="http://schemas.microsoft.com/office/powerpoint/2010/main" val="30428899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8DDDC6-7212-4CBD-86EF-AAFC37403A2D}" type="datetimeFigureOut">
              <a:rPr lang="en-GB" smtClean="0"/>
              <a:t>01/10/2020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26F127-7FB5-4CB0-A12F-61AC59E903B6}" type="slidenum">
              <a:rPr lang="en-GB" smtClean="0"/>
              <a:t>‹#›</a:t>
            </a:fld>
            <a:endParaRPr lang="en-GB"/>
          </a:p>
        </p:txBody>
      </p:sp>
    </p:spTree>
    <p:extLst>
      <p:ext uri="{BB962C8B-B14F-4D97-AF65-F5344CB8AC3E}">
        <p14:creationId xmlns:p14="http://schemas.microsoft.com/office/powerpoint/2010/main" val="25383716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8DDDC6-7212-4CBD-86EF-AAFC37403A2D}" type="datetimeFigureOut">
              <a:rPr lang="en-GB" smtClean="0"/>
              <a:t>01/10/2020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26F127-7FB5-4CB0-A12F-61AC59E903B6}" type="slidenum">
              <a:rPr lang="en-GB" smtClean="0"/>
              <a:t>‹#›</a:t>
            </a:fld>
            <a:endParaRPr lang="en-GB"/>
          </a:p>
        </p:txBody>
      </p:sp>
    </p:spTree>
    <p:extLst>
      <p:ext uri="{BB962C8B-B14F-4D97-AF65-F5344CB8AC3E}">
        <p14:creationId xmlns:p14="http://schemas.microsoft.com/office/powerpoint/2010/main" val="249721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DDDC6-7212-4CBD-86EF-AAFC37403A2D}" type="datetimeFigureOut">
              <a:rPr lang="en-GB" smtClean="0"/>
              <a:t>01/10/2020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26F127-7FB5-4CB0-A12F-61AC59E903B6}" type="slidenum">
              <a:rPr lang="en-GB" smtClean="0"/>
              <a:t>‹#›</a:t>
            </a:fld>
            <a:endParaRPr lang="en-GB"/>
          </a:p>
        </p:txBody>
      </p:sp>
    </p:spTree>
    <p:extLst>
      <p:ext uri="{BB962C8B-B14F-4D97-AF65-F5344CB8AC3E}">
        <p14:creationId xmlns:p14="http://schemas.microsoft.com/office/powerpoint/2010/main" val="934300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398DDDC6-7212-4CBD-86EF-AAFC37403A2D}" type="datetimeFigureOut">
              <a:rPr lang="en-GB" smtClean="0"/>
              <a:t>01/10/2020</a:t>
            </a:fld>
            <a:endParaRPr lang="en-GB"/>
          </a:p>
        </p:txBody>
      </p:sp>
      <p:sp>
        <p:nvSpPr>
          <p:cNvPr id="6" name="Footer Placeholder 5"/>
          <p:cNvSpPr>
            <a:spLocks noGrp="1"/>
          </p:cNvSpPr>
          <p:nvPr>
            <p:ph type="ftr" sz="quarter" idx="11"/>
          </p:nvPr>
        </p:nvSpPr>
        <p:spPr>
          <a:xfrm>
            <a:off x="1577716" y="6375679"/>
            <a:ext cx="2611634" cy="345796"/>
          </a:xfrm>
        </p:spPr>
        <p:txBody>
          <a:bodyPr/>
          <a:lstStyle/>
          <a:p>
            <a:endParaRPr lang="en-GB"/>
          </a:p>
        </p:txBody>
      </p:sp>
      <p:sp>
        <p:nvSpPr>
          <p:cNvPr id="7" name="Slide Number Placeholder 6"/>
          <p:cNvSpPr>
            <a:spLocks noGrp="1"/>
          </p:cNvSpPr>
          <p:nvPr>
            <p:ph type="sldNum" sz="quarter" idx="12"/>
          </p:nvPr>
        </p:nvSpPr>
        <p:spPr>
          <a:xfrm>
            <a:off x="4268261" y="6375679"/>
            <a:ext cx="924342" cy="345796"/>
          </a:xfrm>
        </p:spPr>
        <p:txBody>
          <a:bodyPr/>
          <a:lstStyle/>
          <a:p>
            <a:fld id="{F126F127-7FB5-4CB0-A12F-61AC59E903B6}" type="slidenum">
              <a:rPr lang="en-GB" smtClean="0"/>
              <a:t>‹#›</a:t>
            </a:fld>
            <a:endParaRPr lang="en-GB"/>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165597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398DDDC6-7212-4CBD-86EF-AAFC37403A2D}" type="datetimeFigureOut">
              <a:rPr lang="en-GB" smtClean="0"/>
              <a:t>01/10/2020</a:t>
            </a:fld>
            <a:endParaRPr lang="en-GB"/>
          </a:p>
        </p:txBody>
      </p:sp>
      <p:sp>
        <p:nvSpPr>
          <p:cNvPr id="6" name="Footer Placeholder 5"/>
          <p:cNvSpPr>
            <a:spLocks noGrp="1"/>
          </p:cNvSpPr>
          <p:nvPr>
            <p:ph type="ftr" sz="quarter" idx="11"/>
          </p:nvPr>
        </p:nvSpPr>
        <p:spPr>
          <a:xfrm>
            <a:off x="1577716" y="6375679"/>
            <a:ext cx="2611634" cy="345796"/>
          </a:xfrm>
        </p:spPr>
        <p:txBody>
          <a:bodyPr/>
          <a:lstStyle/>
          <a:p>
            <a:endParaRPr lang="en-GB"/>
          </a:p>
        </p:txBody>
      </p:sp>
      <p:sp>
        <p:nvSpPr>
          <p:cNvPr id="7" name="Slide Number Placeholder 6"/>
          <p:cNvSpPr>
            <a:spLocks noGrp="1"/>
          </p:cNvSpPr>
          <p:nvPr>
            <p:ph type="sldNum" sz="quarter" idx="12"/>
          </p:nvPr>
        </p:nvSpPr>
        <p:spPr>
          <a:xfrm>
            <a:off x="4256153" y="6375679"/>
            <a:ext cx="947460" cy="345796"/>
          </a:xfrm>
        </p:spPr>
        <p:txBody>
          <a:bodyPr/>
          <a:lstStyle/>
          <a:p>
            <a:fld id="{F126F127-7FB5-4CB0-A12F-61AC59E903B6}" type="slidenum">
              <a:rPr lang="en-GB" smtClean="0"/>
              <a:t>‹#›</a:t>
            </a:fld>
            <a:endParaRPr lang="en-GB"/>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45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398DDDC6-7212-4CBD-86EF-AAFC37403A2D}" type="datetimeFigureOut">
              <a:rPr lang="en-GB" smtClean="0"/>
              <a:t>01/10/2020</a:t>
            </a:fld>
            <a:endParaRPr lang="en-GB"/>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126F127-7FB5-4CB0-A12F-61AC59E903B6}" type="slidenum">
              <a:rPr lang="en-GB" smtClean="0"/>
              <a:t>‹#›</a:t>
            </a:fld>
            <a:endParaRPr lang="en-GB"/>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703950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AAFE-2367-4213-BF02-9D8DDA86F6FC}"/>
              </a:ext>
            </a:extLst>
          </p:cNvPr>
          <p:cNvSpPr>
            <a:spLocks noGrp="1"/>
          </p:cNvSpPr>
          <p:nvPr>
            <p:ph type="title"/>
          </p:nvPr>
        </p:nvSpPr>
        <p:spPr>
          <a:xfrm>
            <a:off x="457200" y="274638"/>
            <a:ext cx="8229600" cy="850106"/>
          </a:xfrm>
        </p:spPr>
        <p:txBody>
          <a:bodyPr/>
          <a:lstStyle/>
          <a:p>
            <a:r>
              <a:rPr lang="en-US" b="1" dirty="0"/>
              <a:t>Financial Reporting</a:t>
            </a:r>
            <a:endParaRPr lang="en-US" dirty="0"/>
          </a:p>
        </p:txBody>
      </p:sp>
      <p:sp>
        <p:nvSpPr>
          <p:cNvPr id="3" name="Content Placeholder 2">
            <a:extLst>
              <a:ext uri="{FF2B5EF4-FFF2-40B4-BE49-F238E27FC236}">
                <a16:creationId xmlns:a16="http://schemas.microsoft.com/office/drawing/2014/main" id="{2179BCCF-2084-4FDD-BDE8-BDC057AA5481}"/>
              </a:ext>
            </a:extLst>
          </p:cNvPr>
          <p:cNvSpPr>
            <a:spLocks noGrp="1"/>
          </p:cNvSpPr>
          <p:nvPr>
            <p:ph idx="1"/>
          </p:nvPr>
        </p:nvSpPr>
        <p:spPr>
          <a:xfrm>
            <a:off x="1547664" y="1340768"/>
            <a:ext cx="7139136" cy="4785395"/>
          </a:xfrm>
        </p:spPr>
        <p:txBody>
          <a:bodyPr>
            <a:normAutofit fontScale="47500" lnSpcReduction="20000"/>
          </a:bodyPr>
          <a:lstStyle/>
          <a:p>
            <a:r>
              <a:rPr lang="en-US" sz="3600" dirty="0"/>
              <a:t>Financial reporting is concerned with how accounting data can best be communicated to users of financial statements in accordance with legal and professional requirements.</a:t>
            </a:r>
          </a:p>
          <a:p>
            <a:r>
              <a:rPr lang="en-US" sz="3600" dirty="0"/>
              <a:t>Normally Company Act requires companies to prepare accounts for each year and share the annual report and accounts with the shareholders and every debenture holder of the company</a:t>
            </a:r>
          </a:p>
          <a:p>
            <a:r>
              <a:rPr lang="en-US" sz="3600" dirty="0"/>
              <a:t>A copy of the report and accounts must also be filed with the Registrar of Companies. This process is referred to as ‘disclosure of information’ or ‘published accounts’. </a:t>
            </a:r>
          </a:p>
          <a:p>
            <a:r>
              <a:rPr lang="en-US" sz="3600" dirty="0"/>
              <a:t>This section covers the following : </a:t>
            </a:r>
          </a:p>
          <a:p>
            <a:pPr lvl="1"/>
            <a:r>
              <a:rPr lang="en-US" sz="3600" dirty="0"/>
              <a:t>The annual report</a:t>
            </a:r>
          </a:p>
          <a:p>
            <a:pPr lvl="1"/>
            <a:r>
              <a:rPr lang="en-US" sz="3600" dirty="0"/>
              <a:t>The annual accounts</a:t>
            </a:r>
          </a:p>
          <a:p>
            <a:pPr lvl="1"/>
            <a:r>
              <a:rPr lang="en-US" sz="3600" dirty="0"/>
              <a:t>Interpretation of accounts</a:t>
            </a:r>
          </a:p>
          <a:p>
            <a:r>
              <a:rPr lang="en-US" sz="3600" dirty="0"/>
              <a:t>For of financial report we shall focus on public companies but  most of the  information is relevant to other entities. Annual reports may range from 50 to 100 pages</a:t>
            </a:r>
          </a:p>
          <a:p>
            <a:endParaRPr lang="en-US" dirty="0"/>
          </a:p>
        </p:txBody>
      </p:sp>
    </p:spTree>
    <p:extLst>
      <p:ext uri="{BB962C8B-B14F-4D97-AF65-F5344CB8AC3E}">
        <p14:creationId xmlns:p14="http://schemas.microsoft.com/office/powerpoint/2010/main" val="50370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F7C5-4ADE-4F71-A415-824E5398C847}"/>
              </a:ext>
            </a:extLst>
          </p:cNvPr>
          <p:cNvSpPr>
            <a:spLocks noGrp="1"/>
          </p:cNvSpPr>
          <p:nvPr>
            <p:ph type="title"/>
          </p:nvPr>
        </p:nvSpPr>
        <p:spPr>
          <a:xfrm>
            <a:off x="457200" y="274638"/>
            <a:ext cx="8229600" cy="706090"/>
          </a:xfrm>
        </p:spPr>
        <p:txBody>
          <a:bodyPr>
            <a:normAutofit fontScale="90000"/>
          </a:bodyPr>
          <a:lstStyle/>
          <a:p>
            <a:r>
              <a:rPr lang="en-US" dirty="0"/>
              <a:t>Group Company Structure</a:t>
            </a:r>
          </a:p>
        </p:txBody>
      </p:sp>
      <p:pic>
        <p:nvPicPr>
          <p:cNvPr id="4" name="Content Placeholder 3">
            <a:extLst>
              <a:ext uri="{FF2B5EF4-FFF2-40B4-BE49-F238E27FC236}">
                <a16:creationId xmlns:a16="http://schemas.microsoft.com/office/drawing/2014/main" id="{BE7770B6-F63C-4D94-B0ED-99F576DE16D3}"/>
              </a:ext>
            </a:extLst>
          </p:cNvPr>
          <p:cNvPicPr>
            <a:picLocks noGrp="1" noChangeAspect="1"/>
          </p:cNvPicPr>
          <p:nvPr>
            <p:ph idx="1"/>
          </p:nvPr>
        </p:nvPicPr>
        <p:blipFill>
          <a:blip r:embed="rId2"/>
          <a:stretch>
            <a:fillRect/>
          </a:stretch>
        </p:blipFill>
        <p:spPr>
          <a:xfrm>
            <a:off x="1950307" y="1124744"/>
            <a:ext cx="6294101" cy="5001419"/>
          </a:xfrm>
          <a:prstGeom prst="rect">
            <a:avLst/>
          </a:prstGeom>
        </p:spPr>
      </p:pic>
    </p:spTree>
    <p:extLst>
      <p:ext uri="{BB962C8B-B14F-4D97-AF65-F5344CB8AC3E}">
        <p14:creationId xmlns:p14="http://schemas.microsoft.com/office/powerpoint/2010/main" val="168755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25CFFCA-F762-4244-B47E-14807B0BA4C6}"/>
              </a:ext>
            </a:extLst>
          </p:cNvPr>
          <p:cNvPicPr>
            <a:picLocks noGrp="1" noChangeAspect="1"/>
          </p:cNvPicPr>
          <p:nvPr>
            <p:ph idx="1"/>
          </p:nvPr>
        </p:nvPicPr>
        <p:blipFill>
          <a:blip r:embed="rId2"/>
          <a:stretch>
            <a:fillRect/>
          </a:stretch>
        </p:blipFill>
        <p:spPr>
          <a:xfrm>
            <a:off x="1763688" y="188640"/>
            <a:ext cx="7200800" cy="6669360"/>
          </a:xfrm>
          <a:prstGeom prst="rect">
            <a:avLst/>
          </a:prstGeom>
        </p:spPr>
      </p:pic>
    </p:spTree>
    <p:extLst>
      <p:ext uri="{BB962C8B-B14F-4D97-AF65-F5344CB8AC3E}">
        <p14:creationId xmlns:p14="http://schemas.microsoft.com/office/powerpoint/2010/main" val="75426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FF48FC6-C0D7-489B-AA0D-43C422004047}"/>
              </a:ext>
            </a:extLst>
          </p:cNvPr>
          <p:cNvPicPr>
            <a:picLocks noGrp="1" noChangeAspect="1"/>
          </p:cNvPicPr>
          <p:nvPr>
            <p:ph idx="1"/>
          </p:nvPr>
        </p:nvPicPr>
        <p:blipFill>
          <a:blip r:embed="rId2"/>
          <a:stretch>
            <a:fillRect/>
          </a:stretch>
        </p:blipFill>
        <p:spPr>
          <a:xfrm>
            <a:off x="2051721" y="44624"/>
            <a:ext cx="6696744" cy="6525344"/>
          </a:xfrm>
          <a:prstGeom prst="rect">
            <a:avLst/>
          </a:prstGeom>
        </p:spPr>
      </p:pic>
    </p:spTree>
    <p:extLst>
      <p:ext uri="{BB962C8B-B14F-4D97-AF65-F5344CB8AC3E}">
        <p14:creationId xmlns:p14="http://schemas.microsoft.com/office/powerpoint/2010/main" val="46985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1988-33DD-4460-948F-A085A225EDE2}"/>
              </a:ext>
            </a:extLst>
          </p:cNvPr>
          <p:cNvSpPr>
            <a:spLocks noGrp="1"/>
          </p:cNvSpPr>
          <p:nvPr>
            <p:ph type="title"/>
          </p:nvPr>
        </p:nvSpPr>
        <p:spPr>
          <a:xfrm>
            <a:off x="457200" y="274638"/>
            <a:ext cx="8229600" cy="706090"/>
          </a:xfrm>
        </p:spPr>
        <p:txBody>
          <a:bodyPr>
            <a:normAutofit fontScale="90000"/>
          </a:bodyPr>
          <a:lstStyle/>
          <a:p>
            <a:r>
              <a:rPr lang="en-US" sz="3200" dirty="0"/>
              <a:t>Statement of recognized income and expense</a:t>
            </a:r>
          </a:p>
        </p:txBody>
      </p:sp>
      <p:sp>
        <p:nvSpPr>
          <p:cNvPr id="3" name="Content Placeholder 2">
            <a:extLst>
              <a:ext uri="{FF2B5EF4-FFF2-40B4-BE49-F238E27FC236}">
                <a16:creationId xmlns:a16="http://schemas.microsoft.com/office/drawing/2014/main" id="{E1B41DAC-68C5-4009-943F-0C0226A87F58}"/>
              </a:ext>
            </a:extLst>
          </p:cNvPr>
          <p:cNvSpPr>
            <a:spLocks noGrp="1"/>
          </p:cNvSpPr>
          <p:nvPr>
            <p:ph idx="1"/>
          </p:nvPr>
        </p:nvSpPr>
        <p:spPr>
          <a:xfrm>
            <a:off x="1547664" y="1124744"/>
            <a:ext cx="7139136" cy="5256584"/>
          </a:xfrm>
        </p:spPr>
        <p:txBody>
          <a:bodyPr/>
          <a:lstStyle/>
          <a:p>
            <a:r>
              <a:rPr lang="en-US" dirty="0"/>
              <a:t>IAS require Statement of Changes in Equity. Alternative version is permitted: the Statement of Total Recognized Gains and Losses</a:t>
            </a:r>
          </a:p>
          <a:p>
            <a:r>
              <a:rPr lang="en-US" dirty="0"/>
              <a:t>Notes</a:t>
            </a:r>
          </a:p>
          <a:p>
            <a:pPr marL="0" indent="0">
              <a:buNone/>
            </a:pPr>
            <a:endParaRPr lang="en-US" dirty="0"/>
          </a:p>
          <a:p>
            <a:endParaRPr lang="en-US" dirty="0"/>
          </a:p>
        </p:txBody>
      </p:sp>
      <p:pic>
        <p:nvPicPr>
          <p:cNvPr id="5" name="Picture 4">
            <a:extLst>
              <a:ext uri="{FF2B5EF4-FFF2-40B4-BE49-F238E27FC236}">
                <a16:creationId xmlns:a16="http://schemas.microsoft.com/office/drawing/2014/main" id="{18CA60A8-CD83-475F-89B5-88ABC529540F}"/>
              </a:ext>
            </a:extLst>
          </p:cNvPr>
          <p:cNvPicPr>
            <a:picLocks noChangeAspect="1"/>
          </p:cNvPicPr>
          <p:nvPr/>
        </p:nvPicPr>
        <p:blipFill>
          <a:blip r:embed="rId2"/>
          <a:stretch>
            <a:fillRect/>
          </a:stretch>
        </p:blipFill>
        <p:spPr>
          <a:xfrm>
            <a:off x="2051720" y="3768452"/>
            <a:ext cx="6480720" cy="2612876"/>
          </a:xfrm>
          <a:prstGeom prst="rect">
            <a:avLst/>
          </a:prstGeom>
        </p:spPr>
      </p:pic>
    </p:spTree>
    <p:extLst>
      <p:ext uri="{BB962C8B-B14F-4D97-AF65-F5344CB8AC3E}">
        <p14:creationId xmlns:p14="http://schemas.microsoft.com/office/powerpoint/2010/main" val="411031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91271-7D5E-4CB6-AC9C-30B72A60A3B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6305382-5D05-44B3-8F4B-FC79873B0FC4}"/>
              </a:ext>
            </a:extLst>
          </p:cNvPr>
          <p:cNvPicPr>
            <a:picLocks noGrp="1" noChangeAspect="1"/>
          </p:cNvPicPr>
          <p:nvPr>
            <p:ph idx="1"/>
          </p:nvPr>
        </p:nvPicPr>
        <p:blipFill>
          <a:blip r:embed="rId2"/>
          <a:stretch>
            <a:fillRect/>
          </a:stretch>
        </p:blipFill>
        <p:spPr>
          <a:xfrm>
            <a:off x="2726531" y="2501900"/>
            <a:ext cx="4057650" cy="3162300"/>
          </a:xfrm>
          <a:prstGeom prst="rect">
            <a:avLst/>
          </a:prstGeom>
        </p:spPr>
      </p:pic>
    </p:spTree>
    <p:extLst>
      <p:ext uri="{BB962C8B-B14F-4D97-AF65-F5344CB8AC3E}">
        <p14:creationId xmlns:p14="http://schemas.microsoft.com/office/powerpoint/2010/main" val="204730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CCF3B5-42F8-41EB-BC3D-31085782B520}"/>
              </a:ext>
            </a:extLst>
          </p:cNvPr>
          <p:cNvPicPr>
            <a:picLocks noGrp="1" noChangeAspect="1"/>
          </p:cNvPicPr>
          <p:nvPr>
            <p:ph idx="1"/>
          </p:nvPr>
        </p:nvPicPr>
        <p:blipFill>
          <a:blip r:embed="rId2"/>
          <a:stretch>
            <a:fillRect/>
          </a:stretch>
        </p:blipFill>
        <p:spPr>
          <a:xfrm>
            <a:off x="2123728" y="208394"/>
            <a:ext cx="5328592" cy="6214103"/>
          </a:xfrm>
          <a:prstGeom prst="rect">
            <a:avLst/>
          </a:prstGeom>
        </p:spPr>
      </p:pic>
    </p:spTree>
    <p:extLst>
      <p:ext uri="{BB962C8B-B14F-4D97-AF65-F5344CB8AC3E}">
        <p14:creationId xmlns:p14="http://schemas.microsoft.com/office/powerpoint/2010/main" val="248815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3C55A9-4E86-492B-B9F2-63AFD41CA53E}"/>
              </a:ext>
            </a:extLst>
          </p:cNvPr>
          <p:cNvPicPr>
            <a:picLocks noGrp="1" noChangeAspect="1"/>
          </p:cNvPicPr>
          <p:nvPr>
            <p:ph idx="1"/>
          </p:nvPr>
        </p:nvPicPr>
        <p:blipFill>
          <a:blip r:embed="rId2"/>
          <a:stretch>
            <a:fillRect/>
          </a:stretch>
        </p:blipFill>
        <p:spPr>
          <a:xfrm>
            <a:off x="2051720" y="332656"/>
            <a:ext cx="6120680" cy="3528392"/>
          </a:xfrm>
          <a:prstGeom prst="rect">
            <a:avLst/>
          </a:prstGeom>
        </p:spPr>
      </p:pic>
      <p:pic>
        <p:nvPicPr>
          <p:cNvPr id="5" name="Picture 4">
            <a:extLst>
              <a:ext uri="{FF2B5EF4-FFF2-40B4-BE49-F238E27FC236}">
                <a16:creationId xmlns:a16="http://schemas.microsoft.com/office/drawing/2014/main" id="{E5E758E0-A52C-49F3-9583-FD10B269C833}"/>
              </a:ext>
            </a:extLst>
          </p:cNvPr>
          <p:cNvPicPr>
            <a:picLocks noChangeAspect="1"/>
          </p:cNvPicPr>
          <p:nvPr/>
        </p:nvPicPr>
        <p:blipFill>
          <a:blip r:embed="rId3"/>
          <a:stretch>
            <a:fillRect/>
          </a:stretch>
        </p:blipFill>
        <p:spPr>
          <a:xfrm>
            <a:off x="2051720" y="3861049"/>
            <a:ext cx="6120680" cy="2788240"/>
          </a:xfrm>
          <a:prstGeom prst="rect">
            <a:avLst/>
          </a:prstGeom>
        </p:spPr>
      </p:pic>
    </p:spTree>
    <p:extLst>
      <p:ext uri="{BB962C8B-B14F-4D97-AF65-F5344CB8AC3E}">
        <p14:creationId xmlns:p14="http://schemas.microsoft.com/office/powerpoint/2010/main" val="71841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30B4-2344-4926-892A-01197C4264D3}"/>
              </a:ext>
            </a:extLst>
          </p:cNvPr>
          <p:cNvSpPr>
            <a:spLocks noGrp="1"/>
          </p:cNvSpPr>
          <p:nvPr>
            <p:ph type="title"/>
          </p:nvPr>
        </p:nvSpPr>
        <p:spPr>
          <a:xfrm>
            <a:off x="457200" y="274638"/>
            <a:ext cx="8229600" cy="850106"/>
          </a:xfrm>
        </p:spPr>
        <p:txBody>
          <a:bodyPr>
            <a:normAutofit fontScale="90000"/>
          </a:bodyPr>
          <a:lstStyle/>
          <a:p>
            <a:r>
              <a:rPr lang="en-US" dirty="0"/>
              <a:t>Consolidated cash flow statement</a:t>
            </a:r>
          </a:p>
        </p:txBody>
      </p:sp>
      <p:sp>
        <p:nvSpPr>
          <p:cNvPr id="3" name="Content Placeholder 2">
            <a:extLst>
              <a:ext uri="{FF2B5EF4-FFF2-40B4-BE49-F238E27FC236}">
                <a16:creationId xmlns:a16="http://schemas.microsoft.com/office/drawing/2014/main" id="{9F36C9D3-8111-4A9F-9EEF-B4D71054D2D4}"/>
              </a:ext>
            </a:extLst>
          </p:cNvPr>
          <p:cNvSpPr>
            <a:spLocks noGrp="1"/>
          </p:cNvSpPr>
          <p:nvPr>
            <p:ph idx="1"/>
          </p:nvPr>
        </p:nvSpPr>
        <p:spPr>
          <a:xfrm>
            <a:off x="1115616" y="1340768"/>
            <a:ext cx="8229600" cy="4785395"/>
          </a:xfrm>
        </p:spPr>
        <p:txBody>
          <a:bodyPr>
            <a:normAutofit lnSpcReduction="10000"/>
          </a:bodyPr>
          <a:lstStyle/>
          <a:p>
            <a:r>
              <a:rPr lang="en-US" dirty="0"/>
              <a:t>Accounting Standards Board (ASB) was issuing standards in UK while International Accounting Standards Board (IASB) issuing International Standards.</a:t>
            </a:r>
          </a:p>
          <a:p>
            <a:r>
              <a:rPr lang="en-US" dirty="0"/>
              <a:t>Main differences between ASB’s FRS 1 and the IASB’s IAS 7:</a:t>
            </a:r>
          </a:p>
          <a:p>
            <a:pPr lvl="1"/>
            <a:r>
              <a:rPr lang="en-US" dirty="0"/>
              <a:t>Exemptions: IAS 7 does not permit any exemptions.</a:t>
            </a:r>
          </a:p>
          <a:p>
            <a:pPr lvl="1"/>
            <a:r>
              <a:rPr lang="en-US" dirty="0"/>
              <a:t>Definition of cash: FRS 1 uses a narrow definition of cash whereas IAS 7 includes ‘cash equivalents’.</a:t>
            </a:r>
          </a:p>
          <a:p>
            <a:pPr lvl="1"/>
            <a:r>
              <a:rPr lang="en-US" dirty="0"/>
              <a:t>Presentation: FRS 1 requires eight main headings: operating activities, returns on investments and servicing of finance, taxation, capital expenditure and financial investment, acquisitions and disposals, equity dividends paid, management of liquid resources, and financing. IAS 7 uses three main headings: operating, investing and financing.</a:t>
            </a:r>
          </a:p>
          <a:p>
            <a:pPr lvl="1"/>
            <a:r>
              <a:rPr lang="en-US" dirty="0"/>
              <a:t>Disclosures: FRS 1 requires some disclosures to be made about ‘net debt’; IAS 7 does not make this a formal requirement</a:t>
            </a:r>
          </a:p>
        </p:txBody>
      </p:sp>
    </p:spTree>
    <p:extLst>
      <p:ext uri="{BB962C8B-B14F-4D97-AF65-F5344CB8AC3E}">
        <p14:creationId xmlns:p14="http://schemas.microsoft.com/office/powerpoint/2010/main" val="343656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9739-36A1-4BE7-88EC-FDD1191AA03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0F1FC22-C8B5-41D6-807D-99A4B28B2FB8}"/>
              </a:ext>
            </a:extLst>
          </p:cNvPr>
          <p:cNvPicPr>
            <a:picLocks noGrp="1" noChangeAspect="1"/>
          </p:cNvPicPr>
          <p:nvPr>
            <p:ph idx="1"/>
          </p:nvPr>
        </p:nvPicPr>
        <p:blipFill>
          <a:blip r:embed="rId2"/>
          <a:stretch>
            <a:fillRect/>
          </a:stretch>
        </p:blipFill>
        <p:spPr>
          <a:xfrm>
            <a:off x="1547664" y="404664"/>
            <a:ext cx="6192688" cy="5721499"/>
          </a:xfrm>
          <a:prstGeom prst="rect">
            <a:avLst/>
          </a:prstGeom>
        </p:spPr>
      </p:pic>
    </p:spTree>
    <p:extLst>
      <p:ext uri="{BB962C8B-B14F-4D97-AF65-F5344CB8AC3E}">
        <p14:creationId xmlns:p14="http://schemas.microsoft.com/office/powerpoint/2010/main" val="152922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CD40-C5AE-4D82-87B6-CC330D516D18}"/>
              </a:ext>
            </a:extLst>
          </p:cNvPr>
          <p:cNvSpPr>
            <a:spLocks noGrp="1"/>
          </p:cNvSpPr>
          <p:nvPr>
            <p:ph type="title"/>
          </p:nvPr>
        </p:nvSpPr>
        <p:spPr/>
        <p:txBody>
          <a:bodyPr/>
          <a:lstStyle/>
          <a:p>
            <a:r>
              <a:rPr lang="en-US" dirty="0"/>
              <a:t>Notes to the financial statements</a:t>
            </a:r>
          </a:p>
        </p:txBody>
      </p:sp>
      <p:sp>
        <p:nvSpPr>
          <p:cNvPr id="3" name="Content Placeholder 2">
            <a:extLst>
              <a:ext uri="{FF2B5EF4-FFF2-40B4-BE49-F238E27FC236}">
                <a16:creationId xmlns:a16="http://schemas.microsoft.com/office/drawing/2014/main" id="{E560B17F-8EF4-4B56-854E-A9D157B1E207}"/>
              </a:ext>
            </a:extLst>
          </p:cNvPr>
          <p:cNvSpPr>
            <a:spLocks noGrp="1"/>
          </p:cNvSpPr>
          <p:nvPr>
            <p:ph idx="1"/>
          </p:nvPr>
        </p:nvSpPr>
        <p:spPr>
          <a:xfrm>
            <a:off x="1259632" y="1600200"/>
            <a:ext cx="7427168" cy="4525963"/>
          </a:xfrm>
        </p:spPr>
        <p:txBody>
          <a:bodyPr>
            <a:normAutofit/>
          </a:bodyPr>
          <a:lstStyle/>
          <a:p>
            <a:r>
              <a:rPr lang="en-US" dirty="0"/>
              <a:t>The income statement, the statement of recognized income and expense and the balance sheet are usually supported by additional notes</a:t>
            </a:r>
          </a:p>
          <a:p>
            <a:r>
              <a:rPr lang="en-US" dirty="0"/>
              <a:t>Notes serve two main purposes:</a:t>
            </a:r>
          </a:p>
          <a:p>
            <a:pPr lvl="1"/>
            <a:r>
              <a:rPr lang="en-US" dirty="0"/>
              <a:t>Avoid too much detail being shown on the face of the financial statements</a:t>
            </a:r>
          </a:p>
          <a:p>
            <a:pPr lvl="1"/>
            <a:r>
              <a:rPr lang="en-US" dirty="0"/>
              <a:t>Make it easier to provide some supplementary information.</a:t>
            </a:r>
          </a:p>
        </p:txBody>
      </p:sp>
    </p:spTree>
    <p:extLst>
      <p:ext uri="{BB962C8B-B14F-4D97-AF65-F5344CB8AC3E}">
        <p14:creationId xmlns:p14="http://schemas.microsoft.com/office/powerpoint/2010/main" val="2118662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3035-B0B1-4C16-9E64-D1EC6A2EBEAF}"/>
              </a:ext>
            </a:extLst>
          </p:cNvPr>
          <p:cNvSpPr>
            <a:spLocks noGrp="1"/>
          </p:cNvSpPr>
          <p:nvPr>
            <p:ph type="title"/>
          </p:nvPr>
        </p:nvSpPr>
        <p:spPr/>
        <p:txBody>
          <a:bodyPr/>
          <a:lstStyle/>
          <a:p>
            <a:r>
              <a:rPr lang="en-US" dirty="0"/>
              <a:t>Annual report structure</a:t>
            </a:r>
          </a:p>
        </p:txBody>
      </p:sp>
      <p:pic>
        <p:nvPicPr>
          <p:cNvPr id="4" name="Content Placeholder 3">
            <a:extLst>
              <a:ext uri="{FF2B5EF4-FFF2-40B4-BE49-F238E27FC236}">
                <a16:creationId xmlns:a16="http://schemas.microsoft.com/office/drawing/2014/main" id="{B5B326F1-D15D-4896-A0D3-0E5B940A45B0}"/>
              </a:ext>
            </a:extLst>
          </p:cNvPr>
          <p:cNvPicPr>
            <a:picLocks noGrp="1" noChangeAspect="1"/>
          </p:cNvPicPr>
          <p:nvPr>
            <p:ph idx="1"/>
          </p:nvPr>
        </p:nvPicPr>
        <p:blipFill>
          <a:blip r:embed="rId2"/>
          <a:stretch>
            <a:fillRect/>
          </a:stretch>
        </p:blipFill>
        <p:spPr>
          <a:xfrm>
            <a:off x="1326356" y="2563812"/>
            <a:ext cx="6858000" cy="3038475"/>
          </a:xfrm>
          <a:prstGeom prst="rect">
            <a:avLst/>
          </a:prstGeom>
        </p:spPr>
      </p:pic>
    </p:spTree>
    <p:extLst>
      <p:ext uri="{BB962C8B-B14F-4D97-AF65-F5344CB8AC3E}">
        <p14:creationId xmlns:p14="http://schemas.microsoft.com/office/powerpoint/2010/main" val="2054895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7D83-6FF7-430A-B528-2E4C75243E7A}"/>
              </a:ext>
            </a:extLst>
          </p:cNvPr>
          <p:cNvSpPr>
            <a:spLocks noGrp="1"/>
          </p:cNvSpPr>
          <p:nvPr>
            <p:ph type="title"/>
          </p:nvPr>
        </p:nvSpPr>
        <p:spPr/>
        <p:txBody>
          <a:bodyPr/>
          <a:lstStyle/>
          <a:p>
            <a:r>
              <a:rPr lang="en-US" dirty="0"/>
              <a:t>Independent auditor’s report</a:t>
            </a:r>
          </a:p>
        </p:txBody>
      </p:sp>
      <p:sp>
        <p:nvSpPr>
          <p:cNvPr id="3" name="Content Placeholder 2">
            <a:extLst>
              <a:ext uri="{FF2B5EF4-FFF2-40B4-BE49-F238E27FC236}">
                <a16:creationId xmlns:a16="http://schemas.microsoft.com/office/drawing/2014/main" id="{32579D15-BD22-4B51-BC9D-4409ADE8B5AD}"/>
              </a:ext>
            </a:extLst>
          </p:cNvPr>
          <p:cNvSpPr>
            <a:spLocks noGrp="1"/>
          </p:cNvSpPr>
          <p:nvPr>
            <p:ph idx="1"/>
          </p:nvPr>
        </p:nvSpPr>
        <p:spPr>
          <a:xfrm>
            <a:off x="1403648" y="1600200"/>
            <a:ext cx="7283152" cy="4525963"/>
          </a:xfrm>
        </p:spPr>
        <p:txBody>
          <a:bodyPr>
            <a:normAutofit/>
          </a:bodyPr>
          <a:lstStyle/>
          <a:p>
            <a:r>
              <a:rPr lang="en-US" dirty="0"/>
              <a:t>Independent auditors have audited not only the financial statements but also parts of the director’s remuneration report.</a:t>
            </a:r>
          </a:p>
          <a:p>
            <a:r>
              <a:rPr lang="en-US" dirty="0"/>
              <a:t>Statement explaining the respective responsibilities of the directors and of the auditors.</a:t>
            </a:r>
          </a:p>
          <a:p>
            <a:r>
              <a:rPr lang="en-US" dirty="0"/>
              <a:t>The audit has been conducted on the basis of international auditing standards </a:t>
            </a:r>
          </a:p>
          <a:p>
            <a:r>
              <a:rPr lang="en-US" dirty="0"/>
              <a:t>The auditors explain what was involved in doing the audit.</a:t>
            </a:r>
          </a:p>
          <a:p>
            <a:r>
              <a:rPr lang="en-US" dirty="0"/>
              <a:t>Auditors confirm that the group financial statements give a ‘</a:t>
            </a:r>
            <a:r>
              <a:rPr lang="en-US" b="1" dirty="0"/>
              <a:t>true and fair</a:t>
            </a:r>
            <a:r>
              <a:rPr lang="en-US" dirty="0"/>
              <a:t>’ view for the period in question.</a:t>
            </a:r>
          </a:p>
          <a:p>
            <a:r>
              <a:rPr lang="en-US" dirty="0"/>
              <a:t>The opinion is in accordance with IFRS requirements and the provision of the Companies Act and IAS regulations.</a:t>
            </a:r>
          </a:p>
        </p:txBody>
      </p:sp>
    </p:spTree>
    <p:extLst>
      <p:ext uri="{BB962C8B-B14F-4D97-AF65-F5344CB8AC3E}">
        <p14:creationId xmlns:p14="http://schemas.microsoft.com/office/powerpoint/2010/main" val="380254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AD171-8303-4B46-A839-253CD95BE091}"/>
              </a:ext>
            </a:extLst>
          </p:cNvPr>
          <p:cNvSpPr>
            <a:spLocks noGrp="1"/>
          </p:cNvSpPr>
          <p:nvPr>
            <p:ph type="title"/>
          </p:nvPr>
        </p:nvSpPr>
        <p:spPr>
          <a:xfrm>
            <a:off x="457200" y="274638"/>
            <a:ext cx="8229600" cy="562074"/>
          </a:xfrm>
        </p:spPr>
        <p:txBody>
          <a:bodyPr>
            <a:normAutofit fontScale="90000"/>
          </a:bodyPr>
          <a:lstStyle/>
          <a:p>
            <a:r>
              <a:rPr lang="en-US" dirty="0"/>
              <a:t>Periodic summary</a:t>
            </a:r>
          </a:p>
        </p:txBody>
      </p:sp>
      <p:sp>
        <p:nvSpPr>
          <p:cNvPr id="3" name="Content Placeholder 2">
            <a:extLst>
              <a:ext uri="{FF2B5EF4-FFF2-40B4-BE49-F238E27FC236}">
                <a16:creationId xmlns:a16="http://schemas.microsoft.com/office/drawing/2014/main" id="{5D5C0F0D-2D52-4E2A-8539-33DF80F3A63B}"/>
              </a:ext>
            </a:extLst>
          </p:cNvPr>
          <p:cNvSpPr>
            <a:spLocks noGrp="1"/>
          </p:cNvSpPr>
          <p:nvPr>
            <p:ph idx="1"/>
          </p:nvPr>
        </p:nvSpPr>
        <p:spPr>
          <a:xfrm>
            <a:off x="1331640" y="836713"/>
            <a:ext cx="7355160" cy="1872207"/>
          </a:xfrm>
        </p:spPr>
        <p:txBody>
          <a:bodyPr>
            <a:normAutofit/>
          </a:bodyPr>
          <a:lstStyle/>
          <a:p>
            <a:r>
              <a:rPr lang="en-US" dirty="0"/>
              <a:t>Not IASB requirements to produce such a summary companies</a:t>
            </a:r>
          </a:p>
          <a:p>
            <a:r>
              <a:rPr lang="en-US" dirty="0"/>
              <a:t>Usually it covers is five years</a:t>
            </a:r>
          </a:p>
          <a:p>
            <a:r>
              <a:rPr lang="en-US" dirty="0"/>
              <a:t>Most periodic summaries you will include some details about the sales revenue, gross profit, profit before tax, and dividends paid</a:t>
            </a:r>
          </a:p>
        </p:txBody>
      </p:sp>
      <p:pic>
        <p:nvPicPr>
          <p:cNvPr id="4" name="Content Placeholder 3">
            <a:extLst>
              <a:ext uri="{FF2B5EF4-FFF2-40B4-BE49-F238E27FC236}">
                <a16:creationId xmlns:a16="http://schemas.microsoft.com/office/drawing/2014/main" id="{B4BA3CCD-294C-4E5C-9C78-F6FA88AC9D33}"/>
              </a:ext>
            </a:extLst>
          </p:cNvPr>
          <p:cNvPicPr>
            <a:picLocks noChangeAspect="1"/>
          </p:cNvPicPr>
          <p:nvPr/>
        </p:nvPicPr>
        <p:blipFill>
          <a:blip r:embed="rId3"/>
          <a:stretch>
            <a:fillRect/>
          </a:stretch>
        </p:blipFill>
        <p:spPr>
          <a:xfrm>
            <a:off x="1835696" y="2708921"/>
            <a:ext cx="6552728" cy="3874441"/>
          </a:xfrm>
          <a:prstGeom prst="rect">
            <a:avLst/>
          </a:prstGeom>
        </p:spPr>
      </p:pic>
    </p:spTree>
    <p:extLst>
      <p:ext uri="{BB962C8B-B14F-4D97-AF65-F5344CB8AC3E}">
        <p14:creationId xmlns:p14="http://schemas.microsoft.com/office/powerpoint/2010/main" val="196595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ABC6-7EE0-4209-8E7D-EA7E2986E8FB}"/>
              </a:ext>
            </a:extLst>
          </p:cNvPr>
          <p:cNvSpPr>
            <a:spLocks noGrp="1"/>
          </p:cNvSpPr>
          <p:nvPr>
            <p:ph type="title"/>
          </p:nvPr>
        </p:nvSpPr>
        <p:spPr/>
        <p:txBody>
          <a:bodyPr/>
          <a:lstStyle/>
          <a:p>
            <a:r>
              <a:rPr lang="en-US" dirty="0"/>
              <a:t>Interpretation of Accounts</a:t>
            </a:r>
          </a:p>
        </p:txBody>
      </p:sp>
      <p:sp>
        <p:nvSpPr>
          <p:cNvPr id="6" name="Content Placeholder 5">
            <a:extLst>
              <a:ext uri="{FF2B5EF4-FFF2-40B4-BE49-F238E27FC236}">
                <a16:creationId xmlns:a16="http://schemas.microsoft.com/office/drawing/2014/main" id="{9002D6BB-7652-4139-845F-6A6EA29EA238}"/>
              </a:ext>
            </a:extLst>
          </p:cNvPr>
          <p:cNvSpPr>
            <a:spLocks noGrp="1"/>
          </p:cNvSpPr>
          <p:nvPr>
            <p:ph idx="1"/>
          </p:nvPr>
        </p:nvSpPr>
        <p:spPr>
          <a:xfrm>
            <a:off x="1547664" y="1600200"/>
            <a:ext cx="7139136" cy="4525963"/>
          </a:xfrm>
        </p:spPr>
        <p:txBody>
          <a:bodyPr>
            <a:normAutofit fontScale="92500"/>
          </a:bodyPr>
          <a:lstStyle/>
          <a:p>
            <a:r>
              <a:rPr lang="en-US" dirty="0"/>
              <a:t>A detailed explanation of the financial performance of an entity incorporating data and other quantitative and qualitative information extracted from both internal and external sources</a:t>
            </a:r>
          </a:p>
          <a:p>
            <a:r>
              <a:rPr lang="en-US" dirty="0"/>
              <a:t>Annual reports and account much as they provide a lot of information, they have limitations including:</a:t>
            </a:r>
          </a:p>
          <a:p>
            <a:pPr lvl="1"/>
            <a:r>
              <a:rPr lang="en-US" i="1" dirty="0"/>
              <a:t>Structural:</a:t>
            </a:r>
            <a:r>
              <a:rPr lang="en-US" dirty="0"/>
              <a:t> Financial accounts are prepared on the basis of a series of accounting rules. Mainly information that can be translated easily into quantitative financial terms is usually included.</a:t>
            </a:r>
          </a:p>
          <a:p>
            <a:pPr lvl="1"/>
            <a:r>
              <a:rPr lang="en-US" i="1" dirty="0"/>
              <a:t>Absolute: </a:t>
            </a:r>
            <a:r>
              <a:rPr lang="en-US" dirty="0"/>
              <a:t>The monetary figures are presented almost solely in absolute terms e.g. UGX 40 million profit</a:t>
            </a:r>
          </a:p>
          <a:p>
            <a:pPr lvl="1"/>
            <a:r>
              <a:rPr lang="en-US" i="1" dirty="0"/>
              <a:t>Contextual: N</a:t>
            </a:r>
            <a:r>
              <a:rPr lang="en-US" dirty="0"/>
              <a:t>eed to be put in context perhaps by comparing them with previous years’ results or with companies in the same industry.</a:t>
            </a:r>
          </a:p>
          <a:p>
            <a:r>
              <a:rPr lang="en-US" dirty="0"/>
              <a:t>This can be addressed by interpreting through analysis</a:t>
            </a:r>
          </a:p>
          <a:p>
            <a:endParaRPr lang="en-US" dirty="0"/>
          </a:p>
        </p:txBody>
      </p:sp>
    </p:spTree>
    <p:extLst>
      <p:ext uri="{BB962C8B-B14F-4D97-AF65-F5344CB8AC3E}">
        <p14:creationId xmlns:p14="http://schemas.microsoft.com/office/powerpoint/2010/main" val="2385590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52A7-96B0-4CD0-8DD8-3757AE9AC920}"/>
              </a:ext>
            </a:extLst>
          </p:cNvPr>
          <p:cNvSpPr>
            <a:spLocks noGrp="1"/>
          </p:cNvSpPr>
          <p:nvPr>
            <p:ph type="title"/>
          </p:nvPr>
        </p:nvSpPr>
        <p:spPr/>
        <p:txBody>
          <a:bodyPr>
            <a:normAutofit/>
          </a:bodyPr>
          <a:lstStyle/>
          <a:p>
            <a:r>
              <a:rPr lang="en-US" dirty="0"/>
              <a:t>Procedure for Interpreting accounts</a:t>
            </a:r>
          </a:p>
        </p:txBody>
      </p:sp>
      <p:sp>
        <p:nvSpPr>
          <p:cNvPr id="3" name="Content Placeholder 2">
            <a:extLst>
              <a:ext uri="{FF2B5EF4-FFF2-40B4-BE49-F238E27FC236}">
                <a16:creationId xmlns:a16="http://schemas.microsoft.com/office/drawing/2014/main" id="{9A34BB0A-8319-4E36-9523-4C8B7D66CF7D}"/>
              </a:ext>
            </a:extLst>
          </p:cNvPr>
          <p:cNvSpPr>
            <a:spLocks noGrp="1"/>
          </p:cNvSpPr>
          <p:nvPr>
            <p:ph idx="1"/>
          </p:nvPr>
        </p:nvSpPr>
        <p:spPr>
          <a:xfrm>
            <a:off x="1619672" y="1600200"/>
            <a:ext cx="7067128" cy="4525963"/>
          </a:xfrm>
        </p:spPr>
        <p:txBody>
          <a:bodyPr>
            <a:normAutofit/>
          </a:bodyPr>
          <a:lstStyle/>
          <a:p>
            <a:r>
              <a:rPr lang="en-US" dirty="0"/>
              <a:t>Interpretation of accounts involves four main stages:</a:t>
            </a:r>
          </a:p>
          <a:p>
            <a:pPr lvl="1"/>
            <a:r>
              <a:rPr lang="en-US" b="1" i="1" dirty="0"/>
              <a:t>Collecting the information</a:t>
            </a:r>
            <a:r>
              <a:rPr lang="en-US" dirty="0"/>
              <a:t>: general review of the international economic, financial, political and social climate and a more specific one of the country</a:t>
            </a:r>
          </a:p>
          <a:p>
            <a:pPr lvl="1"/>
            <a:r>
              <a:rPr lang="en-US" b="1" i="1" dirty="0"/>
              <a:t>Analyzing information</a:t>
            </a:r>
            <a:r>
              <a:rPr lang="en-US" dirty="0"/>
              <a:t>: making sense out of information by putting the information into context</a:t>
            </a:r>
          </a:p>
          <a:p>
            <a:pPr lvl="1"/>
            <a:r>
              <a:rPr lang="en-US" b="1" i="1" dirty="0"/>
              <a:t>Interpreting information</a:t>
            </a:r>
            <a:r>
              <a:rPr lang="en-US" dirty="0"/>
              <a:t>: interpret or to explain what has happened </a:t>
            </a:r>
          </a:p>
          <a:p>
            <a:pPr lvl="1"/>
            <a:r>
              <a:rPr lang="en-US" b="1" i="1" dirty="0"/>
              <a:t>Reporting the findings</a:t>
            </a:r>
            <a:r>
              <a:rPr lang="en-US" dirty="0"/>
              <a:t>: document your findings by preparing a report comprising of introduction, findings, conclusion and recommendations</a:t>
            </a:r>
          </a:p>
        </p:txBody>
      </p:sp>
    </p:spTree>
    <p:extLst>
      <p:ext uri="{BB962C8B-B14F-4D97-AF65-F5344CB8AC3E}">
        <p14:creationId xmlns:p14="http://schemas.microsoft.com/office/powerpoint/2010/main" val="3121648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F0B6-24B7-4656-BF30-F52A64BF779A}"/>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0C939EDA-55D7-4C07-BC10-66ACA277B502}"/>
              </a:ext>
            </a:extLst>
          </p:cNvPr>
          <p:cNvSpPr>
            <a:spLocks noGrp="1"/>
          </p:cNvSpPr>
          <p:nvPr>
            <p:ph idx="1"/>
          </p:nvPr>
        </p:nvSpPr>
        <p:spPr>
          <a:xfrm>
            <a:off x="1475656" y="1600200"/>
            <a:ext cx="7211144" cy="4709120"/>
          </a:xfrm>
        </p:spPr>
        <p:txBody>
          <a:bodyPr>
            <a:normAutofit/>
          </a:bodyPr>
          <a:lstStyle/>
          <a:p>
            <a:r>
              <a:rPr lang="en-US" b="1" dirty="0"/>
              <a:t>Horizontal analysis</a:t>
            </a:r>
            <a:r>
              <a:rPr lang="en-US" dirty="0"/>
              <a:t>: Compare different periods e.g. percentage increase</a:t>
            </a:r>
          </a:p>
          <a:p>
            <a:r>
              <a:rPr lang="en-US" b="1" dirty="0"/>
              <a:t>Trend Analysis</a:t>
            </a:r>
            <a:r>
              <a:rPr lang="en-US" dirty="0"/>
              <a:t>: Similar to horizontal analysis except that all the figures in the first set of accounts (year) in a series are given a base line of 100 and the subsequent sets of accounts are converted to that base line. </a:t>
            </a:r>
            <a:r>
              <a:rPr lang="en-US" dirty="0" err="1"/>
              <a:t>E.g</a:t>
            </a:r>
            <a:r>
              <a:rPr lang="en-US" dirty="0"/>
              <a:t> 40/40X100, 60/40X100</a:t>
            </a:r>
          </a:p>
          <a:p>
            <a:r>
              <a:rPr lang="en-US" b="1" dirty="0"/>
              <a:t>Vertical Analysis</a:t>
            </a:r>
            <a:r>
              <a:rPr lang="en-US" dirty="0"/>
              <a:t>: Elements in a specific financial statement are compared e.g. by dividing elements.</a:t>
            </a:r>
          </a:p>
          <a:p>
            <a:r>
              <a:rPr lang="en-US" b="1" dirty="0"/>
              <a:t>Ratio analysis</a:t>
            </a:r>
            <a:r>
              <a:rPr lang="en-US" dirty="0"/>
              <a:t>. A ratio is simply the division of one arithmetical amount by another arithmetical amount expressed as a percentage or as a factor. In accounting ratio analysis is the mostly used for interpreting annual reports and accounting</a:t>
            </a:r>
          </a:p>
          <a:p>
            <a:endParaRPr lang="en-US" dirty="0"/>
          </a:p>
        </p:txBody>
      </p:sp>
    </p:spTree>
    <p:extLst>
      <p:ext uri="{BB962C8B-B14F-4D97-AF65-F5344CB8AC3E}">
        <p14:creationId xmlns:p14="http://schemas.microsoft.com/office/powerpoint/2010/main" val="1236128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1C2C-CD28-4C7B-9358-21161B3695E6}"/>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E7374810-2A89-47B6-BE29-B9CE0BAE1E6E}"/>
              </a:ext>
            </a:extLst>
          </p:cNvPr>
          <p:cNvGraphicFramePr>
            <a:graphicFrameLocks noGrp="1"/>
          </p:cNvGraphicFramePr>
          <p:nvPr>
            <p:ph idx="1"/>
          </p:nvPr>
        </p:nvGraphicFramePr>
        <p:xfrm>
          <a:off x="1835696" y="1417638"/>
          <a:ext cx="6851104" cy="4315621"/>
        </p:xfrm>
        <a:graphic>
          <a:graphicData uri="http://schemas.openxmlformats.org/drawingml/2006/table">
            <a:tbl>
              <a:tblPr>
                <a:tableStyleId>{5C22544A-7EE6-4342-B048-85BDC9FD1C3A}</a:tableStyleId>
              </a:tblPr>
              <a:tblGrid>
                <a:gridCol w="1323863">
                  <a:extLst>
                    <a:ext uri="{9D8B030D-6E8A-4147-A177-3AD203B41FA5}">
                      <a16:colId xmlns:a16="http://schemas.microsoft.com/office/drawing/2014/main" val="2210337901"/>
                    </a:ext>
                  </a:extLst>
                </a:gridCol>
                <a:gridCol w="1230258">
                  <a:extLst>
                    <a:ext uri="{9D8B030D-6E8A-4147-A177-3AD203B41FA5}">
                      <a16:colId xmlns:a16="http://schemas.microsoft.com/office/drawing/2014/main" val="322380107"/>
                    </a:ext>
                  </a:extLst>
                </a:gridCol>
                <a:gridCol w="695362">
                  <a:extLst>
                    <a:ext uri="{9D8B030D-6E8A-4147-A177-3AD203B41FA5}">
                      <a16:colId xmlns:a16="http://schemas.microsoft.com/office/drawing/2014/main" val="1314465637"/>
                    </a:ext>
                  </a:extLst>
                </a:gridCol>
                <a:gridCol w="1230258">
                  <a:extLst>
                    <a:ext uri="{9D8B030D-6E8A-4147-A177-3AD203B41FA5}">
                      <a16:colId xmlns:a16="http://schemas.microsoft.com/office/drawing/2014/main" val="3549973883"/>
                    </a:ext>
                  </a:extLst>
                </a:gridCol>
                <a:gridCol w="659703">
                  <a:extLst>
                    <a:ext uri="{9D8B030D-6E8A-4147-A177-3AD203B41FA5}">
                      <a16:colId xmlns:a16="http://schemas.microsoft.com/office/drawing/2014/main" val="1373608370"/>
                    </a:ext>
                  </a:extLst>
                </a:gridCol>
                <a:gridCol w="855830">
                  <a:extLst>
                    <a:ext uri="{9D8B030D-6E8A-4147-A177-3AD203B41FA5}">
                      <a16:colId xmlns:a16="http://schemas.microsoft.com/office/drawing/2014/main" val="3399769229"/>
                    </a:ext>
                  </a:extLst>
                </a:gridCol>
                <a:gridCol w="855830">
                  <a:extLst>
                    <a:ext uri="{9D8B030D-6E8A-4147-A177-3AD203B41FA5}">
                      <a16:colId xmlns:a16="http://schemas.microsoft.com/office/drawing/2014/main" val="1741224724"/>
                    </a:ext>
                  </a:extLst>
                </a:gridCol>
              </a:tblGrid>
              <a:tr h="431562">
                <a:tc>
                  <a:txBody>
                    <a:bodyPr/>
                    <a:lstStyle/>
                    <a:p>
                      <a:pPr algn="l" fontAlgn="b"/>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Formula</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b="1" u="none" strike="noStrike" dirty="0">
                          <a:effectLst/>
                        </a:rPr>
                        <a:t>Formula</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2017</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2018</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2019</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4737357"/>
                  </a:ext>
                </a:extLst>
              </a:tr>
              <a:tr h="431562">
                <a:tc rowSpan="2">
                  <a:txBody>
                    <a:bodyPr/>
                    <a:lstStyle/>
                    <a:p>
                      <a:pPr algn="l" fontAlgn="ctr"/>
                      <a:r>
                        <a:rPr lang="en-US" sz="1800" b="1" u="none" strike="noStrike" dirty="0">
                          <a:effectLst/>
                        </a:rPr>
                        <a:t>Profit and Loss </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Profit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6518287"/>
                  </a:ext>
                </a:extLst>
              </a:tr>
              <a:tr h="431562">
                <a:tc vMerge="1">
                  <a:txBody>
                    <a:bodyPr/>
                    <a:lstStyle/>
                    <a:p>
                      <a:endParaRPr lang="en-US"/>
                    </a:p>
                  </a:txBody>
                  <a:tcPr/>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Sales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4160129"/>
                  </a:ext>
                </a:extLst>
              </a:tr>
              <a:tr h="431562">
                <a:tc>
                  <a:txBody>
                    <a:bodyPr/>
                    <a:lstStyle/>
                    <a:p>
                      <a:pPr algn="l" fontAlgn="ctr"/>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2286814"/>
                  </a:ext>
                </a:extLst>
              </a:tr>
              <a:tr h="431562">
                <a:tc rowSpan="2">
                  <a:txBody>
                    <a:bodyPr/>
                    <a:lstStyle/>
                    <a:p>
                      <a:pPr algn="l" fontAlgn="ctr"/>
                      <a:r>
                        <a:rPr lang="en-US" sz="1800" b="1" u="none" strike="noStrike" dirty="0">
                          <a:effectLst/>
                        </a:rPr>
                        <a:t>Horizontal Analysis</a:t>
                      </a:r>
                      <a:endParaRPr lang="en-US" sz="18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l" fontAlgn="ctr"/>
                      <a:r>
                        <a:rPr lang="en-US" sz="1800" u="none" strike="noStrike">
                          <a:effectLst/>
                        </a:rPr>
                        <a:t>Percetage increase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a:effectLst/>
                        </a:rPr>
                        <a:t>Profit</a:t>
                      </a:r>
                      <a:endParaRPr lang="en-US" sz="1800" b="0" i="0" u="none" strike="noStrike">
                        <a:solidFill>
                          <a:srgbClr val="000000"/>
                        </a:solidFill>
                        <a:effectLst/>
                        <a:latin typeface="Calibri" panose="020F0502020204030204" pitchFamily="34" charset="0"/>
                      </a:endParaRPr>
                    </a:p>
                  </a:txBody>
                  <a:tcPr marL="9525" marR="9525" marT="9525" marB="0" anchor="b"/>
                </a:tc>
                <a:tc rowSpan="2">
                  <a:txBody>
                    <a:bodyPr/>
                    <a:lstStyle/>
                    <a:p>
                      <a:pPr algn="l" fontAlgn="b"/>
                      <a:r>
                        <a:rPr lang="en-US" sz="1800" u="none" strike="noStrike">
                          <a:effectLst/>
                        </a:rPr>
                        <a:t>Percetage increase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2922737"/>
                  </a:ext>
                </a:extLst>
              </a:tr>
              <a:tr h="431562">
                <a:tc vMerge="1">
                  <a:txBody>
                    <a:bodyPr/>
                    <a:lstStyle/>
                    <a:p>
                      <a:endParaRPr lang="en-US"/>
                    </a:p>
                  </a:txBody>
                  <a:tcPr/>
                </a:tc>
                <a:tc vMerge="1">
                  <a:txBody>
                    <a:bodyPr/>
                    <a:lstStyle/>
                    <a:p>
                      <a:endParaRPr lang="en-US"/>
                    </a:p>
                  </a:txBody>
                  <a:tcPr/>
                </a:tc>
                <a:tc>
                  <a:txBody>
                    <a:bodyPr/>
                    <a:lstStyle/>
                    <a:p>
                      <a:pPr algn="l" fontAlgn="b"/>
                      <a:r>
                        <a:rPr lang="en-US" sz="1800" u="none" strike="noStrike">
                          <a:effectLst/>
                        </a:rPr>
                        <a:t>Sales</a:t>
                      </a:r>
                      <a:endParaRPr lang="en-US" sz="18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64299764"/>
                  </a:ext>
                </a:extLst>
              </a:tr>
              <a:tr h="431562">
                <a:tc rowSpan="2">
                  <a:txBody>
                    <a:bodyPr/>
                    <a:lstStyle/>
                    <a:p>
                      <a:pPr algn="l" fontAlgn="ctr"/>
                      <a:r>
                        <a:rPr lang="en-US" sz="1800" b="1" u="none" strike="noStrike" dirty="0">
                          <a:effectLst/>
                        </a:rPr>
                        <a:t>Trend analysis</a:t>
                      </a:r>
                      <a:endParaRPr lang="en-US" sz="18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l" fontAlgn="ctr"/>
                      <a:r>
                        <a:rPr lang="en-US" sz="1800" u="none" strike="noStrike">
                          <a:effectLst/>
                        </a:rPr>
                        <a:t>2017 is abseline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a:effectLst/>
                        </a:rPr>
                        <a:t>Profit</a:t>
                      </a:r>
                      <a:endParaRPr lang="en-US" sz="1800" b="0" i="0" u="none" strike="noStrike">
                        <a:solidFill>
                          <a:srgbClr val="000000"/>
                        </a:solidFill>
                        <a:effectLst/>
                        <a:latin typeface="Calibri" panose="020F0502020204030204" pitchFamily="34" charset="0"/>
                      </a:endParaRPr>
                    </a:p>
                  </a:txBody>
                  <a:tcPr marL="9525" marR="9525" marT="9525" marB="0" anchor="b"/>
                </a:tc>
                <a:tc rowSpan="2">
                  <a:txBody>
                    <a:bodyPr/>
                    <a:lstStyle/>
                    <a:p>
                      <a:pPr algn="l" fontAlgn="b"/>
                      <a:r>
                        <a:rPr lang="en-US" sz="1800" u="none" strike="noStrike">
                          <a:effectLst/>
                        </a:rPr>
                        <a:t>2017 is abseline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187.5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7101945"/>
                  </a:ext>
                </a:extLst>
              </a:tr>
              <a:tr h="431562">
                <a:tc vMerge="1">
                  <a:txBody>
                    <a:bodyPr/>
                    <a:lstStyle/>
                    <a:p>
                      <a:endParaRPr lang="en-US"/>
                    </a:p>
                  </a:txBody>
                  <a:tcPr/>
                </a:tc>
                <a:tc vMerge="1">
                  <a:txBody>
                    <a:bodyPr/>
                    <a:lstStyle/>
                    <a:p>
                      <a:endParaRPr lang="en-US"/>
                    </a:p>
                  </a:txBody>
                  <a:tcPr/>
                </a:tc>
                <a:tc>
                  <a:txBody>
                    <a:bodyPr/>
                    <a:lstStyle/>
                    <a:p>
                      <a:pPr algn="l" fontAlgn="b"/>
                      <a:r>
                        <a:rPr lang="en-US" sz="1800" u="none" strike="noStrike">
                          <a:effectLst/>
                        </a:rPr>
                        <a:t>Sales</a:t>
                      </a:r>
                      <a:endParaRPr lang="en-US" sz="18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tc>
                  <a:txBody>
                    <a:bodyPr/>
                    <a:lstStyle/>
                    <a:p>
                      <a:pPr algn="r" fontAlgn="b"/>
                      <a:r>
                        <a:rPr lang="en-US" sz="1800" u="none" strike="noStrike" dirty="0">
                          <a:effectLst/>
                        </a:rPr>
                        <a:t>100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1181559"/>
                  </a:ext>
                </a:extLst>
              </a:tr>
              <a:tr h="863125">
                <a:tc>
                  <a:txBody>
                    <a:bodyPr/>
                    <a:lstStyle/>
                    <a:p>
                      <a:pPr algn="l" fontAlgn="ctr"/>
                      <a:r>
                        <a:rPr lang="en-US" sz="1800" b="1" u="none" strike="noStrike" dirty="0">
                          <a:effectLst/>
                        </a:rPr>
                        <a:t>Vertical Analysis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a:effectLst/>
                        </a:rPr>
                        <a:t>Profit/Sales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Divide the elements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4337112"/>
                  </a:ext>
                </a:extLst>
              </a:tr>
            </a:tbl>
          </a:graphicData>
        </a:graphic>
      </p:graphicFrame>
    </p:spTree>
    <p:extLst>
      <p:ext uri="{BB962C8B-B14F-4D97-AF65-F5344CB8AC3E}">
        <p14:creationId xmlns:p14="http://schemas.microsoft.com/office/powerpoint/2010/main" val="3272143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4EFB0-438D-4B83-BB3F-916FE031393B}"/>
              </a:ext>
            </a:extLst>
          </p:cNvPr>
          <p:cNvSpPr>
            <a:spLocks noGrp="1"/>
          </p:cNvSpPr>
          <p:nvPr>
            <p:ph type="title"/>
          </p:nvPr>
        </p:nvSpPr>
        <p:spPr>
          <a:xfrm>
            <a:off x="457200" y="274638"/>
            <a:ext cx="8229600" cy="922114"/>
          </a:xfrm>
        </p:spPr>
        <p:txBody>
          <a:bodyPr/>
          <a:lstStyle/>
          <a:p>
            <a:r>
              <a:rPr lang="en-US" dirty="0"/>
              <a:t>Ratio analysis</a:t>
            </a:r>
          </a:p>
        </p:txBody>
      </p:sp>
      <p:sp>
        <p:nvSpPr>
          <p:cNvPr id="3" name="Content Placeholder 2">
            <a:extLst>
              <a:ext uri="{FF2B5EF4-FFF2-40B4-BE49-F238E27FC236}">
                <a16:creationId xmlns:a16="http://schemas.microsoft.com/office/drawing/2014/main" id="{3DCDD746-683F-457A-A87C-3FA1B95F05E9}"/>
              </a:ext>
            </a:extLst>
          </p:cNvPr>
          <p:cNvSpPr>
            <a:spLocks noGrp="1"/>
          </p:cNvSpPr>
          <p:nvPr>
            <p:ph idx="1"/>
          </p:nvPr>
        </p:nvSpPr>
        <p:spPr>
          <a:xfrm>
            <a:off x="1691680" y="1052737"/>
            <a:ext cx="6995120" cy="720079"/>
          </a:xfrm>
        </p:spPr>
        <p:txBody>
          <a:bodyPr>
            <a:normAutofit lnSpcReduction="10000"/>
          </a:bodyPr>
          <a:lstStyle/>
          <a:p>
            <a:r>
              <a:rPr lang="en-US" dirty="0"/>
              <a:t>Broad categories of ratios accounting are liquidity ratios, profitability ratios, efficiency ratios and investment ratios</a:t>
            </a:r>
          </a:p>
        </p:txBody>
      </p:sp>
      <p:pic>
        <p:nvPicPr>
          <p:cNvPr id="5" name="Picture 4">
            <a:extLst>
              <a:ext uri="{FF2B5EF4-FFF2-40B4-BE49-F238E27FC236}">
                <a16:creationId xmlns:a16="http://schemas.microsoft.com/office/drawing/2014/main" id="{737372A8-67DB-4422-A8FA-F45D66482296}"/>
              </a:ext>
            </a:extLst>
          </p:cNvPr>
          <p:cNvPicPr>
            <a:picLocks noChangeAspect="1"/>
          </p:cNvPicPr>
          <p:nvPr/>
        </p:nvPicPr>
        <p:blipFill>
          <a:blip r:embed="rId2"/>
          <a:stretch>
            <a:fillRect/>
          </a:stretch>
        </p:blipFill>
        <p:spPr>
          <a:xfrm>
            <a:off x="2123729" y="1772816"/>
            <a:ext cx="6120680" cy="4810546"/>
          </a:xfrm>
          <a:prstGeom prst="rect">
            <a:avLst/>
          </a:prstGeom>
        </p:spPr>
      </p:pic>
    </p:spTree>
    <p:extLst>
      <p:ext uri="{BB962C8B-B14F-4D97-AF65-F5344CB8AC3E}">
        <p14:creationId xmlns:p14="http://schemas.microsoft.com/office/powerpoint/2010/main" val="2954111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8967-298B-4763-97A7-431EE1CE6907}"/>
              </a:ext>
            </a:extLst>
          </p:cNvPr>
          <p:cNvSpPr>
            <a:spLocks noGrp="1"/>
          </p:cNvSpPr>
          <p:nvPr>
            <p:ph type="title"/>
          </p:nvPr>
        </p:nvSpPr>
        <p:spPr/>
        <p:txBody>
          <a:bodyPr/>
          <a:lstStyle/>
          <a:p>
            <a:r>
              <a:rPr lang="en-US" dirty="0"/>
              <a:t>Liquidity ratio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C73B9A-8EEA-4F34-B0A1-4A9DFE330C60}"/>
                  </a:ext>
                </a:extLst>
              </p:cNvPr>
              <p:cNvSpPr>
                <a:spLocks noGrp="1"/>
              </p:cNvSpPr>
              <p:nvPr>
                <p:ph idx="1"/>
              </p:nvPr>
            </p:nvSpPr>
            <p:spPr>
              <a:xfrm>
                <a:off x="1259632" y="1600200"/>
                <a:ext cx="7427168" cy="4525963"/>
              </a:xfrm>
            </p:spPr>
            <p:txBody>
              <a:bodyPr/>
              <a:lstStyle/>
              <a:p>
                <a14:m>
                  <m:oMath xmlns:m="http://schemas.openxmlformats.org/officeDocument/2006/math">
                    <m:r>
                      <a:rPr lang="en-US" sz="2400" i="1" smtClean="0">
                        <a:latin typeface="Cambria Math" panose="02040503050406030204" pitchFamily="18" charset="0"/>
                      </a:rPr>
                      <m:t>𝐶𝑢𝑟𝑟𝑒𝑛𝑡</m:t>
                    </m:r>
                    <m:r>
                      <a:rPr lang="en-US" sz="2400" i="1" smtClean="0">
                        <a:latin typeface="Cambria Math" panose="02040503050406030204" pitchFamily="18" charset="0"/>
                      </a:rPr>
                      <m:t> </m:t>
                    </m:r>
                    <m:r>
                      <a:rPr lang="en-US" sz="2400" i="1" smtClean="0">
                        <a:latin typeface="Cambria Math" panose="02040503050406030204" pitchFamily="18" charset="0"/>
                      </a:rPr>
                      <m:t>𝑎𝑠𝑠𝑒𝑡𝑠</m:t>
                    </m:r>
                    <m:r>
                      <a:rPr lang="en-US" sz="2400" i="1" smtClean="0">
                        <a:latin typeface="Cambria Math" panose="02040503050406030204" pitchFamily="18" charset="0"/>
                      </a:rPr>
                      <m:t> </m:t>
                    </m:r>
                    <m:r>
                      <a:rPr lang="en-US" sz="2400" i="1" smtClean="0">
                        <a:latin typeface="Cambria Math" panose="02040503050406030204" pitchFamily="18" charset="0"/>
                      </a:rPr>
                      <m:t>𝑟𝑎𝑡𝑖𝑜</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𝐶𝑢𝑟𝑟𝑒𝑛𝑡</m:t>
                        </m:r>
                        <m:r>
                          <a:rPr lang="en-US" sz="2400" i="1">
                            <a:latin typeface="Cambria Math" panose="02040503050406030204" pitchFamily="18" charset="0"/>
                          </a:rPr>
                          <m:t> </m:t>
                        </m:r>
                        <m:r>
                          <a:rPr lang="en-US" sz="2400" i="1">
                            <a:latin typeface="Cambria Math" panose="02040503050406030204" pitchFamily="18" charset="0"/>
                          </a:rPr>
                          <m:t>𝑎𝑠𝑠𝑒𝑡𝑠</m:t>
                        </m:r>
                      </m:num>
                      <m:den>
                        <m:r>
                          <a:rPr lang="en-US" sz="2400" i="1">
                            <a:latin typeface="Cambria Math" panose="02040503050406030204" pitchFamily="18" charset="0"/>
                          </a:rPr>
                          <m:t>𝐶𝑢𝑟𝑟𝑒𝑛𝑡</m:t>
                        </m:r>
                        <m:r>
                          <a:rPr lang="en-US" sz="2400" i="1">
                            <a:latin typeface="Cambria Math" panose="02040503050406030204" pitchFamily="18" charset="0"/>
                          </a:rPr>
                          <m:t> </m:t>
                        </m:r>
                        <m:r>
                          <a:rPr lang="en-US" sz="2400" b="0" i="1" smtClean="0">
                            <a:latin typeface="Cambria Math" panose="02040503050406030204" pitchFamily="18" charset="0"/>
                          </a:rPr>
                          <m:t>𝑙𝑖𝑎𝑏𝑖𝑙𝑖𝑡𝑖𝑒𝑠</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3,000</m:t>
                        </m:r>
                      </m:num>
                      <m:den>
                        <m:r>
                          <a:rPr lang="en-US" sz="2400" b="0" i="1" smtClean="0">
                            <a:latin typeface="Cambria Math" panose="02040503050406030204" pitchFamily="18" charset="0"/>
                          </a:rPr>
                          <m:t>1000</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1</m:t>
                        </m:r>
                      </m:den>
                    </m:f>
                  </m:oMath>
                </a14:m>
                <a:endParaRPr lang="en-US" sz="2400" dirty="0"/>
              </a:p>
              <a:p>
                <a:r>
                  <a:rPr lang="en-US" sz="2400" dirty="0"/>
                  <a:t>Express as a factor (or occasionally as a percentage) i.e. 3 time 1 or 300%. Entity may not always have to settle all of its current liabilities as they fall due</a:t>
                </a:r>
              </a:p>
              <a:p>
                <a14:m>
                  <m:oMath xmlns:m="http://schemas.openxmlformats.org/officeDocument/2006/math">
                    <m:r>
                      <a:rPr lang="en-US" sz="2400" b="0" i="1" smtClean="0">
                        <a:latin typeface="Cambria Math" panose="02040503050406030204" pitchFamily="18" charset="0"/>
                      </a:rPr>
                      <m:t>𝐴𝑐</m:t>
                    </m:r>
                    <m:r>
                      <a:rPr lang="en-US" sz="2400" i="1">
                        <a:latin typeface="Cambria Math" panose="02040503050406030204" pitchFamily="18" charset="0"/>
                      </a:rPr>
                      <m:t>𝑖𝑑</m:t>
                    </m:r>
                    <m:r>
                      <a:rPr lang="en-US" sz="2400" i="1">
                        <a:latin typeface="Cambria Math" panose="02040503050406030204" pitchFamily="18" charset="0"/>
                      </a:rPr>
                      <m:t> </m:t>
                    </m:r>
                    <m:r>
                      <a:rPr lang="en-US" sz="2400" i="1">
                        <a:latin typeface="Cambria Math" panose="02040503050406030204" pitchFamily="18" charset="0"/>
                      </a:rPr>
                      <m:t>𝑡𝑒𝑠𝑡</m:t>
                    </m:r>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𝑜𝑟</m:t>
                        </m:r>
                        <m:r>
                          <a:rPr lang="en-US" sz="2400" i="1">
                            <a:latin typeface="Cambria Math" panose="02040503050406030204" pitchFamily="18" charset="0"/>
                          </a:rPr>
                          <m:t> </m:t>
                        </m:r>
                        <m:r>
                          <a:rPr lang="en-US" sz="2400" i="1">
                            <a:latin typeface="Cambria Math" panose="02040503050406030204" pitchFamily="18" charset="0"/>
                          </a:rPr>
                          <m:t>𝑞𝑢𝑖𝑐𝑘</m:t>
                        </m:r>
                      </m:e>
                    </m:d>
                    <m:r>
                      <a:rPr lang="en-US" sz="2400" i="1">
                        <a:latin typeface="Cambria Math" panose="02040503050406030204" pitchFamily="18" charset="0"/>
                      </a:rPr>
                      <m:t>𝑟𝑎𝑡𝑖𝑜</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𝑐𝑢𝑟𝑟𝑒𝑛𝑡</m:t>
                        </m:r>
                        <m:r>
                          <a:rPr lang="en-US" sz="2400" i="1">
                            <a:latin typeface="Cambria Math" panose="02040503050406030204" pitchFamily="18" charset="0"/>
                          </a:rPr>
                          <m:t> </m:t>
                        </m:r>
                        <m:r>
                          <a:rPr lang="en-US" sz="2400" i="1">
                            <a:latin typeface="Cambria Math" panose="02040503050406030204" pitchFamily="18" charset="0"/>
                          </a:rPr>
                          <m:t>𝑎𝑠𝑠𝑒𝑡𝑠</m:t>
                        </m:r>
                        <m:r>
                          <a:rPr lang="en-US" sz="2400" i="1">
                            <a:latin typeface="Cambria Math" panose="02040503050406030204" pitchFamily="18" charset="0"/>
                          </a:rPr>
                          <m:t> – </m:t>
                        </m:r>
                        <m:r>
                          <a:rPr lang="en-US" sz="2400" i="1">
                            <a:latin typeface="Cambria Math" panose="02040503050406030204" pitchFamily="18" charset="0"/>
                          </a:rPr>
                          <m:t>𝑠𝑡𝑜𝑐𝑘𝑠</m:t>
                        </m:r>
                      </m:num>
                      <m:den>
                        <m:r>
                          <a:rPr lang="en-US" sz="2400" i="1">
                            <a:latin typeface="Cambria Math" panose="02040503050406030204" pitchFamily="18" charset="0"/>
                          </a:rPr>
                          <m:t>𝑐𝑢𝑟𝑟𝑒𝑛𝑡</m:t>
                        </m:r>
                        <m:r>
                          <a:rPr lang="en-US" sz="2400" i="1">
                            <a:latin typeface="Cambria Math" panose="02040503050406030204" pitchFamily="18" charset="0"/>
                          </a:rPr>
                          <m:t> </m:t>
                        </m:r>
                        <m:r>
                          <a:rPr lang="en-US" sz="2400" i="1">
                            <a:latin typeface="Cambria Math" panose="02040503050406030204" pitchFamily="18" charset="0"/>
                          </a:rPr>
                          <m:t>𝑙𝑖𝑎𝑏𝑖𝑙𝑖𝑡𝑖𝑒𝑠</m:t>
                        </m:r>
                      </m:den>
                    </m:f>
                  </m:oMath>
                </a14:m>
                <a:endParaRPr lang="en-US" sz="2400" dirty="0"/>
              </a:p>
              <a:p>
                <a:r>
                  <a:rPr lang="en-US" sz="2400" dirty="0"/>
                  <a:t>Stock may not be easily convertible into cash, so we can the acid (test) ratio</a:t>
                </a:r>
              </a:p>
              <a:p>
                <a:endParaRPr lang="en-US" sz="2400" dirty="0"/>
              </a:p>
              <a:p>
                <a:endParaRPr lang="en-US" dirty="0"/>
              </a:p>
            </p:txBody>
          </p:sp>
        </mc:Choice>
        <mc:Fallback xmlns="">
          <p:sp>
            <p:nvSpPr>
              <p:cNvPr id="3" name="Content Placeholder 2">
                <a:extLst>
                  <a:ext uri="{FF2B5EF4-FFF2-40B4-BE49-F238E27FC236}">
                    <a16:creationId xmlns:a16="http://schemas.microsoft.com/office/drawing/2014/main" id="{F6C73B9A-8EEA-4F34-B0A1-4A9DFE330C60}"/>
                  </a:ext>
                </a:extLst>
              </p:cNvPr>
              <p:cNvSpPr>
                <a:spLocks noGrp="1" noRot="1" noChangeAspect="1" noMove="1" noResize="1" noEditPoints="1" noAdjustHandles="1" noChangeArrowheads="1" noChangeShapeType="1" noTextEdit="1"/>
              </p:cNvSpPr>
              <p:nvPr>
                <p:ph idx="1"/>
              </p:nvPr>
            </p:nvSpPr>
            <p:spPr>
              <a:xfrm>
                <a:off x="1259632" y="1600200"/>
                <a:ext cx="7427168" cy="4525963"/>
              </a:xfrm>
              <a:blipFill>
                <a:blip r:embed="rId2"/>
                <a:stretch>
                  <a:fillRect l="-1149" r="-1888"/>
                </a:stretch>
              </a:blipFill>
            </p:spPr>
            <p:txBody>
              <a:bodyPr/>
              <a:lstStyle/>
              <a:p>
                <a:r>
                  <a:rPr lang="en-US">
                    <a:noFill/>
                  </a:rPr>
                  <a:t> </a:t>
                </a:r>
              </a:p>
            </p:txBody>
          </p:sp>
        </mc:Fallback>
      </mc:AlternateContent>
    </p:spTree>
    <p:extLst>
      <p:ext uri="{BB962C8B-B14F-4D97-AF65-F5344CB8AC3E}">
        <p14:creationId xmlns:p14="http://schemas.microsoft.com/office/powerpoint/2010/main" val="4247989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3895-1A41-4B57-B2E4-D5D3C3EA73EC}"/>
              </a:ext>
            </a:extLst>
          </p:cNvPr>
          <p:cNvSpPr>
            <a:spLocks noGrp="1"/>
          </p:cNvSpPr>
          <p:nvPr>
            <p:ph type="title"/>
          </p:nvPr>
        </p:nvSpPr>
        <p:spPr/>
        <p:txBody>
          <a:bodyPr/>
          <a:lstStyle/>
          <a:p>
            <a:r>
              <a:rPr lang="en-US" dirty="0"/>
              <a:t>Profitability ratios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8F4FDC-1A21-4C78-AC9F-7CF4A6C267B1}"/>
                  </a:ext>
                </a:extLst>
              </p:cNvPr>
              <p:cNvSpPr>
                <a:spLocks noGrp="1"/>
              </p:cNvSpPr>
              <p:nvPr>
                <p:ph idx="1"/>
              </p:nvPr>
            </p:nvSpPr>
            <p:spPr>
              <a:xfrm>
                <a:off x="1259632" y="1600200"/>
                <a:ext cx="7427168" cy="4525963"/>
              </a:xfrm>
            </p:spPr>
            <p:txBody>
              <a:bodyPr>
                <a:normAutofit/>
              </a:bodyPr>
              <a:lstStyle/>
              <a:p>
                <a14:m>
                  <m:oMath xmlns:m="http://schemas.openxmlformats.org/officeDocument/2006/math">
                    <m:r>
                      <a:rPr lang="en-US" b="0" i="1" smtClean="0">
                        <a:latin typeface="Cambria Math" panose="02040503050406030204" pitchFamily="18" charset="0"/>
                      </a:rPr>
                      <m:t>𝑅𝑒𝑡𝑢𝑟𝑛</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𝐶𝑎𝑝𝑖𝑡𝑎𝑙</m:t>
                    </m:r>
                    <m:r>
                      <a:rPr lang="en-US" b="0" i="1" smtClean="0">
                        <a:latin typeface="Cambria Math" panose="02040503050406030204" pitchFamily="18" charset="0"/>
                      </a:rPr>
                      <m:t> </m:t>
                    </m:r>
                    <m:r>
                      <a:rPr lang="en-US" b="0" i="1" smtClean="0">
                        <a:latin typeface="Cambria Math" panose="02040503050406030204" pitchFamily="18" charset="0"/>
                      </a:rPr>
                      <m:t>𝐸𝑚𝑝𝑙𝑜𝑦𝑒𝑑</m:t>
                    </m:r>
                    <m:r>
                      <a:rPr lang="en-US" b="0" i="1" smtClean="0">
                        <a:latin typeface="Cambria Math" panose="02040503050406030204" pitchFamily="18" charset="0"/>
                      </a:rPr>
                      <m:t>(</m:t>
                    </m:r>
                    <m:r>
                      <a:rPr lang="en-US" b="0" i="1" smtClean="0">
                        <a:latin typeface="Cambria Math" panose="02040503050406030204" pitchFamily="18" charset="0"/>
                      </a:rPr>
                      <m:t>𝑅𝑂𝐶𝐸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𝑃𝑟𝑜𝑓𝑖𝑡</m:t>
                        </m:r>
                      </m:num>
                      <m:den>
                        <m:r>
                          <a:rPr lang="en-US" b="0" i="1" smtClean="0">
                            <a:latin typeface="Cambria Math" panose="02040503050406030204" pitchFamily="18" charset="0"/>
                          </a:rPr>
                          <m:t>𝐶𝑎𝑝𝑖𝑡𝑎𝑙</m:t>
                        </m:r>
                      </m:den>
                    </m:f>
                    <m:r>
                      <a:rPr lang="en-US" b="0" i="1" smtClean="0">
                        <a:latin typeface="Cambria Math" panose="02040503050406030204" pitchFamily="18" charset="0"/>
                      </a:rPr>
                      <m:t>𝑥</m:t>
                    </m:r>
                    <m:r>
                      <a:rPr lang="en-US" b="0" i="1" smtClean="0">
                        <a:latin typeface="Cambria Math" panose="02040503050406030204" pitchFamily="18" charset="0"/>
                      </a:rPr>
                      <m:t> 100</m:t>
                    </m:r>
                  </m:oMath>
                </a14:m>
                <a:r>
                  <a:rPr lang="en-US" dirty="0"/>
                  <a:t> </a:t>
                </a:r>
              </a:p>
              <a:p>
                <a:r>
                  <a:rPr lang="en-US" dirty="0"/>
                  <a:t>Usually expressed as a percentage and can have several variations by redefining profit or capital</a:t>
                </a:r>
              </a:p>
              <a:p>
                <a:pPr lvl="1"/>
                <a14:m>
                  <m:oMath xmlns:m="http://schemas.openxmlformats.org/officeDocument/2006/math">
                    <m:r>
                      <a:rPr lang="en-US" i="1">
                        <a:latin typeface="Cambria Math" panose="02040503050406030204" pitchFamily="18" charset="0"/>
                      </a:rPr>
                      <m:t>𝑅𝑂𝐶𝐸</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𝑛𝑒𝑡</m:t>
                        </m:r>
                        <m:r>
                          <a:rPr lang="en-US" i="1">
                            <a:latin typeface="Cambria Math" panose="02040503050406030204" pitchFamily="18" charset="0"/>
                          </a:rPr>
                          <m:t> </m:t>
                        </m:r>
                        <m:r>
                          <a:rPr lang="en-US" i="1">
                            <a:latin typeface="Cambria Math" panose="02040503050406030204" pitchFamily="18" charset="0"/>
                          </a:rPr>
                          <m:t>𝑝𝑟𝑜𝑓𝑖𝑡</m:t>
                        </m:r>
                        <m:r>
                          <a:rPr lang="en-US" i="1">
                            <a:latin typeface="Cambria Math" panose="02040503050406030204" pitchFamily="18" charset="0"/>
                          </a:rPr>
                          <m:t> </m:t>
                        </m:r>
                        <m:r>
                          <a:rPr lang="en-US" i="1">
                            <a:latin typeface="Cambria Math" panose="02040503050406030204" pitchFamily="18" charset="0"/>
                          </a:rPr>
                          <m:t>𝑏𝑒𝑓𝑜𝑟𝑒</m:t>
                        </m:r>
                        <m:r>
                          <a:rPr lang="en-US" i="1">
                            <a:latin typeface="Cambria Math" panose="02040503050406030204" pitchFamily="18" charset="0"/>
                          </a:rPr>
                          <m:t> </m:t>
                        </m:r>
                        <m:r>
                          <a:rPr lang="en-US" i="1">
                            <a:latin typeface="Cambria Math" panose="02040503050406030204" pitchFamily="18" charset="0"/>
                          </a:rPr>
                          <m:t>𝑡𝑎𝑥𝑎𝑡𝑖𝑜𝑛</m:t>
                        </m:r>
                        <m:r>
                          <a:rPr lang="en-US" b="0" i="1" smtClean="0">
                            <a:latin typeface="Cambria Math" panose="02040503050406030204" pitchFamily="18" charset="0"/>
                          </a:rPr>
                          <m:t> </m:t>
                        </m:r>
                      </m:num>
                      <m:den>
                        <m:r>
                          <a:rPr lang="en-US" i="1">
                            <a:latin typeface="Cambria Math" panose="02040503050406030204" pitchFamily="18" charset="0"/>
                          </a:rPr>
                          <m:t>𝑠h𝑎𝑟𝑒h𝑜𝑙𝑑𝑒𝑟𝑠</m:t>
                        </m:r>
                        <m:r>
                          <a:rPr lang="en-US" i="1">
                            <a:latin typeface="Cambria Math" panose="02040503050406030204" pitchFamily="18" charset="0"/>
                          </a:rPr>
                          <m:t>’ </m:t>
                        </m:r>
                        <m:r>
                          <a:rPr lang="en-US" i="1">
                            <a:latin typeface="Cambria Math" panose="02040503050406030204" pitchFamily="18" charset="0"/>
                          </a:rPr>
                          <m:t>𝑓𝑢𝑛𝑑𝑠</m:t>
                        </m:r>
                      </m:den>
                    </m:f>
                    <m:r>
                      <a:rPr lang="en-US" b="0" i="1" smtClean="0">
                        <a:latin typeface="Cambria Math" panose="02040503050406030204" pitchFamily="18" charset="0"/>
                      </a:rPr>
                      <m:t>𝑥</m:t>
                    </m:r>
                    <m:r>
                      <a:rPr lang="en-US" b="0" i="1" smtClean="0">
                        <a:latin typeface="Cambria Math" panose="02040503050406030204" pitchFamily="18" charset="0"/>
                      </a:rPr>
                      <m:t> 100</m:t>
                    </m:r>
                  </m:oMath>
                </a14:m>
                <a:r>
                  <a:rPr lang="en-US" dirty="0"/>
                  <a:t> </a:t>
                </a:r>
              </a:p>
              <a:p>
                <a:pPr marL="457200" lvl="1" indent="0">
                  <a:buNone/>
                </a:pPr>
                <a:r>
                  <a:rPr lang="en-US" dirty="0"/>
                  <a:t>Measures the pre-tax profit against what the shareholders have invested in the entity. How profitable the entity has been as a whole. </a:t>
                </a:r>
              </a:p>
            </p:txBody>
          </p:sp>
        </mc:Choice>
        <mc:Fallback>
          <p:sp>
            <p:nvSpPr>
              <p:cNvPr id="3" name="Content Placeholder 2">
                <a:extLst>
                  <a:ext uri="{FF2B5EF4-FFF2-40B4-BE49-F238E27FC236}">
                    <a16:creationId xmlns:a16="http://schemas.microsoft.com/office/drawing/2014/main" id="{958F4FDC-1A21-4C78-AC9F-7CF4A6C267B1}"/>
                  </a:ext>
                </a:extLst>
              </p:cNvPr>
              <p:cNvSpPr>
                <a:spLocks noGrp="1" noRot="1" noChangeAspect="1" noMove="1" noResize="1" noEditPoints="1" noAdjustHandles="1" noChangeArrowheads="1" noChangeShapeType="1" noTextEdit="1"/>
              </p:cNvSpPr>
              <p:nvPr>
                <p:ph idx="1"/>
              </p:nvPr>
            </p:nvSpPr>
            <p:spPr>
              <a:xfrm>
                <a:off x="1259632" y="1600200"/>
                <a:ext cx="7427168" cy="4525963"/>
              </a:xfrm>
              <a:blipFill>
                <a:blip r:embed="rId2"/>
                <a:stretch>
                  <a:fillRect l="-739" r="-1806"/>
                </a:stretch>
              </a:blipFill>
            </p:spPr>
            <p:txBody>
              <a:bodyPr/>
              <a:lstStyle/>
              <a:p>
                <a:r>
                  <a:rPr lang="en-US">
                    <a:noFill/>
                  </a:rPr>
                  <a:t> </a:t>
                </a:r>
              </a:p>
            </p:txBody>
          </p:sp>
        </mc:Fallback>
      </mc:AlternateContent>
    </p:spTree>
    <p:extLst>
      <p:ext uri="{BB962C8B-B14F-4D97-AF65-F5344CB8AC3E}">
        <p14:creationId xmlns:p14="http://schemas.microsoft.com/office/powerpoint/2010/main" val="1027117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D6338A3-4000-4EF9-8EA2-A999650E5909}"/>
                  </a:ext>
                </a:extLst>
              </p:cNvPr>
              <p:cNvSpPr>
                <a:spLocks noGrp="1"/>
              </p:cNvSpPr>
              <p:nvPr>
                <p:ph idx="1"/>
              </p:nvPr>
            </p:nvSpPr>
            <p:spPr>
              <a:xfrm>
                <a:off x="1187624" y="404664"/>
                <a:ext cx="7499176" cy="5721499"/>
              </a:xfrm>
            </p:spPr>
            <p:txBody>
              <a:bodyPr>
                <a:normAutofit/>
              </a:bodyPr>
              <a:lstStyle/>
              <a:p>
                <a:pPr lvl="1"/>
                <a14:m>
                  <m:oMath xmlns:m="http://schemas.openxmlformats.org/officeDocument/2006/math">
                    <m:r>
                      <a:rPr lang="en-US" b="0" i="1" smtClean="0">
                        <a:latin typeface="Cambria Math" panose="02040503050406030204" pitchFamily="18" charset="0"/>
                      </a:rPr>
                      <m:t>𝑅𝑂𝐶𝐸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𝑛𝑒𝑡</m:t>
                        </m:r>
                        <m:r>
                          <a:rPr lang="en-US" i="1">
                            <a:latin typeface="Cambria Math" panose="02040503050406030204" pitchFamily="18" charset="0"/>
                          </a:rPr>
                          <m:t> </m:t>
                        </m:r>
                        <m:r>
                          <a:rPr lang="en-US" i="1">
                            <a:latin typeface="Cambria Math" panose="02040503050406030204" pitchFamily="18" charset="0"/>
                          </a:rPr>
                          <m:t>𝑝𝑟𝑜𝑓𝑖𝑡</m:t>
                        </m:r>
                        <m:r>
                          <a:rPr lang="en-US" i="1">
                            <a:latin typeface="Cambria Math" panose="02040503050406030204" pitchFamily="18" charset="0"/>
                          </a:rPr>
                          <m:t> </m:t>
                        </m:r>
                        <m:r>
                          <a:rPr lang="en-US" i="1">
                            <a:latin typeface="Cambria Math" panose="02040503050406030204" pitchFamily="18" charset="0"/>
                          </a:rPr>
                          <m:t>𝑎𝑓𝑡𝑒𝑟</m:t>
                        </m:r>
                        <m:r>
                          <a:rPr lang="en-US" i="1">
                            <a:latin typeface="Cambria Math" panose="02040503050406030204" pitchFamily="18" charset="0"/>
                          </a:rPr>
                          <m:t> </m:t>
                        </m:r>
                        <m:r>
                          <a:rPr lang="en-US" i="1">
                            <a:latin typeface="Cambria Math" panose="02040503050406030204" pitchFamily="18" charset="0"/>
                          </a:rPr>
                          <m:t>𝑡𝑎𝑥𝑎𝑡𝑖𝑜𝑛</m:t>
                        </m:r>
                      </m:num>
                      <m:den>
                        <m:r>
                          <a:rPr lang="en-US" i="1">
                            <a:latin typeface="Cambria Math" panose="02040503050406030204" pitchFamily="18" charset="0"/>
                          </a:rPr>
                          <m:t>𝑠h𝑎𝑟𝑒h𝑜𝑙𝑑𝑒𝑟𝑠</m:t>
                        </m:r>
                        <m:r>
                          <a:rPr lang="en-US" i="1">
                            <a:latin typeface="Cambria Math" panose="02040503050406030204" pitchFamily="18" charset="0"/>
                          </a:rPr>
                          <m:t>’ </m:t>
                        </m:r>
                        <m:r>
                          <a:rPr lang="en-US" i="1">
                            <a:latin typeface="Cambria Math" panose="02040503050406030204" pitchFamily="18" charset="0"/>
                          </a:rPr>
                          <m:t>𝑓𝑢𝑛𝑑𝑠</m:t>
                        </m:r>
                      </m:den>
                    </m:f>
                    <m:r>
                      <m:rPr>
                        <m:sty m:val="p"/>
                      </m:rPr>
                      <a:rPr lang="en-US" b="0" i="0" smtClean="0">
                        <a:latin typeface="Cambria Math" panose="02040503050406030204" pitchFamily="18" charset="0"/>
                      </a:rPr>
                      <m:t>x</m:t>
                    </m:r>
                    <m:r>
                      <a:rPr lang="en-US" b="0" i="0" smtClean="0">
                        <a:latin typeface="Cambria Math" panose="02040503050406030204" pitchFamily="18" charset="0"/>
                      </a:rPr>
                      <m:t> 100</m:t>
                    </m:r>
                  </m:oMath>
                </a14:m>
                <a:endParaRPr lang="en-US" dirty="0"/>
              </a:p>
              <a:p>
                <a:pPr marL="457200" lvl="1" indent="0">
                  <a:buNone/>
                </a:pPr>
                <a:r>
                  <a:rPr lang="en-US" dirty="0"/>
                  <a:t>It measures post-tax profit against the shareholders’ investment in the company. Tax is regarded as appropriation of profit not expense</a:t>
                </a:r>
              </a:p>
              <a:p>
                <a:pPr lvl="1"/>
                <a14:m>
                  <m:oMath xmlns:m="http://schemas.openxmlformats.org/officeDocument/2006/math">
                    <m:r>
                      <a:rPr lang="en-US" sz="2400" b="0" i="1" smtClean="0">
                        <a:latin typeface="Cambria Math" panose="02040503050406030204" pitchFamily="18" charset="0"/>
                      </a:rPr>
                      <m:t>𝑅𝑂𝐶𝐸</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𝑛𝑒𝑡</m:t>
                        </m:r>
                        <m:r>
                          <a:rPr lang="en-US" sz="2400" i="1">
                            <a:latin typeface="Cambria Math" panose="02040503050406030204" pitchFamily="18" charset="0"/>
                          </a:rPr>
                          <m:t> </m:t>
                        </m:r>
                        <m:r>
                          <a:rPr lang="en-US" sz="2400" i="1">
                            <a:latin typeface="Cambria Math" panose="02040503050406030204" pitchFamily="18" charset="0"/>
                          </a:rPr>
                          <m:t>𝑝𝑟𝑜𝑓𝑖𝑡</m:t>
                        </m:r>
                        <m:r>
                          <a:rPr lang="en-US" sz="2400" i="1">
                            <a:latin typeface="Cambria Math" panose="02040503050406030204" pitchFamily="18" charset="0"/>
                          </a:rPr>
                          <m:t> </m:t>
                        </m:r>
                        <m:r>
                          <a:rPr lang="en-US" sz="2400" i="1">
                            <a:latin typeface="Cambria Math" panose="02040503050406030204" pitchFamily="18" charset="0"/>
                          </a:rPr>
                          <m:t>𝑎𝑓𝑡𝑒𝑟</m:t>
                        </m:r>
                        <m:r>
                          <a:rPr lang="en-US" sz="2400" i="1">
                            <a:latin typeface="Cambria Math" panose="02040503050406030204" pitchFamily="18" charset="0"/>
                          </a:rPr>
                          <m:t> </m:t>
                        </m:r>
                        <m:r>
                          <a:rPr lang="en-US" sz="2400" i="1">
                            <a:latin typeface="Cambria Math" panose="02040503050406030204" pitchFamily="18" charset="0"/>
                          </a:rPr>
                          <m:t>𝑡𝑎𝑥𝑎𝑡𝑖𝑜𝑛</m:t>
                        </m:r>
                        <m:r>
                          <a:rPr lang="en-US" sz="2400" i="1">
                            <a:latin typeface="Cambria Math" panose="02040503050406030204" pitchFamily="18" charset="0"/>
                          </a:rPr>
                          <m:t> </m:t>
                        </m:r>
                        <m:r>
                          <a:rPr lang="en-US" sz="2400" i="1">
                            <a:latin typeface="Cambria Math" panose="02040503050406030204" pitchFamily="18" charset="0"/>
                          </a:rPr>
                          <m:t>𝑎𝑛𝑑</m:t>
                        </m:r>
                        <m:r>
                          <a:rPr lang="en-US" sz="2400" i="1">
                            <a:latin typeface="Cambria Math" panose="02040503050406030204" pitchFamily="18" charset="0"/>
                          </a:rPr>
                          <m:t> </m:t>
                        </m:r>
                        <m:r>
                          <a:rPr lang="en-US" sz="2400" i="1">
                            <a:latin typeface="Cambria Math" panose="02040503050406030204" pitchFamily="18" charset="0"/>
                          </a:rPr>
                          <m:t>𝑝𝑟𝑒𝑓𝑒𝑟𝑒𝑛𝑐𝑒</m:t>
                        </m:r>
                        <m:r>
                          <a:rPr lang="en-US" sz="2400" i="1">
                            <a:latin typeface="Cambria Math" panose="02040503050406030204" pitchFamily="18" charset="0"/>
                          </a:rPr>
                          <m:t> </m:t>
                        </m:r>
                        <m:r>
                          <a:rPr lang="en-US" sz="2400" i="1">
                            <a:latin typeface="Cambria Math" panose="02040503050406030204" pitchFamily="18" charset="0"/>
                          </a:rPr>
                          <m:t>𝑑𝑖𝑣𝑖𝑑𝑒𝑛𝑑𝑠</m:t>
                        </m:r>
                      </m:num>
                      <m:den>
                        <m:r>
                          <a:rPr lang="en-US" sz="2400" i="1">
                            <a:latin typeface="Cambria Math" panose="02040503050406030204" pitchFamily="18" charset="0"/>
                          </a:rPr>
                          <m:t>𝑠h𝑎𝑟𝑒h𝑜𝑙𝑑𝑒𝑟𝑠</m:t>
                        </m:r>
                        <m:r>
                          <a:rPr lang="en-US" sz="2400" i="1">
                            <a:latin typeface="Cambria Math" panose="02040503050406030204" pitchFamily="18" charset="0"/>
                          </a:rPr>
                          <m:t>’ </m:t>
                        </m:r>
                        <m:r>
                          <a:rPr lang="en-US" sz="2400" i="1">
                            <a:latin typeface="Cambria Math" panose="02040503050406030204" pitchFamily="18" charset="0"/>
                          </a:rPr>
                          <m:t>𝑓𝑢𝑛𝑑𝑠</m:t>
                        </m:r>
                        <m:r>
                          <a:rPr lang="en-US" sz="2400" i="1">
                            <a:latin typeface="Cambria Math" panose="02040503050406030204" pitchFamily="18" charset="0"/>
                          </a:rPr>
                          <m:t> – </m:t>
                        </m:r>
                        <m:r>
                          <a:rPr lang="en-US" sz="2400" i="1">
                            <a:latin typeface="Cambria Math" panose="02040503050406030204" pitchFamily="18" charset="0"/>
                          </a:rPr>
                          <m:t>𝑝𝑟𝑒𝑓𝑒𝑟𝑒𝑛𝑐𝑒</m:t>
                        </m:r>
                        <m:r>
                          <a:rPr lang="en-US" sz="2400" i="1">
                            <a:latin typeface="Cambria Math" panose="02040503050406030204" pitchFamily="18" charset="0"/>
                          </a:rPr>
                          <m:t> </m:t>
                        </m:r>
                        <m:r>
                          <a:rPr lang="en-US" sz="2400" i="1">
                            <a:latin typeface="Cambria Math" panose="02040503050406030204" pitchFamily="18" charset="0"/>
                          </a:rPr>
                          <m:t>𝑑𝑖𝑣𝑖𝑑𝑒𝑛𝑑𝑠</m:t>
                        </m:r>
                      </m:den>
                    </m:f>
                    <m:r>
                      <a:rPr lang="en-US" sz="2400" b="0" i="1" smtClean="0">
                        <a:latin typeface="Cambria Math" panose="02040503050406030204" pitchFamily="18" charset="0"/>
                      </a:rPr>
                      <m:t>𝑥</m:t>
                    </m:r>
                    <m:r>
                      <a:rPr lang="en-US" sz="2400" b="0" i="1" smtClean="0">
                        <a:latin typeface="Cambria Math" panose="02040503050406030204" pitchFamily="18" charset="0"/>
                      </a:rPr>
                      <m:t> 100</m:t>
                    </m:r>
                  </m:oMath>
                </a14:m>
                <a:endParaRPr lang="en-US" sz="2400" dirty="0"/>
              </a:p>
              <a:p>
                <a:pPr marL="457200" lvl="1" indent="0">
                  <a:buNone/>
                </a:pPr>
                <a:r>
                  <a:rPr lang="en-US" dirty="0"/>
                  <a:t>Assess how profitable the company has been</a:t>
                </a:r>
              </a:p>
              <a:p>
                <a:pPr marL="457200" lvl="1" indent="0">
                  <a:buNone/>
                </a:pPr>
                <a:r>
                  <a:rPr lang="en-US" dirty="0"/>
                  <a:t>from an </a:t>
                </a:r>
                <a:r>
                  <a:rPr lang="en-US" dirty="0">
                    <a:highlight>
                      <a:srgbClr val="FFFF00"/>
                    </a:highlight>
                  </a:rPr>
                  <a:t>ordinary shareholder’s </a:t>
                </a:r>
                <a:r>
                  <a:rPr lang="en-US" dirty="0"/>
                  <a:t>point of view</a:t>
                </a:r>
              </a:p>
              <a:p>
                <a:pPr lvl="1"/>
                <a14:m>
                  <m:oMath xmlns:m="http://schemas.openxmlformats.org/officeDocument/2006/math">
                    <m:r>
                      <a:rPr lang="en-US" b="0" i="1" smtClean="0">
                        <a:latin typeface="Cambria Math" panose="02040503050406030204" pitchFamily="18" charset="0"/>
                      </a:rPr>
                      <m:t>𝑅𝑂𝐶𝐸</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i="1">
                            <a:latin typeface="Cambria Math" panose="02040503050406030204" pitchFamily="18" charset="0"/>
                          </a:rPr>
                          <m:t>𝑝𝑟𝑜𝑓𝑖𝑡</m:t>
                        </m:r>
                        <m:r>
                          <a:rPr lang="en-US" i="1">
                            <a:latin typeface="Cambria Math" panose="02040503050406030204" pitchFamily="18" charset="0"/>
                          </a:rPr>
                          <m:t> </m:t>
                        </m:r>
                        <m:r>
                          <a:rPr lang="en-US" i="1">
                            <a:latin typeface="Cambria Math" panose="02040503050406030204" pitchFamily="18" charset="0"/>
                          </a:rPr>
                          <m:t>𝑏𝑒𝑓𝑜𝑟𝑒</m:t>
                        </m:r>
                        <m:r>
                          <a:rPr lang="en-US" i="1">
                            <a:latin typeface="Cambria Math" panose="02040503050406030204" pitchFamily="18" charset="0"/>
                          </a:rPr>
                          <m:t> </m:t>
                        </m:r>
                        <m:r>
                          <a:rPr lang="en-US" i="1">
                            <a:latin typeface="Cambria Math" panose="02040503050406030204" pitchFamily="18" charset="0"/>
                          </a:rPr>
                          <m:t>𝑡𝑎𝑥𝑎𝑡𝑖𝑜𝑛</m:t>
                        </m:r>
                        <m:r>
                          <a:rPr lang="en-US" i="1">
                            <a:latin typeface="Cambria Math" panose="02040503050406030204" pitchFamily="18" charset="0"/>
                          </a:rPr>
                          <m:t> </m:t>
                        </m:r>
                        <m:r>
                          <a:rPr lang="en-US" i="1">
                            <a:latin typeface="Cambria Math" panose="02040503050406030204" pitchFamily="18" charset="0"/>
                          </a:rPr>
                          <m:t>𝑎𝑛𝑑</m:t>
                        </m:r>
                        <m:r>
                          <a:rPr lang="en-US" i="1">
                            <a:latin typeface="Cambria Math" panose="02040503050406030204" pitchFamily="18" charset="0"/>
                          </a:rPr>
                          <m:t> </m:t>
                        </m:r>
                        <m:r>
                          <a:rPr lang="en-US" i="1">
                            <a:latin typeface="Cambria Math" panose="02040503050406030204" pitchFamily="18" charset="0"/>
                          </a:rPr>
                          <m:t>𝑖𝑛𝑡𝑒𝑟𝑒𝑠𝑡</m:t>
                        </m:r>
                      </m:num>
                      <m:den>
                        <m:r>
                          <a:rPr lang="en-US" i="1">
                            <a:latin typeface="Cambria Math" panose="02040503050406030204" pitchFamily="18" charset="0"/>
                          </a:rPr>
                          <m:t>𝑠h𝑎𝑟𝑒h𝑜𝑙𝑑𝑒𝑟𝑠</m:t>
                        </m:r>
                        <m:r>
                          <a:rPr lang="en-US" i="1">
                            <a:latin typeface="Cambria Math" panose="02040503050406030204" pitchFamily="18" charset="0"/>
                          </a:rPr>
                          <m:t>’ </m:t>
                        </m:r>
                        <m:r>
                          <a:rPr lang="en-US" i="1">
                            <a:latin typeface="Cambria Math" panose="02040503050406030204" pitchFamily="18" charset="0"/>
                          </a:rPr>
                          <m:t>𝑓𝑢𝑛𝑑𝑠</m:t>
                        </m:r>
                        <m:r>
                          <a:rPr lang="en-US" i="1">
                            <a:latin typeface="Cambria Math" panose="02040503050406030204" pitchFamily="18" charset="0"/>
                          </a:rPr>
                          <m:t> + </m:t>
                        </m:r>
                        <m:r>
                          <a:rPr lang="en-US" i="1">
                            <a:latin typeface="Cambria Math" panose="02040503050406030204" pitchFamily="18" charset="0"/>
                          </a:rPr>
                          <m:t>𝑙𝑜𝑛𝑔</m:t>
                        </m:r>
                        <m:r>
                          <a:rPr lang="en-US" i="1">
                            <a:latin typeface="Cambria Math" panose="02040503050406030204" pitchFamily="18" charset="0"/>
                          </a:rPr>
                          <m:t>−</m:t>
                        </m:r>
                        <m:r>
                          <a:rPr lang="en-US" i="1">
                            <a:latin typeface="Cambria Math" panose="02040503050406030204" pitchFamily="18" charset="0"/>
                          </a:rPr>
                          <m:t>𝑡𝑒𝑟𝑚𝑠</m:t>
                        </m:r>
                        <m:r>
                          <a:rPr lang="en-US" i="1">
                            <a:latin typeface="Cambria Math" panose="02040503050406030204" pitchFamily="18" charset="0"/>
                          </a:rPr>
                          <m:t> </m:t>
                        </m:r>
                        <m:r>
                          <a:rPr lang="en-US" i="1">
                            <a:latin typeface="Cambria Math" panose="02040503050406030204" pitchFamily="18" charset="0"/>
                          </a:rPr>
                          <m:t>𝑙𝑜𝑎𝑛𝑠</m:t>
                        </m:r>
                      </m:den>
                    </m:f>
                    <m:r>
                      <a:rPr lang="en-US" b="0" i="1" smtClean="0">
                        <a:latin typeface="Cambria Math" panose="02040503050406030204" pitchFamily="18" charset="0"/>
                      </a:rPr>
                      <m:t>𝑥</m:t>
                    </m:r>
                    <m:r>
                      <a:rPr lang="en-US" b="0" i="1" smtClean="0">
                        <a:latin typeface="Cambria Math" panose="02040503050406030204" pitchFamily="18" charset="0"/>
                      </a:rPr>
                      <m:t>100</m:t>
                    </m:r>
                  </m:oMath>
                </a14:m>
                <a:endParaRPr lang="en-US" b="0" dirty="0"/>
              </a:p>
              <a:p>
                <a:pPr lvl="1"/>
                <a:r>
                  <a:rPr lang="en-US" dirty="0"/>
                  <a:t>Measures what profit has been earned in relation to what has been used to finance the entity in total</a:t>
                </a:r>
              </a:p>
              <a:p>
                <a:pPr lvl="1"/>
                <a:endParaRPr lang="en-US" dirty="0"/>
              </a:p>
            </p:txBody>
          </p:sp>
        </mc:Choice>
        <mc:Fallback>
          <p:sp>
            <p:nvSpPr>
              <p:cNvPr id="3" name="Content Placeholder 2">
                <a:extLst>
                  <a:ext uri="{FF2B5EF4-FFF2-40B4-BE49-F238E27FC236}">
                    <a16:creationId xmlns:a16="http://schemas.microsoft.com/office/drawing/2014/main" id="{4D6338A3-4000-4EF9-8EA2-A999650E5909}"/>
                  </a:ext>
                </a:extLst>
              </p:cNvPr>
              <p:cNvSpPr>
                <a:spLocks noGrp="1" noRot="1" noChangeAspect="1" noMove="1" noResize="1" noEditPoints="1" noAdjustHandles="1" noChangeArrowheads="1" noChangeShapeType="1" noTextEdit="1"/>
              </p:cNvSpPr>
              <p:nvPr>
                <p:ph idx="1"/>
              </p:nvPr>
            </p:nvSpPr>
            <p:spPr>
              <a:xfrm>
                <a:off x="1187624" y="404664"/>
                <a:ext cx="7499176" cy="5721499"/>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11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A567-9529-4F36-ACB5-08EEE0E6EFD2}"/>
              </a:ext>
            </a:extLst>
          </p:cNvPr>
          <p:cNvSpPr>
            <a:spLocks noGrp="1"/>
          </p:cNvSpPr>
          <p:nvPr>
            <p:ph type="title"/>
          </p:nvPr>
        </p:nvSpPr>
        <p:spPr>
          <a:xfrm>
            <a:off x="457200" y="274638"/>
            <a:ext cx="8229600" cy="505109"/>
          </a:xfrm>
        </p:spPr>
        <p:txBody>
          <a:bodyPr>
            <a:noAutofit/>
          </a:bodyPr>
          <a:lstStyle/>
          <a:p>
            <a:r>
              <a:rPr lang="en-US" sz="2800" b="1" dirty="0"/>
              <a:t>Annual Report: Introductory Material</a:t>
            </a:r>
          </a:p>
        </p:txBody>
      </p:sp>
      <p:pic>
        <p:nvPicPr>
          <p:cNvPr id="4" name="Content Placeholder 3">
            <a:extLst>
              <a:ext uri="{FF2B5EF4-FFF2-40B4-BE49-F238E27FC236}">
                <a16:creationId xmlns:a16="http://schemas.microsoft.com/office/drawing/2014/main" id="{840F2AD4-9E23-4A8C-A8C2-7681BF0FEF3A}"/>
              </a:ext>
            </a:extLst>
          </p:cNvPr>
          <p:cNvPicPr>
            <a:picLocks noGrp="1" noChangeAspect="1"/>
          </p:cNvPicPr>
          <p:nvPr>
            <p:ph idx="1"/>
          </p:nvPr>
        </p:nvPicPr>
        <p:blipFill>
          <a:blip r:embed="rId2"/>
          <a:stretch>
            <a:fillRect/>
          </a:stretch>
        </p:blipFill>
        <p:spPr>
          <a:xfrm>
            <a:off x="1312118" y="836712"/>
            <a:ext cx="6788274" cy="2304255"/>
          </a:xfrm>
          <a:prstGeom prst="rect">
            <a:avLst/>
          </a:prstGeom>
        </p:spPr>
      </p:pic>
      <p:pic>
        <p:nvPicPr>
          <p:cNvPr id="5" name="Picture 4">
            <a:extLst>
              <a:ext uri="{FF2B5EF4-FFF2-40B4-BE49-F238E27FC236}">
                <a16:creationId xmlns:a16="http://schemas.microsoft.com/office/drawing/2014/main" id="{02F03422-D284-4DB2-B7FB-3BCCCB0E27D1}"/>
              </a:ext>
            </a:extLst>
          </p:cNvPr>
          <p:cNvPicPr>
            <a:picLocks noChangeAspect="1"/>
          </p:cNvPicPr>
          <p:nvPr/>
        </p:nvPicPr>
        <p:blipFill>
          <a:blip r:embed="rId3"/>
          <a:stretch>
            <a:fillRect/>
          </a:stretch>
        </p:blipFill>
        <p:spPr>
          <a:xfrm>
            <a:off x="1331640" y="3861051"/>
            <a:ext cx="6768752" cy="2520277"/>
          </a:xfrm>
          <a:prstGeom prst="rect">
            <a:avLst/>
          </a:prstGeom>
        </p:spPr>
      </p:pic>
      <p:sp>
        <p:nvSpPr>
          <p:cNvPr id="6" name="Title 1">
            <a:extLst>
              <a:ext uri="{FF2B5EF4-FFF2-40B4-BE49-F238E27FC236}">
                <a16:creationId xmlns:a16="http://schemas.microsoft.com/office/drawing/2014/main" id="{21527083-5233-42AF-8A4D-59C7AE56F5E1}"/>
              </a:ext>
            </a:extLst>
          </p:cNvPr>
          <p:cNvSpPr txBox="1">
            <a:spLocks/>
          </p:cNvSpPr>
          <p:nvPr/>
        </p:nvSpPr>
        <p:spPr>
          <a:xfrm>
            <a:off x="609600" y="3283931"/>
            <a:ext cx="8229600" cy="5051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Annual Report: Corporate Reporting</a:t>
            </a:r>
          </a:p>
        </p:txBody>
      </p:sp>
    </p:spTree>
    <p:extLst>
      <p:ext uri="{BB962C8B-B14F-4D97-AF65-F5344CB8AC3E}">
        <p14:creationId xmlns:p14="http://schemas.microsoft.com/office/powerpoint/2010/main" val="336085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FA22526-1E76-462D-8692-1616C1C4D59D}"/>
                  </a:ext>
                </a:extLst>
              </p:cNvPr>
              <p:cNvSpPr>
                <a:spLocks noGrp="1"/>
              </p:cNvSpPr>
              <p:nvPr>
                <p:ph idx="1"/>
              </p:nvPr>
            </p:nvSpPr>
            <p:spPr>
              <a:xfrm>
                <a:off x="1259632" y="188640"/>
                <a:ext cx="7427168" cy="6120680"/>
              </a:xfrm>
            </p:spPr>
            <p:txBody>
              <a:bodyPr>
                <a:normAutofit/>
              </a:bodyPr>
              <a:lstStyle/>
              <a:p>
                <a:pPr lvl="1"/>
                <a14:m>
                  <m:oMath xmlns:m="http://schemas.openxmlformats.org/officeDocument/2006/math">
                    <m:r>
                      <a:rPr lang="en-US" i="1" smtClean="0">
                        <a:latin typeface="Cambria Math" panose="02040503050406030204" pitchFamily="18" charset="0"/>
                      </a:rPr>
                      <m:t>𝐺𝑟𝑜𝑠𝑠</m:t>
                    </m:r>
                    <m:r>
                      <a:rPr lang="en-US" i="1" smtClean="0">
                        <a:latin typeface="Cambria Math" panose="02040503050406030204" pitchFamily="18" charset="0"/>
                      </a:rPr>
                      <m:t> </m:t>
                    </m:r>
                    <m:r>
                      <a:rPr lang="en-US" i="1" smtClean="0">
                        <a:latin typeface="Cambria Math" panose="02040503050406030204" pitchFamily="18" charset="0"/>
                      </a:rPr>
                      <m:t>𝑝𝑟𝑜𝑓𝑖𝑡</m:t>
                    </m:r>
                    <m:r>
                      <a:rPr lang="en-US" i="1" smtClean="0">
                        <a:latin typeface="Cambria Math" panose="02040503050406030204" pitchFamily="18" charset="0"/>
                      </a:rPr>
                      <m:t> </m:t>
                    </m:r>
                    <m:r>
                      <a:rPr lang="en-US" i="1" smtClean="0">
                        <a:latin typeface="Cambria Math" panose="02040503050406030204" pitchFamily="18" charset="0"/>
                      </a:rPr>
                      <m:t>𝑟𝑎𝑡𝑖𝑜</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𝑔𝑟𝑜𝑠𝑠</m:t>
                        </m:r>
                        <m:r>
                          <a:rPr lang="en-US" i="1">
                            <a:latin typeface="Cambria Math" panose="02040503050406030204" pitchFamily="18" charset="0"/>
                          </a:rPr>
                          <m:t> </m:t>
                        </m:r>
                        <m:r>
                          <a:rPr lang="en-US" i="1">
                            <a:latin typeface="Cambria Math" panose="02040503050406030204" pitchFamily="18" charset="0"/>
                          </a:rPr>
                          <m:t>𝑝𝑟𝑜𝑓𝑖𝑡</m:t>
                        </m:r>
                      </m:num>
                      <m:den>
                        <m:r>
                          <a:rPr lang="en-US" i="1">
                            <a:latin typeface="Cambria Math" panose="02040503050406030204" pitchFamily="18" charset="0"/>
                          </a:rPr>
                          <m:t>𝑠𝑎𝑙𝑒𝑠</m:t>
                        </m:r>
                      </m:den>
                    </m:f>
                    <m:r>
                      <a:rPr lang="en-US" b="0" i="1" smtClean="0">
                        <a:latin typeface="Cambria Math" panose="02040503050406030204" pitchFamily="18" charset="0"/>
                      </a:rPr>
                      <m:t>𝑥</m:t>
                    </m:r>
                    <m:r>
                      <a:rPr lang="en-US" b="0" i="1" smtClean="0">
                        <a:latin typeface="Cambria Math" panose="02040503050406030204" pitchFamily="18" charset="0"/>
                      </a:rPr>
                      <m:t>100</m:t>
                    </m:r>
                  </m:oMath>
                </a14:m>
                <a:endParaRPr lang="en-US" dirty="0"/>
              </a:p>
              <a:p>
                <a:pPr marL="400050" lvl="1" indent="0">
                  <a:buNone/>
                </a:pPr>
                <a:r>
                  <a:rPr lang="en-US" dirty="0"/>
                  <a:t>To judge how successful the entity has been at trading. measures how much profit the entity has earned in relation to the amount of sales</a:t>
                </a:r>
              </a:p>
              <a:p>
                <a:pPr lvl="1"/>
                <a14:m>
                  <m:oMath xmlns:m="http://schemas.openxmlformats.org/officeDocument/2006/math">
                    <m:r>
                      <a:rPr lang="en-US" i="1">
                        <a:latin typeface="Cambria Math" panose="02040503050406030204" pitchFamily="18" charset="0"/>
                      </a:rPr>
                      <m:t>𝑀𝑎𝑟𝑘</m:t>
                    </m:r>
                    <m:r>
                      <a:rPr lang="en-US" i="1">
                        <a:latin typeface="Cambria Math" panose="02040503050406030204" pitchFamily="18" charset="0"/>
                      </a:rPr>
                      <m:t>−</m:t>
                    </m:r>
                    <m:r>
                      <a:rPr lang="en-US" i="1">
                        <a:latin typeface="Cambria Math" panose="02040503050406030204" pitchFamily="18" charset="0"/>
                      </a:rPr>
                      <m:t>𝑢𝑝</m:t>
                    </m:r>
                    <m:r>
                      <a:rPr lang="en-US" i="1">
                        <a:latin typeface="Cambria Math" panose="02040503050406030204" pitchFamily="18" charset="0"/>
                      </a:rPr>
                      <m:t> </m:t>
                    </m:r>
                    <m:r>
                      <a:rPr lang="en-US" i="1">
                        <a:latin typeface="Cambria Math" panose="02040503050406030204" pitchFamily="18" charset="0"/>
                      </a:rPr>
                      <m:t>𝑟𝑎𝑡𝑖𝑜</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𝑔𝑟𝑜𝑠𝑠</m:t>
                        </m:r>
                        <m:r>
                          <a:rPr lang="en-US" i="1">
                            <a:latin typeface="Cambria Math" panose="02040503050406030204" pitchFamily="18" charset="0"/>
                          </a:rPr>
                          <m:t> </m:t>
                        </m:r>
                        <m:r>
                          <a:rPr lang="en-US" i="1">
                            <a:latin typeface="Cambria Math" panose="02040503050406030204" pitchFamily="18" charset="0"/>
                          </a:rPr>
                          <m:t>𝑝𝑟𝑜𝑓𝑖𝑡</m:t>
                        </m:r>
                      </m:num>
                      <m:den>
                        <m:r>
                          <a:rPr lang="en-US" i="1">
                            <a:latin typeface="Cambria Math" panose="02040503050406030204" pitchFamily="18" charset="0"/>
                          </a:rPr>
                          <m:t>𝑐𝑜𝑠𝑡</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𝑔𝑜𝑜𝑑𝑠</m:t>
                        </m:r>
                        <m:r>
                          <a:rPr lang="en-US" i="1">
                            <a:latin typeface="Cambria Math" panose="02040503050406030204" pitchFamily="18" charset="0"/>
                          </a:rPr>
                          <m:t> </m:t>
                        </m:r>
                        <m:r>
                          <a:rPr lang="en-US" i="1">
                            <a:latin typeface="Cambria Math" panose="02040503050406030204" pitchFamily="18" charset="0"/>
                          </a:rPr>
                          <m:t>𝑠𝑜𝑙𝑑</m:t>
                        </m:r>
                      </m:den>
                    </m:f>
                    <m:r>
                      <a:rPr lang="en-US" b="0" i="1" smtClean="0">
                        <a:latin typeface="Cambria Math" panose="02040503050406030204" pitchFamily="18" charset="0"/>
                      </a:rPr>
                      <m:t>𝑥</m:t>
                    </m:r>
                    <m:r>
                      <a:rPr lang="en-US" b="0" i="1" smtClean="0">
                        <a:latin typeface="Cambria Math" panose="02040503050406030204" pitchFamily="18" charset="0"/>
                      </a:rPr>
                      <m:t>100</m:t>
                    </m:r>
                  </m:oMath>
                </a14:m>
                <a:endParaRPr lang="en-US" dirty="0"/>
              </a:p>
              <a:p>
                <a:pPr marL="400050" lvl="1" indent="0">
                  <a:buNone/>
                </a:pPr>
                <a:r>
                  <a:rPr lang="en-US" dirty="0"/>
                  <a:t>Mark-up ratios measure the amount of profit added to the cost of goods sold. Mark-up may be reduced to stimulate extra sales activity, but this will have the effect of reducing the gross profit. However, if extra goods are sold there may be a greater volume of sales and this will help to compensate for the reduction in the mark-up on each unit.</a:t>
                </a:r>
              </a:p>
              <a:p>
                <a:pPr marL="857250" lvl="1" indent="-457200"/>
                <a14:m>
                  <m:oMath xmlns:m="http://schemas.openxmlformats.org/officeDocument/2006/math">
                    <m:r>
                      <a:rPr lang="en-US" b="0" i="1" smtClean="0">
                        <a:latin typeface="Cambria Math" panose="02040503050406030204" pitchFamily="18" charset="0"/>
                      </a:rPr>
                      <m:t>𝑁𝑒𝑡</m:t>
                    </m:r>
                    <m:r>
                      <a:rPr lang="en-US" b="0" i="1" smtClean="0">
                        <a:latin typeface="Cambria Math" panose="02040503050406030204" pitchFamily="18" charset="0"/>
                      </a:rPr>
                      <m:t> </m:t>
                    </m:r>
                    <m:r>
                      <a:rPr lang="en-US" b="0" i="1" smtClean="0">
                        <a:latin typeface="Cambria Math" panose="02040503050406030204" pitchFamily="18" charset="0"/>
                      </a:rPr>
                      <m:t>𝑝𝑟𝑜𝑓𝑖𝑡</m:t>
                    </m:r>
                    <m:r>
                      <a:rPr lang="en-US" b="0" i="1" smtClean="0">
                        <a:latin typeface="Cambria Math" panose="02040503050406030204" pitchFamily="18" charset="0"/>
                      </a:rPr>
                      <m:t> </m:t>
                    </m:r>
                    <m:r>
                      <a:rPr lang="en-US" b="0" i="1" smtClean="0">
                        <a:latin typeface="Cambria Math" panose="02040503050406030204" pitchFamily="18" charset="0"/>
                      </a:rPr>
                      <m:t>𝑟𝑎𝑡𝑖𝑜</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𝑛𝑒𝑡</m:t>
                        </m:r>
                        <m:r>
                          <a:rPr lang="en-US" i="1">
                            <a:latin typeface="Cambria Math" panose="02040503050406030204" pitchFamily="18" charset="0"/>
                          </a:rPr>
                          <m:t> </m:t>
                        </m:r>
                        <m:r>
                          <a:rPr lang="en-US" i="1">
                            <a:latin typeface="Cambria Math" panose="02040503050406030204" pitchFamily="18" charset="0"/>
                          </a:rPr>
                          <m:t>𝑝𝑟𝑜𝑓𝑖𝑡</m:t>
                        </m:r>
                        <m:r>
                          <a:rPr lang="en-US" i="1">
                            <a:latin typeface="Cambria Math" panose="02040503050406030204" pitchFamily="18" charset="0"/>
                          </a:rPr>
                          <m:t> </m:t>
                        </m:r>
                        <m:r>
                          <a:rPr lang="en-US" i="1">
                            <a:latin typeface="Cambria Math" panose="02040503050406030204" pitchFamily="18" charset="0"/>
                          </a:rPr>
                          <m:t>𝑏𝑒𝑓𝑜𝑟𝑒</m:t>
                        </m:r>
                        <m:r>
                          <a:rPr lang="en-US" i="1">
                            <a:latin typeface="Cambria Math" panose="02040503050406030204" pitchFamily="18" charset="0"/>
                          </a:rPr>
                          <m:t> </m:t>
                        </m:r>
                        <m:r>
                          <a:rPr lang="en-US" i="1">
                            <a:latin typeface="Cambria Math" panose="02040503050406030204" pitchFamily="18" charset="0"/>
                          </a:rPr>
                          <m:t>𝑡𝑎𝑥𝑎𝑡𝑖𝑜𝑛</m:t>
                        </m:r>
                      </m:num>
                      <m:den>
                        <m:r>
                          <a:rPr lang="en-US" i="1">
                            <a:latin typeface="Cambria Math" panose="02040503050406030204" pitchFamily="18" charset="0"/>
                          </a:rPr>
                          <m:t>𝑠𝑎𝑙𝑒𝑠</m:t>
                        </m:r>
                      </m:den>
                    </m:f>
                    <m:r>
                      <a:rPr lang="en-US" b="0" i="1" smtClean="0">
                        <a:latin typeface="Cambria Math" panose="02040503050406030204" pitchFamily="18" charset="0"/>
                      </a:rPr>
                      <m:t>𝑥</m:t>
                    </m:r>
                    <m:r>
                      <a:rPr lang="en-US" b="0" i="1" smtClean="0">
                        <a:latin typeface="Cambria Math" panose="02040503050406030204" pitchFamily="18" charset="0"/>
                      </a:rPr>
                      <m:t>100</m:t>
                    </m:r>
                  </m:oMath>
                </a14:m>
                <a:endParaRPr lang="en-US" dirty="0"/>
              </a:p>
              <a:p>
                <a:pPr marL="400050" lvl="1" indent="0">
                  <a:buNone/>
                </a:pPr>
                <a:r>
                  <a:rPr lang="en-US" dirty="0"/>
                  <a:t>to compare their net profit with the sales revenue. Not good to compare the net profit ratio for different entities because they may have different operation expenses</a:t>
                </a:r>
              </a:p>
            </p:txBody>
          </p:sp>
        </mc:Choice>
        <mc:Fallback>
          <p:sp>
            <p:nvSpPr>
              <p:cNvPr id="3" name="Content Placeholder 2">
                <a:extLst>
                  <a:ext uri="{FF2B5EF4-FFF2-40B4-BE49-F238E27FC236}">
                    <a16:creationId xmlns:a16="http://schemas.microsoft.com/office/drawing/2014/main" id="{FFA22526-1E76-462D-8692-1616C1C4D59D}"/>
                  </a:ext>
                </a:extLst>
              </p:cNvPr>
              <p:cNvSpPr>
                <a:spLocks noGrp="1" noRot="1" noChangeAspect="1" noMove="1" noResize="1" noEditPoints="1" noAdjustHandles="1" noChangeArrowheads="1" noChangeShapeType="1" noTextEdit="1"/>
              </p:cNvSpPr>
              <p:nvPr>
                <p:ph idx="1"/>
              </p:nvPr>
            </p:nvSpPr>
            <p:spPr>
              <a:xfrm>
                <a:off x="1259632" y="188640"/>
                <a:ext cx="7427168" cy="6120680"/>
              </a:xfrm>
              <a:blipFill>
                <a:blip r:embed="rId2"/>
                <a:stretch>
                  <a:fillRect r="-657"/>
                </a:stretch>
              </a:blipFill>
            </p:spPr>
            <p:txBody>
              <a:bodyPr/>
              <a:lstStyle/>
              <a:p>
                <a:r>
                  <a:rPr lang="en-US">
                    <a:noFill/>
                  </a:rPr>
                  <a:t> </a:t>
                </a:r>
              </a:p>
            </p:txBody>
          </p:sp>
        </mc:Fallback>
      </mc:AlternateContent>
    </p:spTree>
    <p:extLst>
      <p:ext uri="{BB962C8B-B14F-4D97-AF65-F5344CB8AC3E}">
        <p14:creationId xmlns:p14="http://schemas.microsoft.com/office/powerpoint/2010/main" val="2956604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18B2-A2F5-4AAC-96D8-DA5927BCDF01}"/>
              </a:ext>
            </a:extLst>
          </p:cNvPr>
          <p:cNvSpPr>
            <a:spLocks noGrp="1"/>
          </p:cNvSpPr>
          <p:nvPr>
            <p:ph type="title"/>
          </p:nvPr>
        </p:nvSpPr>
        <p:spPr>
          <a:xfrm>
            <a:off x="457200" y="274638"/>
            <a:ext cx="8229600" cy="778098"/>
          </a:xfrm>
        </p:spPr>
        <p:txBody>
          <a:bodyPr>
            <a:normAutofit fontScale="90000"/>
          </a:bodyPr>
          <a:lstStyle/>
          <a:p>
            <a:r>
              <a:rPr lang="en-US" dirty="0"/>
              <a:t>Efficiency ratios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EEA234D-711A-4A6A-97B3-E8A71EA681F0}"/>
                  </a:ext>
                </a:extLst>
              </p:cNvPr>
              <p:cNvSpPr>
                <a:spLocks noGrp="1"/>
              </p:cNvSpPr>
              <p:nvPr>
                <p:ph idx="1"/>
              </p:nvPr>
            </p:nvSpPr>
            <p:spPr>
              <a:xfrm>
                <a:off x="1475656" y="1052736"/>
                <a:ext cx="7211144" cy="5073427"/>
              </a:xfrm>
            </p:spPr>
            <p:txBody>
              <a:bodyPr>
                <a:normAutofit/>
              </a:bodyPr>
              <a:lstStyle/>
              <a:p>
                <a:pPr lvl="1"/>
                <a14:m>
                  <m:oMath xmlns:m="http://schemas.openxmlformats.org/officeDocument/2006/math">
                    <m:r>
                      <a:rPr lang="en-US" i="1" smtClean="0">
                        <a:latin typeface="Cambria Math" panose="02040503050406030204" pitchFamily="18" charset="0"/>
                      </a:rPr>
                      <m:t>𝑆𝑡𝑜𝑐𝑘</m:t>
                    </m:r>
                    <m:r>
                      <a:rPr lang="en-US" i="1" smtClean="0">
                        <a:latin typeface="Cambria Math" panose="02040503050406030204" pitchFamily="18" charset="0"/>
                      </a:rPr>
                      <m:t> </m:t>
                    </m:r>
                    <m:r>
                      <a:rPr lang="en-US" i="1" smtClean="0">
                        <a:latin typeface="Cambria Math" panose="02040503050406030204" pitchFamily="18" charset="0"/>
                      </a:rPr>
                      <m:t>𝑡𝑢𝑟𝑛𝑜𝑣𝑒𝑟</m:t>
                    </m:r>
                    <m:r>
                      <a:rPr lang="en-US" i="1" smtClean="0">
                        <a:latin typeface="Cambria Math" panose="02040503050406030204" pitchFamily="18" charset="0"/>
                      </a:rPr>
                      <m:t> </m:t>
                    </m:r>
                    <m:r>
                      <a:rPr lang="en-US" i="1" smtClean="0">
                        <a:latin typeface="Cambria Math" panose="02040503050406030204" pitchFamily="18" charset="0"/>
                      </a:rPr>
                      <m:t>𝑟𝑎𝑡𝑖𝑜</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𝑐𝑜𝑠𝑡</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𝑔𝑜𝑜𝑑𝑠</m:t>
                        </m:r>
                        <m:r>
                          <a:rPr lang="en-US" i="1">
                            <a:latin typeface="Cambria Math" panose="02040503050406030204" pitchFamily="18" charset="0"/>
                          </a:rPr>
                          <m:t> </m:t>
                        </m:r>
                        <m:r>
                          <a:rPr lang="en-US" i="1">
                            <a:latin typeface="Cambria Math" panose="02040503050406030204" pitchFamily="18" charset="0"/>
                          </a:rPr>
                          <m:t>𝑠𝑜𝑙𝑑</m:t>
                        </m:r>
                      </m:num>
                      <m:den>
                        <m:r>
                          <a:rPr lang="en-US" i="1">
                            <a:latin typeface="Cambria Math" panose="02040503050406030204" pitchFamily="18" charset="0"/>
                          </a:rPr>
                          <m:t>𝑐𝑙𝑜𝑠𝑖𝑛𝑔</m:t>
                        </m:r>
                        <m:r>
                          <a:rPr lang="en-US" i="1">
                            <a:latin typeface="Cambria Math" panose="02040503050406030204" pitchFamily="18" charset="0"/>
                          </a:rPr>
                          <m:t> </m:t>
                        </m:r>
                        <m:r>
                          <a:rPr lang="en-US" i="1">
                            <a:latin typeface="Cambria Math" panose="02040503050406030204" pitchFamily="18" charset="0"/>
                          </a:rPr>
                          <m:t>𝑠𝑡𝑜𝑐𝑘</m:t>
                        </m:r>
                      </m:den>
                    </m:f>
                  </m:oMath>
                </a14:m>
                <a:endParaRPr lang="en-US" dirty="0"/>
              </a:p>
              <a:p>
                <a:pPr marL="400050" lvl="1" indent="0">
                  <a:buNone/>
                </a:pPr>
                <a:r>
                  <a:rPr lang="en-US" dirty="0"/>
                  <a:t>Stock turnover ratio is normally expressed as a number (e.g. 5 or 10 times) and not as a percentage. The greater the turnover of stock, the more efficient the entity would appear to be in purchasing and selling goods e.g. 12 times implies stock is sold in one months. Sometimes we use average of opening and closing stock to avoid seasonal effects</a:t>
                </a:r>
              </a:p>
              <a:p>
                <a:pPr marL="857250" lvl="1" indent="-457200"/>
                <a14:m>
                  <m:oMath xmlns:m="http://schemas.openxmlformats.org/officeDocument/2006/math">
                    <m:r>
                      <a:rPr lang="en-US" i="1">
                        <a:latin typeface="Cambria Math" panose="02040503050406030204" pitchFamily="18" charset="0"/>
                      </a:rPr>
                      <m:t>𝐹𝑖𝑥𝑒𝑑</m:t>
                    </m:r>
                    <m:r>
                      <a:rPr lang="en-US" i="1">
                        <a:latin typeface="Cambria Math" panose="02040503050406030204" pitchFamily="18" charset="0"/>
                      </a:rPr>
                      <m:t> </m:t>
                    </m:r>
                    <m:r>
                      <a:rPr lang="en-US" i="1">
                        <a:latin typeface="Cambria Math" panose="02040503050406030204" pitchFamily="18" charset="0"/>
                      </a:rPr>
                      <m:t>𝑎𝑠𝑠𝑒𝑡𝑠</m:t>
                    </m:r>
                    <m:r>
                      <a:rPr lang="en-US" i="1">
                        <a:latin typeface="Cambria Math" panose="02040503050406030204" pitchFamily="18" charset="0"/>
                      </a:rPr>
                      <m:t> </m:t>
                    </m:r>
                    <m:r>
                      <a:rPr lang="en-US" i="1">
                        <a:latin typeface="Cambria Math" panose="02040503050406030204" pitchFamily="18" charset="0"/>
                      </a:rPr>
                      <m:t>𝑡𝑢𝑟𝑛𝑜𝑣𝑒𝑟</m:t>
                    </m:r>
                    <m:r>
                      <a:rPr lang="en-US" i="1">
                        <a:latin typeface="Cambria Math" panose="02040503050406030204" pitchFamily="18" charset="0"/>
                      </a:rPr>
                      <m:t> </m:t>
                    </m:r>
                    <m:r>
                      <a:rPr lang="en-US" i="1">
                        <a:latin typeface="Cambria Math" panose="02040503050406030204" pitchFamily="18" charset="0"/>
                      </a:rPr>
                      <m:t>𝑟𝑎𝑡𝑖𝑜</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𝑠𝑎𝑙𝑒𝑠</m:t>
                        </m:r>
                      </m:num>
                      <m:den>
                        <m:r>
                          <a:rPr lang="en-US" i="1">
                            <a:latin typeface="Cambria Math" panose="02040503050406030204" pitchFamily="18" charset="0"/>
                          </a:rPr>
                          <m:t>𝑓𝑖𝑥𝑒𝑑</m:t>
                        </m:r>
                        <m:r>
                          <a:rPr lang="en-US" i="1">
                            <a:latin typeface="Cambria Math" panose="02040503050406030204" pitchFamily="18" charset="0"/>
                          </a:rPr>
                          <m:t> </m:t>
                        </m:r>
                        <m:r>
                          <a:rPr lang="en-US" i="1">
                            <a:latin typeface="Cambria Math" panose="02040503050406030204" pitchFamily="18" charset="0"/>
                          </a:rPr>
                          <m:t>𝑎𝑠𝑠𝑒𝑡𝑠</m:t>
                        </m:r>
                        <m:r>
                          <a:rPr lang="en-US" i="1">
                            <a:latin typeface="Cambria Math" panose="02040503050406030204" pitchFamily="18" charset="0"/>
                          </a:rPr>
                          <m:t> </m:t>
                        </m:r>
                        <m:r>
                          <a:rPr lang="en-US" i="1">
                            <a:latin typeface="Cambria Math" panose="02040503050406030204" pitchFamily="18" charset="0"/>
                          </a:rPr>
                          <m:t>𝑎𝑡</m:t>
                        </m:r>
                        <m:r>
                          <a:rPr lang="en-US" i="1">
                            <a:latin typeface="Cambria Math" panose="02040503050406030204" pitchFamily="18" charset="0"/>
                          </a:rPr>
                          <m:t> </m:t>
                        </m:r>
                        <m:r>
                          <a:rPr lang="en-US" i="1">
                            <a:latin typeface="Cambria Math" panose="02040503050406030204" pitchFamily="18" charset="0"/>
                          </a:rPr>
                          <m:t>𝑛𝑒𝑡</m:t>
                        </m:r>
                        <m:r>
                          <a:rPr lang="en-US" i="1">
                            <a:latin typeface="Cambria Math" panose="02040503050406030204" pitchFamily="18" charset="0"/>
                          </a:rPr>
                          <m:t> </m:t>
                        </m:r>
                        <m:r>
                          <a:rPr lang="en-US" i="1">
                            <a:latin typeface="Cambria Math" panose="02040503050406030204" pitchFamily="18" charset="0"/>
                          </a:rPr>
                          <m:t>𝑏𝑜𝑜𝑘</m:t>
                        </m:r>
                        <m:r>
                          <a:rPr lang="en-US" i="1">
                            <a:latin typeface="Cambria Math" panose="02040503050406030204" pitchFamily="18" charset="0"/>
                          </a:rPr>
                          <m:t> </m:t>
                        </m:r>
                        <m:r>
                          <a:rPr lang="en-US" i="1">
                            <a:latin typeface="Cambria Math" panose="02040503050406030204" pitchFamily="18" charset="0"/>
                          </a:rPr>
                          <m:t>𝑣𝑎𝑙𝑢𝑒</m:t>
                        </m:r>
                      </m:den>
                    </m:f>
                  </m:oMath>
                </a14:m>
                <a:endParaRPr lang="en-US" dirty="0"/>
              </a:p>
              <a:p>
                <a:pPr marL="400050" lvl="1" indent="0">
                  <a:buNone/>
                </a:pPr>
                <a:r>
                  <a:rPr lang="en-US" dirty="0"/>
                  <a:t>Shows how many times that the fixed assets are covered by the sales revenue. Higher figure Indicates greater recovery of the investment in fixed assets. Ratio is really only useful if it is compared with previous periods or with other companies.</a:t>
                </a:r>
              </a:p>
              <a:p>
                <a:pPr marL="400050" lvl="1" indent="0">
                  <a:buNone/>
                </a:pPr>
                <a:endParaRPr lang="en-US" dirty="0"/>
              </a:p>
            </p:txBody>
          </p:sp>
        </mc:Choice>
        <mc:Fallback>
          <p:sp>
            <p:nvSpPr>
              <p:cNvPr id="3" name="Content Placeholder 2">
                <a:extLst>
                  <a:ext uri="{FF2B5EF4-FFF2-40B4-BE49-F238E27FC236}">
                    <a16:creationId xmlns:a16="http://schemas.microsoft.com/office/drawing/2014/main" id="{7EEA234D-711A-4A6A-97B3-E8A71EA681F0}"/>
                  </a:ext>
                </a:extLst>
              </p:cNvPr>
              <p:cNvSpPr>
                <a:spLocks noGrp="1" noRot="1" noChangeAspect="1" noMove="1" noResize="1" noEditPoints="1" noAdjustHandles="1" noChangeArrowheads="1" noChangeShapeType="1" noTextEdit="1"/>
              </p:cNvSpPr>
              <p:nvPr>
                <p:ph idx="1"/>
              </p:nvPr>
            </p:nvSpPr>
            <p:spPr>
              <a:xfrm>
                <a:off x="1475656" y="1052736"/>
                <a:ext cx="7211144" cy="5073427"/>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9147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DAE20E6-0D31-4D6D-B12B-097C4C68E3E6}"/>
                  </a:ext>
                </a:extLst>
              </p:cNvPr>
              <p:cNvSpPr>
                <a:spLocks noGrp="1"/>
              </p:cNvSpPr>
              <p:nvPr>
                <p:ph idx="1"/>
              </p:nvPr>
            </p:nvSpPr>
            <p:spPr>
              <a:xfrm>
                <a:off x="1331640" y="260648"/>
                <a:ext cx="7355160" cy="5865515"/>
              </a:xfrm>
            </p:spPr>
            <p:txBody>
              <a:bodyPr>
                <a:normAutofit/>
              </a:bodyPr>
              <a:lstStyle/>
              <a:p>
                <a:pPr lvl="1"/>
                <a14:m>
                  <m:oMath xmlns:m="http://schemas.openxmlformats.org/officeDocument/2006/math">
                    <m:r>
                      <a:rPr lang="en-US" i="1" smtClean="0">
                        <a:latin typeface="Cambria Math" panose="02040503050406030204" pitchFamily="18" charset="0"/>
                      </a:rPr>
                      <m:t>𝑇𝑟𝑎𝑑𝑒</m:t>
                    </m:r>
                    <m:r>
                      <a:rPr lang="en-US" i="1" smtClean="0">
                        <a:latin typeface="Cambria Math" panose="02040503050406030204" pitchFamily="18" charset="0"/>
                      </a:rPr>
                      <m:t> </m:t>
                    </m:r>
                    <m:r>
                      <a:rPr lang="en-US" i="1" smtClean="0">
                        <a:latin typeface="Cambria Math" panose="02040503050406030204" pitchFamily="18" charset="0"/>
                      </a:rPr>
                      <m:t>𝑑𝑒𝑏𝑡𝑜𝑟</m:t>
                    </m:r>
                    <m:r>
                      <a:rPr lang="en-US" i="1" smtClean="0">
                        <a:latin typeface="Cambria Math" panose="02040503050406030204" pitchFamily="18" charset="0"/>
                      </a:rPr>
                      <m:t> </m:t>
                    </m:r>
                    <m:r>
                      <a:rPr lang="en-US" i="1" smtClean="0">
                        <a:latin typeface="Cambria Math" panose="02040503050406030204" pitchFamily="18" charset="0"/>
                      </a:rPr>
                      <m:t>𝑐𝑜𝑙𝑙𝑒𝑐𝑡𝑖𝑜𝑛</m:t>
                    </m:r>
                    <m:r>
                      <a:rPr lang="en-US" i="1" smtClean="0">
                        <a:latin typeface="Cambria Math" panose="02040503050406030204" pitchFamily="18" charset="0"/>
                      </a:rPr>
                      <m:t> </m:t>
                    </m:r>
                    <m:r>
                      <a:rPr lang="en-US" i="1" smtClean="0">
                        <a:latin typeface="Cambria Math" panose="02040503050406030204" pitchFamily="18" charset="0"/>
                      </a:rPr>
                      <m:t>𝑝𝑒𝑟𝑖𝑜𝑑</m:t>
                    </m:r>
                    <m:r>
                      <a:rPr lang="en-US" i="1" smtClean="0">
                        <a:latin typeface="Cambria Math" panose="02040503050406030204" pitchFamily="18" charset="0"/>
                      </a:rPr>
                      <m:t> </m:t>
                    </m:r>
                    <m:r>
                      <a:rPr lang="en-US" i="1" smtClean="0">
                        <a:latin typeface="Cambria Math" panose="02040503050406030204" pitchFamily="18" charset="0"/>
                      </a:rPr>
                      <m:t>𝑟𝑎𝑡𝑖𝑜</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𝑐𝑙𝑜𝑠𝑖𝑛𝑔</m:t>
                        </m:r>
                        <m:r>
                          <a:rPr lang="en-US" i="1">
                            <a:latin typeface="Cambria Math" panose="02040503050406030204" pitchFamily="18" charset="0"/>
                          </a:rPr>
                          <m:t> </m:t>
                        </m:r>
                        <m:r>
                          <a:rPr lang="en-US" i="1">
                            <a:latin typeface="Cambria Math" panose="02040503050406030204" pitchFamily="18" charset="0"/>
                          </a:rPr>
                          <m:t>𝑡𝑟𝑎𝑑𝑒</m:t>
                        </m:r>
                        <m:r>
                          <a:rPr lang="en-US" i="1">
                            <a:latin typeface="Cambria Math" panose="02040503050406030204" pitchFamily="18" charset="0"/>
                          </a:rPr>
                          <m:t> </m:t>
                        </m:r>
                        <m:r>
                          <a:rPr lang="en-US" i="1">
                            <a:latin typeface="Cambria Math" panose="02040503050406030204" pitchFamily="18" charset="0"/>
                          </a:rPr>
                          <m:t>𝑑𝑒𝑏𝑡𝑜𝑟𝑠</m:t>
                        </m:r>
                      </m:num>
                      <m:den>
                        <m:r>
                          <a:rPr lang="en-US" i="1">
                            <a:latin typeface="Cambria Math" panose="02040503050406030204" pitchFamily="18" charset="0"/>
                          </a:rPr>
                          <m:t>𝑐𝑟𝑒𝑑𝑖𝑡</m:t>
                        </m:r>
                        <m:r>
                          <a:rPr lang="en-US" i="1">
                            <a:latin typeface="Cambria Math" panose="02040503050406030204" pitchFamily="18" charset="0"/>
                          </a:rPr>
                          <m:t> </m:t>
                        </m:r>
                        <m:r>
                          <a:rPr lang="en-US" i="1">
                            <a:latin typeface="Cambria Math" panose="02040503050406030204" pitchFamily="18" charset="0"/>
                          </a:rPr>
                          <m:t>𝑠𝑎𝑙𝑒𝑠</m:t>
                        </m:r>
                      </m:den>
                    </m:f>
                    <m:r>
                      <a:rPr lang="en-US" b="0" i="1" smtClean="0">
                        <a:latin typeface="Cambria Math" panose="02040503050406030204" pitchFamily="18" charset="0"/>
                      </a:rPr>
                      <m:t>𝑥</m:t>
                    </m:r>
                    <m:r>
                      <a:rPr lang="en-US" b="0" i="1" smtClean="0">
                        <a:latin typeface="Cambria Math" panose="02040503050406030204" pitchFamily="18" charset="0"/>
                      </a:rPr>
                      <m:t> 365</m:t>
                    </m:r>
                  </m:oMath>
                </a14:m>
                <a:endParaRPr lang="en-US" dirty="0"/>
              </a:p>
              <a:p>
                <a:pPr marL="457200" lvl="1" indent="0">
                  <a:buNone/>
                </a:pPr>
                <a:r>
                  <a:rPr lang="en-US" dirty="0"/>
                  <a:t>Average trade debtors term is sometimes used instead. It is not usual to express this ratio as a percentage. The values 365 implies the debtor collection period is in days. If the debtors are slow at paying, the entity might find that it has run into cash flow problems.</a:t>
                </a:r>
              </a:p>
              <a:p>
                <a:pPr lvl="1"/>
                <a14:m>
                  <m:oMath xmlns:m="http://schemas.openxmlformats.org/officeDocument/2006/math">
                    <m:r>
                      <a:rPr lang="en-US" i="1">
                        <a:latin typeface="Cambria Math" panose="02040503050406030204" pitchFamily="18" charset="0"/>
                      </a:rPr>
                      <m:t>𝑇𝑟𝑎𝑑𝑒</m:t>
                    </m:r>
                    <m:r>
                      <a:rPr lang="en-US" i="1">
                        <a:latin typeface="Cambria Math" panose="02040503050406030204" pitchFamily="18" charset="0"/>
                      </a:rPr>
                      <m:t> </m:t>
                    </m:r>
                    <m:r>
                      <a:rPr lang="en-US" i="1">
                        <a:latin typeface="Cambria Math" panose="02040503050406030204" pitchFamily="18" charset="0"/>
                      </a:rPr>
                      <m:t>𝑐𝑟𝑒𝑑𝑖𝑡𝑜𝑟</m:t>
                    </m:r>
                    <m:r>
                      <a:rPr lang="en-US" i="1">
                        <a:latin typeface="Cambria Math" panose="02040503050406030204" pitchFamily="18" charset="0"/>
                      </a:rPr>
                      <m:t> </m:t>
                    </m:r>
                    <m:r>
                      <a:rPr lang="en-US" i="1">
                        <a:latin typeface="Cambria Math" panose="02040503050406030204" pitchFamily="18" charset="0"/>
                      </a:rPr>
                      <m:t>𝑝𝑎𝑦𝑚𝑒𝑛𝑡</m:t>
                    </m:r>
                    <m:r>
                      <a:rPr lang="en-US" i="1">
                        <a:latin typeface="Cambria Math" panose="02040503050406030204" pitchFamily="18" charset="0"/>
                      </a:rPr>
                      <m:t> </m:t>
                    </m:r>
                    <m:r>
                      <a:rPr lang="en-US" i="1">
                        <a:latin typeface="Cambria Math" panose="02040503050406030204" pitchFamily="18" charset="0"/>
                      </a:rPr>
                      <m:t>𝑝𝑒𝑟𝑖𝑜𝑑</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𝑐𝑙𝑜𝑠𝑖𝑛𝑔</m:t>
                        </m:r>
                        <m:r>
                          <a:rPr lang="en-US" i="1">
                            <a:latin typeface="Cambria Math" panose="02040503050406030204" pitchFamily="18" charset="0"/>
                          </a:rPr>
                          <m:t> </m:t>
                        </m:r>
                        <m:r>
                          <a:rPr lang="en-US" i="1">
                            <a:latin typeface="Cambria Math" panose="02040503050406030204" pitchFamily="18" charset="0"/>
                          </a:rPr>
                          <m:t>𝑡𝑟𝑎𝑑𝑒</m:t>
                        </m:r>
                        <m:r>
                          <a:rPr lang="en-US" i="1">
                            <a:latin typeface="Cambria Math" panose="02040503050406030204" pitchFamily="18" charset="0"/>
                          </a:rPr>
                          <m:t> </m:t>
                        </m:r>
                        <m:r>
                          <a:rPr lang="en-US" i="1">
                            <a:latin typeface="Cambria Math" panose="02040503050406030204" pitchFamily="18" charset="0"/>
                          </a:rPr>
                          <m:t>𝑐𝑟𝑒𝑑𝑖𝑡𝑜𝑟𝑠</m:t>
                        </m:r>
                      </m:num>
                      <m:den>
                        <m:r>
                          <a:rPr lang="en-US" i="1">
                            <a:latin typeface="Cambria Math" panose="02040503050406030204" pitchFamily="18" charset="0"/>
                          </a:rPr>
                          <m:t>𝑡𝑜𝑡𝑎𝑙</m:t>
                        </m:r>
                        <m:r>
                          <a:rPr lang="en-US" i="1">
                            <a:latin typeface="Cambria Math" panose="02040503050406030204" pitchFamily="18" charset="0"/>
                          </a:rPr>
                          <m:t> </m:t>
                        </m:r>
                        <m:r>
                          <a:rPr lang="en-US" i="1">
                            <a:latin typeface="Cambria Math" panose="02040503050406030204" pitchFamily="18" charset="0"/>
                          </a:rPr>
                          <m:t>𝑐𝑟𝑒𝑑𝑖𝑡</m:t>
                        </m:r>
                        <m:r>
                          <a:rPr lang="en-US" i="1">
                            <a:latin typeface="Cambria Math" panose="02040503050406030204" pitchFamily="18" charset="0"/>
                          </a:rPr>
                          <m:t> </m:t>
                        </m:r>
                        <m:r>
                          <a:rPr lang="en-US" i="1">
                            <a:latin typeface="Cambria Math" panose="02040503050406030204" pitchFamily="18" charset="0"/>
                          </a:rPr>
                          <m:t>𝑝𝑢𝑟𝑐h𝑎𝑠𝑒𝑠</m:t>
                        </m:r>
                      </m:den>
                    </m:f>
                    <m:r>
                      <a:rPr lang="en-US" b="0" i="1" smtClean="0">
                        <a:latin typeface="Cambria Math" panose="02040503050406030204" pitchFamily="18" charset="0"/>
                      </a:rPr>
                      <m:t>𝑥</m:t>
                    </m:r>
                    <m:r>
                      <a:rPr lang="en-US" b="0" i="1" smtClean="0">
                        <a:latin typeface="Cambria Math" panose="02040503050406030204" pitchFamily="18" charset="0"/>
                      </a:rPr>
                      <m:t> 365</m:t>
                    </m:r>
                  </m:oMath>
                </a14:m>
                <a:endParaRPr lang="en-US" b="0" dirty="0"/>
              </a:p>
              <a:p>
                <a:pPr marL="457200" lvl="1" indent="0">
                  <a:buNone/>
                </a:pPr>
                <a:r>
                  <a:rPr lang="en-US" dirty="0"/>
                  <a:t>Average trade creditors may be substituted for the closing trade creditor. Upward trend in trade creditor payment period would suggest that the entity is having some difficulty in finding the cash to pay its creditors.</a:t>
                </a:r>
              </a:p>
            </p:txBody>
          </p:sp>
        </mc:Choice>
        <mc:Fallback>
          <p:sp>
            <p:nvSpPr>
              <p:cNvPr id="3" name="Content Placeholder 2">
                <a:extLst>
                  <a:ext uri="{FF2B5EF4-FFF2-40B4-BE49-F238E27FC236}">
                    <a16:creationId xmlns:a16="http://schemas.microsoft.com/office/drawing/2014/main" id="{7DAE20E6-0D31-4D6D-B12B-097C4C68E3E6}"/>
                  </a:ext>
                </a:extLst>
              </p:cNvPr>
              <p:cNvSpPr>
                <a:spLocks noGrp="1" noRot="1" noChangeAspect="1" noMove="1" noResize="1" noEditPoints="1" noAdjustHandles="1" noChangeArrowheads="1" noChangeShapeType="1" noTextEdit="1"/>
              </p:cNvSpPr>
              <p:nvPr>
                <p:ph idx="1"/>
              </p:nvPr>
            </p:nvSpPr>
            <p:spPr>
              <a:xfrm>
                <a:off x="1331640" y="260648"/>
                <a:ext cx="7355160" cy="5865515"/>
              </a:xfrm>
              <a:blipFill>
                <a:blip r:embed="rId2"/>
                <a:stretch>
                  <a:fillRect r="-829"/>
                </a:stretch>
              </a:blipFill>
            </p:spPr>
            <p:txBody>
              <a:bodyPr/>
              <a:lstStyle/>
              <a:p>
                <a:r>
                  <a:rPr lang="en-US">
                    <a:noFill/>
                  </a:rPr>
                  <a:t> </a:t>
                </a:r>
              </a:p>
            </p:txBody>
          </p:sp>
        </mc:Fallback>
      </mc:AlternateContent>
    </p:spTree>
    <p:extLst>
      <p:ext uri="{BB962C8B-B14F-4D97-AF65-F5344CB8AC3E}">
        <p14:creationId xmlns:p14="http://schemas.microsoft.com/office/powerpoint/2010/main" val="1908136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9C1B-989E-439D-B875-B6637AF71BD6}"/>
              </a:ext>
            </a:extLst>
          </p:cNvPr>
          <p:cNvSpPr>
            <a:spLocks noGrp="1"/>
          </p:cNvSpPr>
          <p:nvPr>
            <p:ph type="title"/>
          </p:nvPr>
        </p:nvSpPr>
        <p:spPr>
          <a:xfrm>
            <a:off x="457200" y="274638"/>
            <a:ext cx="8229600" cy="850106"/>
          </a:xfrm>
        </p:spPr>
        <p:txBody>
          <a:bodyPr/>
          <a:lstStyle/>
          <a:p>
            <a:r>
              <a:rPr lang="en-US" dirty="0"/>
              <a:t>Investment ratios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AE131D2-6221-413E-B2BA-27C330F64820}"/>
                  </a:ext>
                </a:extLst>
              </p:cNvPr>
              <p:cNvSpPr>
                <a:spLocks noGrp="1"/>
              </p:cNvSpPr>
              <p:nvPr>
                <p:ph idx="1"/>
              </p:nvPr>
            </p:nvSpPr>
            <p:spPr>
              <a:xfrm>
                <a:off x="1187624" y="1340768"/>
                <a:ext cx="7499176" cy="5242594"/>
              </a:xfrm>
            </p:spPr>
            <p:txBody>
              <a:bodyPr>
                <a:normAutofit fontScale="92500" lnSpcReduction="20000"/>
              </a:bodyPr>
              <a:lstStyle/>
              <a:p>
                <a:pPr marL="457200" lvl="1" indent="0">
                  <a:buNone/>
                </a:pPr>
                <a:r>
                  <a:rPr lang="en-US" dirty="0"/>
                  <a:t>Ratios that are primarily (although not exclusively) of interest to prospective investors</a:t>
                </a:r>
              </a:p>
              <a:p>
                <a:pPr lvl="1"/>
                <a14:m>
                  <m:oMath xmlns:m="http://schemas.openxmlformats.org/officeDocument/2006/math">
                    <m:r>
                      <a:rPr lang="en-US" i="1">
                        <a:latin typeface="Cambria Math" panose="02040503050406030204" pitchFamily="18" charset="0"/>
                      </a:rPr>
                      <m:t>𝐷𝑖𝑣𝑖𝑑𝑒𝑛𝑑</m:t>
                    </m:r>
                    <m:r>
                      <a:rPr lang="en-US" i="1">
                        <a:latin typeface="Cambria Math" panose="02040503050406030204" pitchFamily="18" charset="0"/>
                      </a:rPr>
                      <m:t> </m:t>
                    </m:r>
                    <m:r>
                      <a:rPr lang="en-US" i="1">
                        <a:latin typeface="Cambria Math" panose="02040503050406030204" pitchFamily="18" charset="0"/>
                      </a:rPr>
                      <m:t>𝑦𝑖𝑒𝑙𝑑</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𝑑𝑖𝑣𝑖𝑑𝑒𝑛𝑑</m:t>
                        </m:r>
                        <m:r>
                          <a:rPr lang="en-US" i="1">
                            <a:latin typeface="Cambria Math" panose="02040503050406030204" pitchFamily="18" charset="0"/>
                          </a:rPr>
                          <m:t> </m:t>
                        </m:r>
                        <m:r>
                          <a:rPr lang="en-US" i="1">
                            <a:latin typeface="Cambria Math" panose="02040503050406030204" pitchFamily="18" charset="0"/>
                          </a:rPr>
                          <m:t>𝑝𝑒𝑟</m:t>
                        </m:r>
                        <m:r>
                          <a:rPr lang="en-US" i="1">
                            <a:latin typeface="Cambria Math" panose="02040503050406030204" pitchFamily="18" charset="0"/>
                          </a:rPr>
                          <m:t> </m:t>
                        </m:r>
                        <m:r>
                          <a:rPr lang="en-US" i="1">
                            <a:latin typeface="Cambria Math" panose="02040503050406030204" pitchFamily="18" charset="0"/>
                          </a:rPr>
                          <m:t>𝑠h𝑎𝑟𝑒</m:t>
                        </m:r>
                      </m:num>
                      <m:den>
                        <m:r>
                          <a:rPr lang="en-US" i="1">
                            <a:latin typeface="Cambria Math" panose="02040503050406030204" pitchFamily="18" charset="0"/>
                          </a:rPr>
                          <m:t>𝑚𝑎𝑟𝑘𝑒𝑡</m:t>
                        </m:r>
                        <m:r>
                          <a:rPr lang="en-US" i="1">
                            <a:latin typeface="Cambria Math" panose="02040503050406030204" pitchFamily="18" charset="0"/>
                          </a:rPr>
                          <m:t> </m:t>
                        </m:r>
                        <m:r>
                          <a:rPr lang="en-US" i="1">
                            <a:latin typeface="Cambria Math" panose="02040503050406030204" pitchFamily="18" charset="0"/>
                          </a:rPr>
                          <m:t>𝑝𝑟𝑖𝑐𝑒</m:t>
                        </m:r>
                        <m:r>
                          <a:rPr lang="en-US" i="1">
                            <a:latin typeface="Cambria Math" panose="02040503050406030204" pitchFamily="18" charset="0"/>
                          </a:rPr>
                          <m:t> </m:t>
                        </m:r>
                        <m:r>
                          <a:rPr lang="en-US" i="1">
                            <a:latin typeface="Cambria Math" panose="02040503050406030204" pitchFamily="18" charset="0"/>
                          </a:rPr>
                          <m:t>𝑝𝑒𝑟𝑠h𝑎𝑟𝑒</m:t>
                        </m:r>
                      </m:den>
                    </m:f>
                    <m:r>
                      <a:rPr lang="en-US" b="0" i="1" smtClean="0">
                        <a:latin typeface="Cambria Math" panose="02040503050406030204" pitchFamily="18" charset="0"/>
                      </a:rPr>
                      <m:t>𝑥</m:t>
                    </m:r>
                    <m:r>
                      <a:rPr lang="en-US" b="0" i="1" smtClean="0">
                        <a:latin typeface="Cambria Math" panose="02040503050406030204" pitchFamily="18" charset="0"/>
                      </a:rPr>
                      <m:t>100</m:t>
                    </m:r>
                  </m:oMath>
                </a14:m>
                <a:endParaRPr lang="en-US" dirty="0"/>
              </a:p>
              <a:p>
                <a:pPr marL="457200" lvl="1" indent="0">
                  <a:buNone/>
                </a:pPr>
                <a:r>
                  <a:rPr lang="en-US" dirty="0"/>
                  <a:t>Measures the rate of return that an investor gets. If an investor buys 300 UGX 2000 ordinary shares at market rate of UGX 4000 per share and the dividend was UGX 200 per share. </a:t>
                </a:r>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𝐷𝑖𝑣𝑖𝑑𝑒𝑛𝑑</m:t>
                      </m:r>
                      <m:r>
                        <a:rPr lang="en-US" i="1">
                          <a:latin typeface="Cambria Math" panose="02040503050406030204" pitchFamily="18" charset="0"/>
                        </a:rPr>
                        <m:t> </m:t>
                      </m:r>
                      <m:r>
                        <a:rPr lang="en-US" i="1">
                          <a:latin typeface="Cambria Math" panose="02040503050406030204" pitchFamily="18" charset="0"/>
                        </a:rPr>
                        <m:t>𝑦𝑖𝑒𝑙𝑑</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200</m:t>
                          </m:r>
                        </m:num>
                        <m:den>
                          <m:r>
                            <a:rPr lang="en-US" b="0" i="1" smtClean="0">
                              <a:latin typeface="Cambria Math" panose="02040503050406030204" pitchFamily="18" charset="0"/>
                            </a:rPr>
                            <m:t>4000</m:t>
                          </m:r>
                        </m:den>
                      </m:f>
                      <m:r>
                        <a:rPr lang="en-US" i="1">
                          <a:latin typeface="Cambria Math" panose="02040503050406030204" pitchFamily="18" charset="0"/>
                        </a:rPr>
                        <m:t>𝑥</m:t>
                      </m:r>
                      <m:r>
                        <a:rPr lang="en-US" i="1">
                          <a:latin typeface="Cambria Math" panose="02040503050406030204" pitchFamily="18" charset="0"/>
                        </a:rPr>
                        <m:t>100=5%</m:t>
                      </m:r>
                    </m:oMath>
                  </m:oMathPara>
                </a14:m>
                <a:endParaRPr lang="en-US" dirty="0"/>
              </a:p>
              <a:p>
                <a:pPr marL="457200" lvl="1" indent="0">
                  <a:buNone/>
                </a:pPr>
                <a:r>
                  <a:rPr lang="en-US" dirty="0"/>
                  <a:t>According to the company, he will be registered as holding</a:t>
                </a:r>
              </a:p>
              <a:p>
                <a:pPr marL="457200" lvl="1" indent="0">
                  <a:buNone/>
                </a:pPr>
                <a:r>
                  <a:rPr lang="en-US" dirty="0"/>
                  <a:t>300 shares at a nominal value of UGX 2000 each (300 shares X UGX 2000 = UGX 600,000 </a:t>
                </a:r>
                <a:r>
                  <a:rPr lang="en-US" b="1" dirty="0"/>
                  <a:t>NOT</a:t>
                </a:r>
                <a:r>
                  <a:rPr lang="en-US" dirty="0"/>
                  <a:t> UGX 1,200,000 he paid)</a:t>
                </a:r>
              </a:p>
              <a:p>
                <a:pPr marL="457200" lvl="1" indent="0">
                  <a:buNone/>
                </a:pPr>
                <a:endParaRPr lang="en-US" dirty="0"/>
              </a:p>
              <a:p>
                <a:pPr marL="457200" lvl="1" indent="0">
                  <a:buNone/>
                </a:pPr>
                <a:r>
                  <a:rPr lang="en-US" dirty="0"/>
                  <a:t>Dividend entitled to = 200 x 300 = 60,000</a:t>
                </a:r>
              </a:p>
              <a:p>
                <a:pPr marL="457200" lvl="1" indent="0">
                  <a:buNone/>
                </a:pPr>
                <a:r>
                  <a:rPr lang="en-US" dirty="0"/>
                  <a:t>He bought shares at 1,200,000 (=300 x4000)</a:t>
                </a:r>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𝐻𝑖𝑠</m:t>
                      </m:r>
                      <m:r>
                        <a:rPr lang="en-US" i="1">
                          <a:latin typeface="Cambria Math" panose="02040503050406030204" pitchFamily="18" charset="0"/>
                        </a:rPr>
                        <m:t> </m:t>
                      </m:r>
                      <m:r>
                        <a:rPr lang="en-US" i="1">
                          <a:latin typeface="Cambria Math" panose="02040503050406030204" pitchFamily="18" charset="0"/>
                        </a:rPr>
                        <m:t>𝑟𝑒𝑡𝑢𝑟𝑛</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5% (=</m:t>
                      </m:r>
                      <m:f>
                        <m:fPr>
                          <m:ctrlPr>
                            <a:rPr lang="en-US" i="1">
                              <a:latin typeface="Cambria Math" panose="02040503050406030204" pitchFamily="18" charset="0"/>
                            </a:rPr>
                          </m:ctrlPr>
                        </m:fPr>
                        <m:num>
                          <m:r>
                            <a:rPr lang="en-US" b="0" i="1" smtClean="0">
                              <a:latin typeface="Cambria Math" panose="02040503050406030204" pitchFamily="18" charset="0"/>
                            </a:rPr>
                            <m:t>60,000</m:t>
                          </m:r>
                        </m:num>
                        <m:den>
                          <m:r>
                            <a:rPr lang="en-US" b="0" i="1" smtClean="0">
                              <a:latin typeface="Cambria Math" panose="02040503050406030204" pitchFamily="18" charset="0"/>
                            </a:rPr>
                            <m:t>1,200,000</m:t>
                          </m:r>
                        </m:den>
                      </m:f>
                      <m:r>
                        <a:rPr lang="en-US" i="1">
                          <a:latin typeface="Cambria Math" panose="02040503050406030204" pitchFamily="18" charset="0"/>
                        </a:rPr>
                        <m:t>𝑥</m:t>
                      </m:r>
                      <m:r>
                        <a:rPr lang="en-US" i="1">
                          <a:latin typeface="Cambria Math" panose="02040503050406030204" pitchFamily="18" charset="0"/>
                        </a:rPr>
                        <m:t>100)</m:t>
                      </m:r>
                    </m:oMath>
                  </m:oMathPara>
                </a14:m>
                <a:endParaRPr lang="en-US" dirty="0"/>
              </a:p>
              <a:p>
                <a:pPr marL="457200" lvl="1" indent="0">
                  <a:buNone/>
                </a:pPr>
                <a:r>
                  <a:rPr lang="en-US" dirty="0"/>
                  <a:t>This implies he will get UGX 60,000 for his UGX 1,200,000 invested</a:t>
                </a:r>
              </a:p>
            </p:txBody>
          </p:sp>
        </mc:Choice>
        <mc:Fallback>
          <p:sp>
            <p:nvSpPr>
              <p:cNvPr id="3" name="Content Placeholder 2">
                <a:extLst>
                  <a:ext uri="{FF2B5EF4-FFF2-40B4-BE49-F238E27FC236}">
                    <a16:creationId xmlns:a16="http://schemas.microsoft.com/office/drawing/2014/main" id="{4AE131D2-6221-413E-B2BA-27C330F64820}"/>
                  </a:ext>
                </a:extLst>
              </p:cNvPr>
              <p:cNvSpPr>
                <a:spLocks noGrp="1" noRot="1" noChangeAspect="1" noMove="1" noResize="1" noEditPoints="1" noAdjustHandles="1" noChangeArrowheads="1" noChangeShapeType="1" noTextEdit="1"/>
              </p:cNvSpPr>
              <p:nvPr>
                <p:ph idx="1"/>
              </p:nvPr>
            </p:nvSpPr>
            <p:spPr>
              <a:xfrm>
                <a:off x="1187624" y="1340768"/>
                <a:ext cx="7499176" cy="5242594"/>
              </a:xfrm>
              <a:blipFill>
                <a:blip r:embed="rId2"/>
                <a:stretch>
                  <a:fillRect t="-930" r="-1220"/>
                </a:stretch>
              </a:blipFill>
            </p:spPr>
            <p:txBody>
              <a:bodyPr/>
              <a:lstStyle/>
              <a:p>
                <a:r>
                  <a:rPr lang="en-US">
                    <a:noFill/>
                  </a:rPr>
                  <a:t> </a:t>
                </a:r>
              </a:p>
            </p:txBody>
          </p:sp>
        </mc:Fallback>
      </mc:AlternateContent>
    </p:spTree>
    <p:extLst>
      <p:ext uri="{BB962C8B-B14F-4D97-AF65-F5344CB8AC3E}">
        <p14:creationId xmlns:p14="http://schemas.microsoft.com/office/powerpoint/2010/main" val="3819703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F377C7-8607-4A6D-B8F1-2273C46F0D3E}"/>
                  </a:ext>
                </a:extLst>
              </p:cNvPr>
              <p:cNvSpPr>
                <a:spLocks noGrp="1"/>
              </p:cNvSpPr>
              <p:nvPr>
                <p:ph idx="1"/>
              </p:nvPr>
            </p:nvSpPr>
            <p:spPr>
              <a:xfrm>
                <a:off x="1403648" y="404664"/>
                <a:ext cx="7283152" cy="5721499"/>
              </a:xfrm>
            </p:spPr>
            <p:txBody>
              <a:bodyPr>
                <a:normAutofit/>
              </a:bodyPr>
              <a:lstStyle/>
              <a:p>
                <a:pPr lvl="1"/>
                <a14:m>
                  <m:oMath xmlns:m="http://schemas.openxmlformats.org/officeDocument/2006/math">
                    <m:r>
                      <a:rPr lang="en-US" i="1" smtClean="0">
                        <a:latin typeface="Cambria Math" panose="02040503050406030204" pitchFamily="18" charset="0"/>
                      </a:rPr>
                      <m:t>𝐷𝑖𝑣𝑖𝑑𝑒𝑛𝑑</m:t>
                    </m:r>
                    <m:r>
                      <a:rPr lang="en-US" i="1" smtClean="0">
                        <a:latin typeface="Cambria Math" panose="02040503050406030204" pitchFamily="18" charset="0"/>
                      </a:rPr>
                      <m:t> </m:t>
                    </m:r>
                    <m:r>
                      <a:rPr lang="en-US" i="1" smtClean="0">
                        <a:latin typeface="Cambria Math" panose="02040503050406030204" pitchFamily="18" charset="0"/>
                      </a:rPr>
                      <m:t>𝑐𝑜𝑣𝑒𝑟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𝑛𝑒𝑡</m:t>
                        </m:r>
                        <m:r>
                          <a:rPr lang="en-US" i="1">
                            <a:latin typeface="Cambria Math" panose="02040503050406030204" pitchFamily="18" charset="0"/>
                          </a:rPr>
                          <m:t> </m:t>
                        </m:r>
                        <m:r>
                          <a:rPr lang="en-US" i="1">
                            <a:latin typeface="Cambria Math" panose="02040503050406030204" pitchFamily="18" charset="0"/>
                          </a:rPr>
                          <m:t>𝑝𝑟𝑜𝑓𝑖𝑡</m:t>
                        </m:r>
                        <m:r>
                          <a:rPr lang="en-US" i="1">
                            <a:latin typeface="Cambria Math" panose="02040503050406030204" pitchFamily="18" charset="0"/>
                          </a:rPr>
                          <m:t> – </m:t>
                        </m:r>
                        <m:r>
                          <a:rPr lang="en-US" i="1">
                            <a:latin typeface="Cambria Math" panose="02040503050406030204" pitchFamily="18" charset="0"/>
                          </a:rPr>
                          <m:t>𝑡𝑎𝑥𝑎𝑡𝑖𝑜𝑛</m:t>
                        </m:r>
                        <m:r>
                          <a:rPr lang="en-US" i="1">
                            <a:latin typeface="Cambria Math" panose="02040503050406030204" pitchFamily="18" charset="0"/>
                          </a:rPr>
                          <m:t> – </m:t>
                        </m:r>
                        <m:r>
                          <a:rPr lang="en-US" i="1">
                            <a:latin typeface="Cambria Math" panose="02040503050406030204" pitchFamily="18" charset="0"/>
                          </a:rPr>
                          <m:t>𝑝𝑟𝑒𝑓𝑒𝑟𝑒𝑛𝑐𝑒</m:t>
                        </m:r>
                        <m:r>
                          <a:rPr lang="en-US" i="1">
                            <a:latin typeface="Cambria Math" panose="02040503050406030204" pitchFamily="18" charset="0"/>
                          </a:rPr>
                          <m:t> </m:t>
                        </m:r>
                        <m:r>
                          <a:rPr lang="en-US" i="1">
                            <a:latin typeface="Cambria Math" panose="02040503050406030204" pitchFamily="18" charset="0"/>
                          </a:rPr>
                          <m:t>𝑑𝑖𝑣𝑖𝑑𝑒𝑛𝑑</m:t>
                        </m:r>
                      </m:num>
                      <m:den>
                        <m:r>
                          <a:rPr lang="en-US" i="1">
                            <a:latin typeface="Cambria Math" panose="02040503050406030204" pitchFamily="18" charset="0"/>
                          </a:rPr>
                          <m:t>𝑜𝑟𝑑𝑖𝑛𝑎𝑟𝑦</m:t>
                        </m:r>
                        <m:r>
                          <a:rPr lang="en-US" i="1">
                            <a:latin typeface="Cambria Math" panose="02040503050406030204" pitchFamily="18" charset="0"/>
                          </a:rPr>
                          <m:t> </m:t>
                        </m:r>
                        <m:r>
                          <a:rPr lang="en-US" i="1">
                            <a:latin typeface="Cambria Math" panose="02040503050406030204" pitchFamily="18" charset="0"/>
                          </a:rPr>
                          <m:t>𝑑𝑖𝑣𝑖𝑑𝑒𝑛𝑑𝑠</m:t>
                        </m:r>
                      </m:den>
                    </m:f>
                  </m:oMath>
                </a14:m>
                <a:endParaRPr lang="en-US" dirty="0"/>
              </a:p>
              <a:p>
                <a:pPr marL="457200" lvl="1" indent="0">
                  <a:buNone/>
                </a:pPr>
                <a:r>
                  <a:rPr lang="en-US" dirty="0"/>
                  <a:t>Number of times that the ordinary dividend could be paid out of current earnings. If the dividend is covered twice (or four times), the company would be paying out half (or quarter) of its earnings as an ordinary dividend</a:t>
                </a:r>
              </a:p>
              <a:p>
                <a:pPr lvl="1"/>
                <a14:m>
                  <m:oMath xmlns:m="http://schemas.openxmlformats.org/officeDocument/2006/math">
                    <m:r>
                      <a:rPr lang="en-US" i="1">
                        <a:latin typeface="Cambria Math" panose="02040503050406030204" pitchFamily="18" charset="0"/>
                      </a:rPr>
                      <m:t>𝐸𝑎𝑟𝑛𝑖𝑛𝑔𝑠</m:t>
                    </m:r>
                    <m:r>
                      <a:rPr lang="en-US" i="1">
                        <a:latin typeface="Cambria Math" panose="02040503050406030204" pitchFamily="18" charset="0"/>
                      </a:rPr>
                      <m:t> </m:t>
                    </m:r>
                    <m:r>
                      <a:rPr lang="en-US" i="1">
                        <a:latin typeface="Cambria Math" panose="02040503050406030204" pitchFamily="18" charset="0"/>
                      </a:rPr>
                      <m:t>𝑝𝑒𝑟</m:t>
                    </m:r>
                    <m:r>
                      <a:rPr lang="en-US" i="1">
                        <a:latin typeface="Cambria Math" panose="02040503050406030204" pitchFamily="18" charset="0"/>
                      </a:rPr>
                      <m:t> </m:t>
                    </m:r>
                    <m:r>
                      <a:rPr lang="en-US" i="1">
                        <a:latin typeface="Cambria Math" panose="02040503050406030204" pitchFamily="18" charset="0"/>
                      </a:rPr>
                      <m:t>𝑠h𝑎𝑟𝑒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𝑛𝑒𝑡</m:t>
                        </m:r>
                        <m:r>
                          <a:rPr lang="en-US" i="1">
                            <a:latin typeface="Cambria Math" panose="02040503050406030204" pitchFamily="18" charset="0"/>
                          </a:rPr>
                          <m:t> </m:t>
                        </m:r>
                        <m:r>
                          <a:rPr lang="en-US" i="1">
                            <a:latin typeface="Cambria Math" panose="02040503050406030204" pitchFamily="18" charset="0"/>
                          </a:rPr>
                          <m:t>𝑝𝑟𝑜𝑓𝑖𝑡</m:t>
                        </m:r>
                        <m:r>
                          <a:rPr lang="en-US" i="1">
                            <a:latin typeface="Cambria Math" panose="02040503050406030204" pitchFamily="18" charset="0"/>
                          </a:rPr>
                          <m:t> – </m:t>
                        </m:r>
                        <m:r>
                          <a:rPr lang="en-US" i="1">
                            <a:latin typeface="Cambria Math" panose="02040503050406030204" pitchFamily="18" charset="0"/>
                          </a:rPr>
                          <m:t>𝑝𝑟𝑒𝑓𝑒𝑟𝑒𝑛𝑐𝑒</m:t>
                        </m:r>
                        <m:r>
                          <a:rPr lang="en-US" i="1">
                            <a:latin typeface="Cambria Math" panose="02040503050406030204" pitchFamily="18" charset="0"/>
                          </a:rPr>
                          <m:t> </m:t>
                        </m:r>
                        <m:r>
                          <a:rPr lang="en-US" i="1">
                            <a:latin typeface="Cambria Math" panose="02040503050406030204" pitchFamily="18" charset="0"/>
                          </a:rPr>
                          <m:t>𝑠h𝑎𝑟𝑒𝑠</m:t>
                        </m:r>
                      </m:num>
                      <m:den>
                        <m:r>
                          <a:rPr lang="en-US" i="1">
                            <a:latin typeface="Cambria Math" panose="02040503050406030204" pitchFamily="18" charset="0"/>
                          </a:rPr>
                          <m:t>𝑛𝑢𝑚𝑏𝑒𝑟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𝑜𝑟𝑑𝑖𝑛𝑎𝑟𝑦</m:t>
                        </m:r>
                        <m:r>
                          <a:rPr lang="en-US" i="1">
                            <a:latin typeface="Cambria Math" panose="02040503050406030204" pitchFamily="18" charset="0"/>
                          </a:rPr>
                          <m:t> </m:t>
                        </m:r>
                        <m:r>
                          <a:rPr lang="en-US" i="1">
                            <a:latin typeface="Cambria Math" panose="02040503050406030204" pitchFamily="18" charset="0"/>
                          </a:rPr>
                          <m:t>𝑠h𝑎𝑟𝑒𝑠</m:t>
                        </m:r>
                      </m:den>
                    </m:f>
                  </m:oMath>
                </a14:m>
                <a:endParaRPr lang="en-US" dirty="0"/>
              </a:p>
              <a:p>
                <a:pPr marL="457200" lvl="1" indent="0">
                  <a:buNone/>
                </a:pPr>
                <a:r>
                  <a:rPr lang="en-US" dirty="0"/>
                  <a:t>Puts the profit into context and avoid looking at it in simple absolute terms. EPS enables a fair comparison to be made between one year’s earnings and another.</a:t>
                </a:r>
              </a:p>
              <a:p>
                <a:pPr lvl="1"/>
                <a14:m>
                  <m:oMath xmlns:m="http://schemas.openxmlformats.org/officeDocument/2006/math">
                    <m:r>
                      <a:rPr lang="en-US" i="1">
                        <a:latin typeface="Cambria Math" panose="02040503050406030204" pitchFamily="18" charset="0"/>
                      </a:rPr>
                      <m:t>𝑃𝑟𝑖𝑐𝑒</m:t>
                    </m:r>
                    <m:r>
                      <a:rPr lang="en-US" i="1">
                        <a:latin typeface="Cambria Math" panose="02040503050406030204" pitchFamily="18" charset="0"/>
                      </a:rPr>
                      <m:t> </m:t>
                    </m:r>
                    <m:r>
                      <a:rPr lang="en-US" i="1">
                        <a:latin typeface="Cambria Math" panose="02040503050406030204" pitchFamily="18" charset="0"/>
                      </a:rPr>
                      <m:t>𝑡𝑜</m:t>
                    </m:r>
                    <m:r>
                      <a:rPr lang="en-US" i="1">
                        <a:latin typeface="Cambria Math" panose="02040503050406030204" pitchFamily="18" charset="0"/>
                      </a:rPr>
                      <m:t> </m:t>
                    </m:r>
                    <m:r>
                      <a:rPr lang="en-US" i="1">
                        <a:latin typeface="Cambria Math" panose="02040503050406030204" pitchFamily="18" charset="0"/>
                      </a:rPr>
                      <m:t>𝑒𝑎𝑟𝑛𝑖𝑛𝑔𝑠</m:t>
                    </m:r>
                    <m:r>
                      <a:rPr lang="en-US" i="1">
                        <a:latin typeface="Cambria Math" panose="02040503050406030204" pitchFamily="18" charset="0"/>
                      </a:rPr>
                      <m:t> </m:t>
                    </m:r>
                    <m:r>
                      <a:rPr lang="en-US" i="1">
                        <a:latin typeface="Cambria Math" panose="02040503050406030204" pitchFamily="18" charset="0"/>
                      </a:rPr>
                      <m:t>𝑟𝑎𝑡𝑖𝑜</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𝑚𝑎𝑟𝑘𝑒𝑡</m:t>
                        </m:r>
                        <m:r>
                          <a:rPr lang="en-US" i="1">
                            <a:latin typeface="Cambria Math" panose="02040503050406030204" pitchFamily="18" charset="0"/>
                          </a:rPr>
                          <m:t> </m:t>
                        </m:r>
                        <m:r>
                          <a:rPr lang="en-US" i="1">
                            <a:latin typeface="Cambria Math" panose="02040503050406030204" pitchFamily="18" charset="0"/>
                          </a:rPr>
                          <m:t>𝑝𝑟𝑖𝑐𝑒</m:t>
                        </m:r>
                        <m:r>
                          <a:rPr lang="en-US" i="1">
                            <a:latin typeface="Cambria Math" panose="02040503050406030204" pitchFamily="18" charset="0"/>
                          </a:rPr>
                          <m:t> </m:t>
                        </m:r>
                        <m:r>
                          <a:rPr lang="en-US" i="1">
                            <a:latin typeface="Cambria Math" panose="02040503050406030204" pitchFamily="18" charset="0"/>
                          </a:rPr>
                          <m:t>𝑝𝑒𝑟</m:t>
                        </m:r>
                        <m:r>
                          <a:rPr lang="en-US" i="1">
                            <a:latin typeface="Cambria Math" panose="02040503050406030204" pitchFamily="18" charset="0"/>
                          </a:rPr>
                          <m:t> </m:t>
                        </m:r>
                        <m:r>
                          <a:rPr lang="en-US" i="1">
                            <a:latin typeface="Cambria Math" panose="02040503050406030204" pitchFamily="18" charset="0"/>
                          </a:rPr>
                          <m:t>𝑠h𝑎𝑟𝑒</m:t>
                        </m:r>
                      </m:num>
                      <m:den>
                        <m:r>
                          <a:rPr lang="en-US" i="1">
                            <a:latin typeface="Cambria Math" panose="02040503050406030204" pitchFamily="18" charset="0"/>
                          </a:rPr>
                          <m:t>𝑒𝑎𝑟𝑛𝑖𝑛𝑔𝑠</m:t>
                        </m:r>
                        <m:r>
                          <a:rPr lang="en-US" i="1">
                            <a:latin typeface="Cambria Math" panose="02040503050406030204" pitchFamily="18" charset="0"/>
                          </a:rPr>
                          <m:t> </m:t>
                        </m:r>
                        <m:r>
                          <a:rPr lang="en-US" i="1">
                            <a:latin typeface="Cambria Math" panose="02040503050406030204" pitchFamily="18" charset="0"/>
                          </a:rPr>
                          <m:t>𝑝𝑒𝑟</m:t>
                        </m:r>
                        <m:r>
                          <a:rPr lang="en-US" i="1">
                            <a:latin typeface="Cambria Math" panose="02040503050406030204" pitchFamily="18" charset="0"/>
                          </a:rPr>
                          <m:t> </m:t>
                        </m:r>
                        <m:r>
                          <a:rPr lang="en-US" i="1">
                            <a:latin typeface="Cambria Math" panose="02040503050406030204" pitchFamily="18" charset="0"/>
                          </a:rPr>
                          <m:t>𝑠h𝑎𝑟𝑒</m:t>
                        </m:r>
                      </m:den>
                    </m:f>
                  </m:oMath>
                </a14:m>
                <a:endParaRPr lang="en-US" dirty="0"/>
              </a:p>
              <a:p>
                <a:pPr marL="457200" lvl="1" indent="0">
                  <a:buNone/>
                </a:pPr>
                <a:r>
                  <a:rPr lang="en-US" dirty="0"/>
                  <a:t>It means that the market price is x times the earnings. In other words, it would take x years before we recovered the market price paid for the shares out of the earnings</a:t>
                </a:r>
              </a:p>
            </p:txBody>
          </p:sp>
        </mc:Choice>
        <mc:Fallback>
          <p:sp>
            <p:nvSpPr>
              <p:cNvPr id="3" name="Content Placeholder 2">
                <a:extLst>
                  <a:ext uri="{FF2B5EF4-FFF2-40B4-BE49-F238E27FC236}">
                    <a16:creationId xmlns:a16="http://schemas.microsoft.com/office/drawing/2014/main" id="{F9F377C7-8607-4A6D-B8F1-2273C46F0D3E}"/>
                  </a:ext>
                </a:extLst>
              </p:cNvPr>
              <p:cNvSpPr>
                <a:spLocks noGrp="1" noRot="1" noChangeAspect="1" noMove="1" noResize="1" noEditPoints="1" noAdjustHandles="1" noChangeArrowheads="1" noChangeShapeType="1" noTextEdit="1"/>
              </p:cNvSpPr>
              <p:nvPr>
                <p:ph idx="1"/>
              </p:nvPr>
            </p:nvSpPr>
            <p:spPr>
              <a:xfrm>
                <a:off x="1403648" y="404664"/>
                <a:ext cx="7283152" cy="5721499"/>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0901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8D50B9C-66A5-4B29-AFC9-DD53EBEBF334}"/>
                  </a:ext>
                </a:extLst>
              </p:cNvPr>
              <p:cNvSpPr>
                <a:spLocks noGrp="1"/>
              </p:cNvSpPr>
              <p:nvPr>
                <p:ph idx="1"/>
              </p:nvPr>
            </p:nvSpPr>
            <p:spPr>
              <a:xfrm>
                <a:off x="1403648" y="404664"/>
                <a:ext cx="7488832" cy="5721499"/>
              </a:xfrm>
            </p:spPr>
            <p:txBody>
              <a:bodyPr>
                <a:normAutofit/>
              </a:bodyPr>
              <a:lstStyle/>
              <a:p>
                <a:pPr lvl="1"/>
                <a14:m>
                  <m:oMath xmlns:m="http://schemas.openxmlformats.org/officeDocument/2006/math">
                    <m:r>
                      <a:rPr lang="en-US" i="1" smtClean="0">
                        <a:latin typeface="Cambria Math" panose="02040503050406030204" pitchFamily="18" charset="0"/>
                      </a:rPr>
                      <m:t>𝐶𝑎𝑝𝑖𝑡𝑎𝑙</m:t>
                    </m:r>
                    <m:r>
                      <a:rPr lang="en-US" i="1" smtClean="0">
                        <a:latin typeface="Cambria Math" panose="02040503050406030204" pitchFamily="18" charset="0"/>
                      </a:rPr>
                      <m:t> </m:t>
                    </m:r>
                    <m:r>
                      <a:rPr lang="en-US" i="1" smtClean="0">
                        <a:latin typeface="Cambria Math" panose="02040503050406030204" pitchFamily="18" charset="0"/>
                      </a:rPr>
                      <m:t>𝑔𝑒𝑎𝑟𝑖𝑛𝑔</m:t>
                    </m:r>
                    <m:r>
                      <a:rPr lang="en-US" i="1" smtClean="0">
                        <a:latin typeface="Cambria Math" panose="02040503050406030204" pitchFamily="18" charset="0"/>
                      </a:rPr>
                      <m:t> </m:t>
                    </m:r>
                    <m:r>
                      <a:rPr lang="en-US" i="1" smtClean="0">
                        <a:latin typeface="Cambria Math" panose="02040503050406030204" pitchFamily="18" charset="0"/>
                      </a:rPr>
                      <m:t>𝑟𝑎𝑡𝑖𝑜</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𝑝𝑟𝑒𝑓𝑒𝑟𝑒𝑛𝑐𝑒</m:t>
                        </m:r>
                        <m:r>
                          <a:rPr lang="en-US" i="1">
                            <a:latin typeface="Cambria Math" panose="02040503050406030204" pitchFamily="18" charset="0"/>
                          </a:rPr>
                          <m:t> </m:t>
                        </m:r>
                        <m:r>
                          <a:rPr lang="en-US" i="1">
                            <a:latin typeface="Cambria Math" panose="02040503050406030204" pitchFamily="18" charset="0"/>
                          </a:rPr>
                          <m:t>𝑠h𝑎𝑟𝑒𝑠</m:t>
                        </m:r>
                        <m:r>
                          <a:rPr lang="en-US" i="1">
                            <a:latin typeface="Cambria Math" panose="02040503050406030204" pitchFamily="18" charset="0"/>
                          </a:rPr>
                          <m:t> + </m:t>
                        </m:r>
                        <m:r>
                          <a:rPr lang="en-US" i="1">
                            <a:latin typeface="Cambria Math" panose="02040503050406030204" pitchFamily="18" charset="0"/>
                          </a:rPr>
                          <m:t>𝑙𝑜𝑛𝑔</m:t>
                        </m:r>
                        <m:r>
                          <a:rPr lang="en-US" i="1">
                            <a:latin typeface="Cambria Math" panose="02040503050406030204" pitchFamily="18" charset="0"/>
                          </a:rPr>
                          <m:t>−</m:t>
                        </m:r>
                        <m:r>
                          <a:rPr lang="en-US" i="1">
                            <a:latin typeface="Cambria Math" panose="02040503050406030204" pitchFamily="18" charset="0"/>
                          </a:rPr>
                          <m:t>𝑡𝑒𝑟𝑚</m:t>
                        </m:r>
                        <m:r>
                          <a:rPr lang="en-US" i="1">
                            <a:latin typeface="Cambria Math" panose="02040503050406030204" pitchFamily="18" charset="0"/>
                          </a:rPr>
                          <m:t> </m:t>
                        </m:r>
                        <m:r>
                          <a:rPr lang="en-US" i="1">
                            <a:latin typeface="Cambria Math" panose="02040503050406030204" pitchFamily="18" charset="0"/>
                          </a:rPr>
                          <m:t>𝑙𝑜𝑎𝑛𝑠</m:t>
                        </m:r>
                      </m:num>
                      <m:den>
                        <m:r>
                          <a:rPr lang="en-US" i="1">
                            <a:latin typeface="Cambria Math" panose="02040503050406030204" pitchFamily="18" charset="0"/>
                          </a:rPr>
                          <m:t>𝑠h𝑎𝑟𝑒h𝑜𝑙𝑑𝑒𝑟𝑠</m:t>
                        </m:r>
                        <m:r>
                          <a:rPr lang="en-US" i="1">
                            <a:latin typeface="Cambria Math" panose="02040503050406030204" pitchFamily="18" charset="0"/>
                          </a:rPr>
                          <m:t>’ </m:t>
                        </m:r>
                        <m:r>
                          <a:rPr lang="en-US" i="1">
                            <a:latin typeface="Cambria Math" panose="02040503050406030204" pitchFamily="18" charset="0"/>
                          </a:rPr>
                          <m:t>𝑓𝑢𝑛𝑑𝑠</m:t>
                        </m:r>
                        <m:r>
                          <a:rPr lang="en-US" i="1">
                            <a:latin typeface="Cambria Math" panose="02040503050406030204" pitchFamily="18" charset="0"/>
                          </a:rPr>
                          <m:t> + </m:t>
                        </m:r>
                        <m:r>
                          <a:rPr lang="en-US" i="1">
                            <a:latin typeface="Cambria Math" panose="02040503050406030204" pitchFamily="18" charset="0"/>
                          </a:rPr>
                          <m:t>𝑙𝑜𝑛𝑔</m:t>
                        </m:r>
                        <m:r>
                          <a:rPr lang="en-US" i="1">
                            <a:latin typeface="Cambria Math" panose="02040503050406030204" pitchFamily="18" charset="0"/>
                          </a:rPr>
                          <m:t>−</m:t>
                        </m:r>
                        <m:r>
                          <a:rPr lang="en-US" i="1">
                            <a:latin typeface="Cambria Math" panose="02040503050406030204" pitchFamily="18" charset="0"/>
                          </a:rPr>
                          <m:t>𝑡𝑒𝑟𝑚</m:t>
                        </m:r>
                        <m:r>
                          <a:rPr lang="en-US" i="1">
                            <a:latin typeface="Cambria Math" panose="02040503050406030204" pitchFamily="18" charset="0"/>
                          </a:rPr>
                          <m:t> </m:t>
                        </m:r>
                        <m:r>
                          <a:rPr lang="en-US" i="1">
                            <a:latin typeface="Cambria Math" panose="02040503050406030204" pitchFamily="18" charset="0"/>
                          </a:rPr>
                          <m:t>𝑙𝑜𝑎𝑛𝑠</m:t>
                        </m:r>
                      </m:den>
                    </m:f>
                    <m:r>
                      <a:rPr lang="en-US" b="0" i="1" smtClean="0">
                        <a:latin typeface="Cambria Math" panose="02040503050406030204" pitchFamily="18" charset="0"/>
                      </a:rPr>
                      <m:t>𝑥</m:t>
                    </m:r>
                    <m:r>
                      <a:rPr lang="en-US" b="0" i="1" smtClean="0">
                        <a:latin typeface="Cambria Math" panose="02040503050406030204" pitchFamily="18" charset="0"/>
                      </a:rPr>
                      <m:t> 100</m:t>
                    </m:r>
                  </m:oMath>
                </a14:m>
                <a:endParaRPr lang="en-US" b="0" dirty="0"/>
              </a:p>
              <a:p>
                <a:pPr marL="400050" lvl="1" indent="0">
                  <a:buNone/>
                </a:pPr>
                <a:r>
                  <a:rPr lang="en-US" dirty="0"/>
                  <a:t>From an ordinary shareholder’s point of view, even preference share capital can be classed as a loan because the preference shareholders may have priority over ordinary shareholders both in respect of dividends and upon liquidation.</a:t>
                </a:r>
              </a:p>
              <a:p>
                <a:pPr marL="400050" lvl="1" indent="0">
                  <a:buNone/>
                </a:pPr>
                <a:r>
                  <a:rPr lang="en-US" dirty="0"/>
                  <a:t>High level of loans implies that there is a higher risk in investing in the company because of the following:</a:t>
                </a:r>
              </a:p>
              <a:p>
                <a:pPr lvl="1"/>
                <a:r>
                  <a:rPr lang="en-US" dirty="0"/>
                  <a:t>the higher the loans, the more interest the company will have to pay; that may affect the company’s ability to pay an ordinary dividend</a:t>
                </a:r>
              </a:p>
              <a:p>
                <a:pPr lvl="1"/>
                <a:r>
                  <a:rPr lang="en-US" dirty="0"/>
                  <a:t>if the company cannot find the cash to repay its loans then the ordinary shareholders may not get any money back if the company goes into liquidation</a:t>
                </a:r>
              </a:p>
              <a:p>
                <a:pPr marL="0" indent="0">
                  <a:buNone/>
                </a:pPr>
                <a:endParaRPr lang="en-US" dirty="0"/>
              </a:p>
            </p:txBody>
          </p:sp>
        </mc:Choice>
        <mc:Fallback>
          <p:sp>
            <p:nvSpPr>
              <p:cNvPr id="3" name="Content Placeholder 2">
                <a:extLst>
                  <a:ext uri="{FF2B5EF4-FFF2-40B4-BE49-F238E27FC236}">
                    <a16:creationId xmlns:a16="http://schemas.microsoft.com/office/drawing/2014/main" id="{98D50B9C-66A5-4B29-AFC9-DD53EBEBF334}"/>
                  </a:ext>
                </a:extLst>
              </p:cNvPr>
              <p:cNvSpPr>
                <a:spLocks noGrp="1" noRot="1" noChangeAspect="1" noMove="1" noResize="1" noEditPoints="1" noAdjustHandles="1" noChangeArrowheads="1" noChangeShapeType="1" noTextEdit="1"/>
              </p:cNvSpPr>
              <p:nvPr>
                <p:ph idx="1"/>
              </p:nvPr>
            </p:nvSpPr>
            <p:spPr>
              <a:xfrm>
                <a:off x="1403648" y="404664"/>
                <a:ext cx="7488832" cy="5721499"/>
              </a:xfrm>
              <a:blipFill>
                <a:blip r:embed="rId2"/>
                <a:stretch>
                  <a:fillRect r="-1465"/>
                </a:stretch>
              </a:blipFill>
            </p:spPr>
            <p:txBody>
              <a:bodyPr/>
              <a:lstStyle/>
              <a:p>
                <a:r>
                  <a:rPr lang="en-US">
                    <a:noFill/>
                  </a:rPr>
                  <a:t> </a:t>
                </a:r>
              </a:p>
            </p:txBody>
          </p:sp>
        </mc:Fallback>
      </mc:AlternateContent>
    </p:spTree>
    <p:extLst>
      <p:ext uri="{BB962C8B-B14F-4D97-AF65-F5344CB8AC3E}">
        <p14:creationId xmlns:p14="http://schemas.microsoft.com/office/powerpoint/2010/main" val="197706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3FCAE4B-5E9B-424B-A3EE-4B8698CA477D}"/>
              </a:ext>
            </a:extLst>
          </p:cNvPr>
          <p:cNvPicPr>
            <a:picLocks noGrp="1" noChangeAspect="1"/>
          </p:cNvPicPr>
          <p:nvPr>
            <p:ph idx="1"/>
          </p:nvPr>
        </p:nvPicPr>
        <p:blipFill>
          <a:blip r:embed="rId2"/>
          <a:stretch>
            <a:fillRect/>
          </a:stretch>
        </p:blipFill>
        <p:spPr>
          <a:xfrm>
            <a:off x="1840572" y="980728"/>
            <a:ext cx="6259820" cy="4920803"/>
          </a:xfrm>
        </p:spPr>
      </p:pic>
    </p:spTree>
    <p:extLst>
      <p:ext uri="{BB962C8B-B14F-4D97-AF65-F5344CB8AC3E}">
        <p14:creationId xmlns:p14="http://schemas.microsoft.com/office/powerpoint/2010/main" val="2274964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68A65E-3B57-4AC9-BB59-EBEBC817472F}"/>
              </a:ext>
            </a:extLst>
          </p:cNvPr>
          <p:cNvPicPr>
            <a:picLocks noGrp="1" noChangeAspect="1"/>
          </p:cNvPicPr>
          <p:nvPr>
            <p:ph idx="1"/>
          </p:nvPr>
        </p:nvPicPr>
        <p:blipFill>
          <a:blip r:embed="rId2"/>
          <a:stretch>
            <a:fillRect/>
          </a:stretch>
        </p:blipFill>
        <p:spPr>
          <a:xfrm>
            <a:off x="2123728" y="506477"/>
            <a:ext cx="5586261" cy="5586819"/>
          </a:xfrm>
        </p:spPr>
      </p:pic>
    </p:spTree>
    <p:extLst>
      <p:ext uri="{BB962C8B-B14F-4D97-AF65-F5344CB8AC3E}">
        <p14:creationId xmlns:p14="http://schemas.microsoft.com/office/powerpoint/2010/main" val="1178432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E33AD5-9C97-48FF-9C5F-C1E0BABF1F77}"/>
              </a:ext>
            </a:extLst>
          </p:cNvPr>
          <p:cNvPicPr>
            <a:picLocks noGrp="1" noChangeAspect="1"/>
          </p:cNvPicPr>
          <p:nvPr>
            <p:ph idx="1"/>
          </p:nvPr>
        </p:nvPicPr>
        <p:blipFill>
          <a:blip r:embed="rId2"/>
          <a:stretch>
            <a:fillRect/>
          </a:stretch>
        </p:blipFill>
        <p:spPr>
          <a:xfrm>
            <a:off x="1619672" y="1052736"/>
            <a:ext cx="7062365" cy="4402931"/>
          </a:xfrm>
        </p:spPr>
      </p:pic>
    </p:spTree>
    <p:extLst>
      <p:ext uri="{BB962C8B-B14F-4D97-AF65-F5344CB8AC3E}">
        <p14:creationId xmlns:p14="http://schemas.microsoft.com/office/powerpoint/2010/main" val="3884222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6D1C-47F7-47D0-8E6E-9244B5F359BB}"/>
              </a:ext>
            </a:extLst>
          </p:cNvPr>
          <p:cNvSpPr>
            <a:spLocks noGrp="1"/>
          </p:cNvSpPr>
          <p:nvPr>
            <p:ph type="title"/>
          </p:nvPr>
        </p:nvSpPr>
        <p:spPr>
          <a:xfrm>
            <a:off x="457200" y="274638"/>
            <a:ext cx="8229600" cy="457199"/>
          </a:xfrm>
        </p:spPr>
        <p:txBody>
          <a:bodyPr>
            <a:normAutofit fontScale="90000"/>
          </a:bodyPr>
          <a:lstStyle/>
          <a:p>
            <a:r>
              <a:rPr lang="en-US" dirty="0"/>
              <a:t>Solution</a:t>
            </a:r>
          </a:p>
        </p:txBody>
      </p:sp>
      <p:pic>
        <p:nvPicPr>
          <p:cNvPr id="5" name="Content Placeholder 4">
            <a:extLst>
              <a:ext uri="{FF2B5EF4-FFF2-40B4-BE49-F238E27FC236}">
                <a16:creationId xmlns:a16="http://schemas.microsoft.com/office/drawing/2014/main" id="{B5090D38-0563-41AE-B231-688DF4CDF5B1}"/>
              </a:ext>
            </a:extLst>
          </p:cNvPr>
          <p:cNvPicPr>
            <a:picLocks noGrp="1" noChangeAspect="1"/>
          </p:cNvPicPr>
          <p:nvPr>
            <p:ph idx="1"/>
          </p:nvPr>
        </p:nvPicPr>
        <p:blipFill>
          <a:blip r:embed="rId2"/>
          <a:stretch>
            <a:fillRect/>
          </a:stretch>
        </p:blipFill>
        <p:spPr>
          <a:xfrm>
            <a:off x="2123728" y="809194"/>
            <a:ext cx="5688632" cy="5644142"/>
          </a:xfrm>
        </p:spPr>
      </p:pic>
    </p:spTree>
    <p:extLst>
      <p:ext uri="{BB962C8B-B14F-4D97-AF65-F5344CB8AC3E}">
        <p14:creationId xmlns:p14="http://schemas.microsoft.com/office/powerpoint/2010/main" val="180192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B476-3BD6-4E55-931C-36854CC46985}"/>
              </a:ext>
            </a:extLst>
          </p:cNvPr>
          <p:cNvSpPr>
            <a:spLocks noGrp="1"/>
          </p:cNvSpPr>
          <p:nvPr>
            <p:ph type="title"/>
          </p:nvPr>
        </p:nvSpPr>
        <p:spPr>
          <a:xfrm>
            <a:off x="457200" y="274638"/>
            <a:ext cx="8229600" cy="922114"/>
          </a:xfrm>
        </p:spPr>
        <p:txBody>
          <a:bodyPr>
            <a:normAutofit fontScale="90000"/>
          </a:bodyPr>
          <a:lstStyle/>
          <a:p>
            <a:r>
              <a:rPr lang="en-US" dirty="0"/>
              <a:t>Annual Report: Introductory Material</a:t>
            </a:r>
          </a:p>
        </p:txBody>
      </p:sp>
      <p:sp>
        <p:nvSpPr>
          <p:cNvPr id="3" name="Content Placeholder 2">
            <a:extLst>
              <a:ext uri="{FF2B5EF4-FFF2-40B4-BE49-F238E27FC236}">
                <a16:creationId xmlns:a16="http://schemas.microsoft.com/office/drawing/2014/main" id="{08625D96-FDF9-42FC-AEFE-01B49689DD86}"/>
              </a:ext>
            </a:extLst>
          </p:cNvPr>
          <p:cNvSpPr>
            <a:spLocks noGrp="1"/>
          </p:cNvSpPr>
          <p:nvPr>
            <p:ph idx="1"/>
          </p:nvPr>
        </p:nvSpPr>
        <p:spPr>
          <a:xfrm>
            <a:off x="1331640" y="1484784"/>
            <a:ext cx="7355160" cy="4641379"/>
          </a:xfrm>
        </p:spPr>
        <p:txBody>
          <a:bodyPr>
            <a:normAutofit/>
          </a:bodyPr>
          <a:lstStyle/>
          <a:p>
            <a:r>
              <a:rPr lang="en-US" b="1" dirty="0"/>
              <a:t>Highlights</a:t>
            </a:r>
            <a:r>
              <a:rPr lang="en-US" dirty="0"/>
              <a:t>: An overview of the company and its performance</a:t>
            </a:r>
          </a:p>
          <a:p>
            <a:r>
              <a:rPr lang="en-US" b="1" dirty="0"/>
              <a:t>Financial summary</a:t>
            </a:r>
            <a:r>
              <a:rPr lang="en-US" dirty="0"/>
              <a:t>:  Brief financial summary of the company’s performance</a:t>
            </a:r>
          </a:p>
          <a:p>
            <a:r>
              <a:rPr lang="en-US" b="1" dirty="0"/>
              <a:t>Promotional material</a:t>
            </a:r>
            <a:r>
              <a:rPr lang="en-US" dirty="0"/>
              <a:t>: To promote company’s products, shareholder may also become clients</a:t>
            </a:r>
          </a:p>
          <a:p>
            <a:r>
              <a:rPr lang="en-US" b="1" dirty="0"/>
              <a:t>Chairman’s statement</a:t>
            </a:r>
            <a:r>
              <a:rPr lang="en-US" dirty="0"/>
              <a:t>: Recent performance of the company and they are usually extremely optimistic about the future</a:t>
            </a:r>
          </a:p>
          <a:p>
            <a:endParaRPr lang="en-US" dirty="0"/>
          </a:p>
        </p:txBody>
      </p:sp>
    </p:spTree>
    <p:extLst>
      <p:ext uri="{BB962C8B-B14F-4D97-AF65-F5344CB8AC3E}">
        <p14:creationId xmlns:p14="http://schemas.microsoft.com/office/powerpoint/2010/main" val="2021362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3226B8-D651-4C45-81DF-84ED249B4E3E}"/>
              </a:ext>
            </a:extLst>
          </p:cNvPr>
          <p:cNvPicPr>
            <a:picLocks noChangeAspect="1"/>
          </p:cNvPicPr>
          <p:nvPr/>
        </p:nvPicPr>
        <p:blipFill>
          <a:blip r:embed="rId2"/>
          <a:stretch>
            <a:fillRect/>
          </a:stretch>
        </p:blipFill>
        <p:spPr>
          <a:xfrm>
            <a:off x="2051720" y="274637"/>
            <a:ext cx="5112568" cy="6178699"/>
          </a:xfrm>
          <a:prstGeom prst="rect">
            <a:avLst/>
          </a:prstGeom>
        </p:spPr>
      </p:pic>
    </p:spTree>
    <p:extLst>
      <p:ext uri="{BB962C8B-B14F-4D97-AF65-F5344CB8AC3E}">
        <p14:creationId xmlns:p14="http://schemas.microsoft.com/office/powerpoint/2010/main" val="3570259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F7E6-BB74-4863-A309-30F22CD58883}"/>
              </a:ext>
            </a:extLst>
          </p:cNvPr>
          <p:cNvSpPr>
            <a:spLocks noGrp="1"/>
          </p:cNvSpPr>
          <p:nvPr>
            <p:ph type="title"/>
          </p:nvPr>
        </p:nvSpPr>
        <p:spPr/>
        <p:txBody>
          <a:bodyPr/>
          <a:lstStyle/>
          <a:p>
            <a:r>
              <a:rPr lang="en-US" dirty="0"/>
              <a:t>cu</a:t>
            </a:r>
          </a:p>
        </p:txBody>
      </p:sp>
      <p:pic>
        <p:nvPicPr>
          <p:cNvPr id="7" name="Content Placeholder 6">
            <a:extLst>
              <a:ext uri="{FF2B5EF4-FFF2-40B4-BE49-F238E27FC236}">
                <a16:creationId xmlns:a16="http://schemas.microsoft.com/office/drawing/2014/main" id="{D2F4B1F7-1652-4C38-9F89-430FCE82109D}"/>
              </a:ext>
            </a:extLst>
          </p:cNvPr>
          <p:cNvPicPr>
            <a:picLocks noGrp="1" noChangeAspect="1"/>
          </p:cNvPicPr>
          <p:nvPr>
            <p:ph idx="1"/>
          </p:nvPr>
        </p:nvPicPr>
        <p:blipFill>
          <a:blip r:embed="rId2"/>
          <a:stretch>
            <a:fillRect/>
          </a:stretch>
        </p:blipFill>
        <p:spPr>
          <a:xfrm>
            <a:off x="2195736" y="274638"/>
            <a:ext cx="5472607" cy="2123405"/>
          </a:xfrm>
        </p:spPr>
      </p:pic>
      <p:pic>
        <p:nvPicPr>
          <p:cNvPr id="9" name="Picture 8">
            <a:extLst>
              <a:ext uri="{FF2B5EF4-FFF2-40B4-BE49-F238E27FC236}">
                <a16:creationId xmlns:a16="http://schemas.microsoft.com/office/drawing/2014/main" id="{877E1401-65A1-42FE-A4ED-60D2EF35105D}"/>
              </a:ext>
            </a:extLst>
          </p:cNvPr>
          <p:cNvPicPr>
            <a:picLocks noChangeAspect="1"/>
          </p:cNvPicPr>
          <p:nvPr/>
        </p:nvPicPr>
        <p:blipFill>
          <a:blip r:embed="rId3"/>
          <a:stretch>
            <a:fillRect/>
          </a:stretch>
        </p:blipFill>
        <p:spPr>
          <a:xfrm>
            <a:off x="2195737" y="2348881"/>
            <a:ext cx="5472606" cy="3456383"/>
          </a:xfrm>
          <a:prstGeom prst="rect">
            <a:avLst/>
          </a:prstGeom>
        </p:spPr>
      </p:pic>
    </p:spTree>
    <p:extLst>
      <p:ext uri="{BB962C8B-B14F-4D97-AF65-F5344CB8AC3E}">
        <p14:creationId xmlns:p14="http://schemas.microsoft.com/office/powerpoint/2010/main" val="3659905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6C65-AF3A-489E-8D48-583623378BA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037120D-9FB3-4E40-AFFF-1B323809B9AA}"/>
              </a:ext>
            </a:extLst>
          </p:cNvPr>
          <p:cNvPicPr>
            <a:picLocks noGrp="1" noChangeAspect="1"/>
          </p:cNvPicPr>
          <p:nvPr>
            <p:ph idx="1"/>
          </p:nvPr>
        </p:nvPicPr>
        <p:blipFill>
          <a:blip r:embed="rId2"/>
          <a:stretch>
            <a:fillRect/>
          </a:stretch>
        </p:blipFill>
        <p:spPr>
          <a:xfrm>
            <a:off x="2411760" y="220113"/>
            <a:ext cx="5938887" cy="4216999"/>
          </a:xfrm>
        </p:spPr>
      </p:pic>
      <p:pic>
        <p:nvPicPr>
          <p:cNvPr id="7" name="Picture 6">
            <a:extLst>
              <a:ext uri="{FF2B5EF4-FFF2-40B4-BE49-F238E27FC236}">
                <a16:creationId xmlns:a16="http://schemas.microsoft.com/office/drawing/2014/main" id="{13DD8438-B055-4016-A4BB-4186BC4B7FA7}"/>
              </a:ext>
            </a:extLst>
          </p:cNvPr>
          <p:cNvPicPr>
            <a:picLocks noChangeAspect="1"/>
          </p:cNvPicPr>
          <p:nvPr/>
        </p:nvPicPr>
        <p:blipFill>
          <a:blip r:embed="rId3"/>
          <a:stretch>
            <a:fillRect/>
          </a:stretch>
        </p:blipFill>
        <p:spPr>
          <a:xfrm>
            <a:off x="2411760" y="4437112"/>
            <a:ext cx="5938887" cy="1143000"/>
          </a:xfrm>
          <a:prstGeom prst="rect">
            <a:avLst/>
          </a:prstGeom>
        </p:spPr>
      </p:pic>
    </p:spTree>
    <p:extLst>
      <p:ext uri="{BB962C8B-B14F-4D97-AF65-F5344CB8AC3E}">
        <p14:creationId xmlns:p14="http://schemas.microsoft.com/office/powerpoint/2010/main" val="4286785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BA2AA6-D79A-4451-ACA0-EE0C82D87A16}"/>
              </a:ext>
            </a:extLst>
          </p:cNvPr>
          <p:cNvPicPr>
            <a:picLocks noChangeAspect="1"/>
          </p:cNvPicPr>
          <p:nvPr/>
        </p:nvPicPr>
        <p:blipFill>
          <a:blip r:embed="rId2"/>
          <a:stretch>
            <a:fillRect/>
          </a:stretch>
        </p:blipFill>
        <p:spPr>
          <a:xfrm>
            <a:off x="1721164" y="836713"/>
            <a:ext cx="6163204" cy="5604250"/>
          </a:xfrm>
          <a:prstGeom prst="rect">
            <a:avLst/>
          </a:prstGeom>
        </p:spPr>
      </p:pic>
    </p:spTree>
    <p:extLst>
      <p:ext uri="{BB962C8B-B14F-4D97-AF65-F5344CB8AC3E}">
        <p14:creationId xmlns:p14="http://schemas.microsoft.com/office/powerpoint/2010/main" val="4028295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2647-89CB-40B9-A5B2-D84FCB9E3507}"/>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444DC99F-BE81-4516-BDF7-DC3ED61C40EF}"/>
              </a:ext>
            </a:extLst>
          </p:cNvPr>
          <p:cNvPicPr>
            <a:picLocks noChangeAspect="1"/>
          </p:cNvPicPr>
          <p:nvPr/>
        </p:nvPicPr>
        <p:blipFill>
          <a:blip r:embed="rId2"/>
          <a:stretch>
            <a:fillRect/>
          </a:stretch>
        </p:blipFill>
        <p:spPr>
          <a:xfrm>
            <a:off x="2051720" y="1844824"/>
            <a:ext cx="6480720" cy="1728192"/>
          </a:xfrm>
          <a:prstGeom prst="rect">
            <a:avLst/>
          </a:prstGeom>
        </p:spPr>
      </p:pic>
      <p:pic>
        <p:nvPicPr>
          <p:cNvPr id="9" name="Picture 8">
            <a:extLst>
              <a:ext uri="{FF2B5EF4-FFF2-40B4-BE49-F238E27FC236}">
                <a16:creationId xmlns:a16="http://schemas.microsoft.com/office/drawing/2014/main" id="{E37680BF-FAF7-4D91-8FD5-6018743F74C6}"/>
              </a:ext>
            </a:extLst>
          </p:cNvPr>
          <p:cNvPicPr>
            <a:picLocks noChangeAspect="1"/>
          </p:cNvPicPr>
          <p:nvPr/>
        </p:nvPicPr>
        <p:blipFill>
          <a:blip r:embed="rId3"/>
          <a:stretch>
            <a:fillRect/>
          </a:stretch>
        </p:blipFill>
        <p:spPr>
          <a:xfrm>
            <a:off x="2051720" y="3573016"/>
            <a:ext cx="6480720" cy="1519039"/>
          </a:xfrm>
          <a:prstGeom prst="rect">
            <a:avLst/>
          </a:prstGeom>
        </p:spPr>
      </p:pic>
    </p:spTree>
    <p:extLst>
      <p:ext uri="{BB962C8B-B14F-4D97-AF65-F5344CB8AC3E}">
        <p14:creationId xmlns:p14="http://schemas.microsoft.com/office/powerpoint/2010/main" val="50655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DF06-A8A4-4E50-88CB-EED0F06C1CC3}"/>
              </a:ext>
            </a:extLst>
          </p:cNvPr>
          <p:cNvSpPr>
            <a:spLocks noGrp="1"/>
          </p:cNvSpPr>
          <p:nvPr>
            <p:ph type="title"/>
          </p:nvPr>
        </p:nvSpPr>
        <p:spPr/>
        <p:txBody>
          <a:bodyPr>
            <a:normAutofit/>
          </a:bodyPr>
          <a:lstStyle/>
          <a:p>
            <a:r>
              <a:rPr lang="en-US" dirty="0"/>
              <a:t>Annual Report: Corporate Reporting</a:t>
            </a:r>
          </a:p>
        </p:txBody>
      </p:sp>
      <p:sp>
        <p:nvSpPr>
          <p:cNvPr id="3" name="Content Placeholder 2">
            <a:extLst>
              <a:ext uri="{FF2B5EF4-FFF2-40B4-BE49-F238E27FC236}">
                <a16:creationId xmlns:a16="http://schemas.microsoft.com/office/drawing/2014/main" id="{54295F17-E8BA-4750-AF08-E63168EF4CCB}"/>
              </a:ext>
            </a:extLst>
          </p:cNvPr>
          <p:cNvSpPr>
            <a:spLocks noGrp="1"/>
          </p:cNvSpPr>
          <p:nvPr>
            <p:ph idx="1"/>
          </p:nvPr>
        </p:nvSpPr>
        <p:spPr>
          <a:xfrm>
            <a:off x="1403648" y="1600200"/>
            <a:ext cx="7283152" cy="4525963"/>
          </a:xfrm>
        </p:spPr>
        <p:txBody>
          <a:bodyPr>
            <a:normAutofit lnSpcReduction="10000"/>
          </a:bodyPr>
          <a:lstStyle/>
          <a:p>
            <a:r>
              <a:rPr lang="en-US" dirty="0"/>
              <a:t>Corporate governance: To assure the stakeholders that the directors know what they are doing, how they are going about it and how successful they have been</a:t>
            </a:r>
          </a:p>
          <a:p>
            <a:r>
              <a:rPr lang="en-US" dirty="0"/>
              <a:t>Directors’ report:</a:t>
            </a:r>
          </a:p>
          <a:p>
            <a:pPr lvl="1"/>
            <a:r>
              <a:rPr lang="en-US" dirty="0"/>
              <a:t>General content (names of directors, principle activities, amount dividends recommended) </a:t>
            </a:r>
          </a:p>
          <a:p>
            <a:pPr lvl="1"/>
            <a:r>
              <a:rPr lang="en-US" dirty="0"/>
              <a:t>Business review (business, uncertainties, developments, contracts, trends in performance)</a:t>
            </a:r>
          </a:p>
          <a:p>
            <a:pPr lvl="1"/>
            <a:r>
              <a:rPr lang="en-US" dirty="0"/>
              <a:t>Auditors (directors are aware that all relevant information has been given to the auditors)</a:t>
            </a:r>
          </a:p>
          <a:p>
            <a:r>
              <a:rPr lang="en-US" dirty="0"/>
              <a:t>Directors’ remuneration report: To let shareholders know what the company is paying the directors to act on the shareholders’ behalf.</a:t>
            </a:r>
          </a:p>
        </p:txBody>
      </p:sp>
    </p:spTree>
    <p:extLst>
      <p:ext uri="{BB962C8B-B14F-4D97-AF65-F5344CB8AC3E}">
        <p14:creationId xmlns:p14="http://schemas.microsoft.com/office/powerpoint/2010/main" val="239024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A7F8-38DD-4B81-9E95-04308C61902B}"/>
              </a:ext>
            </a:extLst>
          </p:cNvPr>
          <p:cNvSpPr>
            <a:spLocks noGrp="1"/>
          </p:cNvSpPr>
          <p:nvPr>
            <p:ph type="title"/>
          </p:nvPr>
        </p:nvSpPr>
        <p:spPr>
          <a:xfrm>
            <a:off x="457200" y="274638"/>
            <a:ext cx="8229600" cy="706090"/>
          </a:xfrm>
        </p:spPr>
        <p:txBody>
          <a:bodyPr>
            <a:normAutofit fontScale="90000"/>
          </a:bodyPr>
          <a:lstStyle/>
          <a:p>
            <a:r>
              <a:rPr lang="en-US" dirty="0"/>
              <a:t>Shareholder information</a:t>
            </a:r>
          </a:p>
        </p:txBody>
      </p:sp>
      <p:sp>
        <p:nvSpPr>
          <p:cNvPr id="3" name="Content Placeholder 2">
            <a:extLst>
              <a:ext uri="{FF2B5EF4-FFF2-40B4-BE49-F238E27FC236}">
                <a16:creationId xmlns:a16="http://schemas.microsoft.com/office/drawing/2014/main" id="{3F027B5F-C368-4F84-83E4-B448D3952E43}"/>
              </a:ext>
            </a:extLst>
          </p:cNvPr>
          <p:cNvSpPr>
            <a:spLocks noGrp="1"/>
          </p:cNvSpPr>
          <p:nvPr>
            <p:ph idx="1"/>
          </p:nvPr>
        </p:nvSpPr>
        <p:spPr>
          <a:xfrm>
            <a:off x="1331640" y="980728"/>
            <a:ext cx="7355160" cy="5145435"/>
          </a:xfrm>
        </p:spPr>
        <p:txBody>
          <a:bodyPr>
            <a:normAutofit/>
          </a:bodyPr>
          <a:lstStyle/>
          <a:p>
            <a:r>
              <a:rPr lang="en-US" b="1" dirty="0"/>
              <a:t>Administrative matters</a:t>
            </a:r>
            <a:r>
              <a:rPr lang="en-US" dirty="0"/>
              <a:t>: </a:t>
            </a:r>
          </a:p>
          <a:p>
            <a:pPr lvl="1"/>
            <a:r>
              <a:rPr lang="en-US" dirty="0"/>
              <a:t>annual general meeting</a:t>
            </a:r>
          </a:p>
          <a:p>
            <a:pPr lvl="1"/>
            <a:r>
              <a:rPr lang="en-US" dirty="0"/>
              <a:t>when the dividend may be paid,</a:t>
            </a:r>
          </a:p>
          <a:p>
            <a:pPr lvl="1"/>
            <a:r>
              <a:rPr lang="en-US" dirty="0"/>
              <a:t>details about online shareholder services and share dealing, </a:t>
            </a:r>
          </a:p>
          <a:p>
            <a:pPr lvl="1"/>
            <a:r>
              <a:rPr lang="en-US" dirty="0"/>
              <a:t>the names and addresses of</a:t>
            </a:r>
          </a:p>
          <a:p>
            <a:pPr lvl="1"/>
            <a:r>
              <a:rPr lang="en-US" dirty="0"/>
              <a:t>the company officers and advisers</a:t>
            </a:r>
          </a:p>
          <a:p>
            <a:r>
              <a:rPr lang="en-US" b="1" dirty="0"/>
              <a:t>Financial summary</a:t>
            </a:r>
            <a:r>
              <a:rPr lang="en-US" dirty="0"/>
              <a:t>: Financial results over the last five or 10 years</a:t>
            </a:r>
          </a:p>
          <a:p>
            <a:r>
              <a:rPr lang="en-US" b="1" dirty="0"/>
              <a:t>Glossary of terms</a:t>
            </a:r>
            <a:r>
              <a:rPr lang="en-US" dirty="0"/>
              <a:t>: list of the financial and technical terms used in their annual</a:t>
            </a:r>
          </a:p>
          <a:p>
            <a:r>
              <a:rPr lang="en-US" dirty="0"/>
              <a:t>report and accounts</a:t>
            </a:r>
          </a:p>
        </p:txBody>
      </p:sp>
    </p:spTree>
    <p:extLst>
      <p:ext uri="{BB962C8B-B14F-4D97-AF65-F5344CB8AC3E}">
        <p14:creationId xmlns:p14="http://schemas.microsoft.com/office/powerpoint/2010/main" val="219160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3204-548B-4F91-B0A6-04A8DCB94920}"/>
              </a:ext>
            </a:extLst>
          </p:cNvPr>
          <p:cNvSpPr>
            <a:spLocks noGrp="1"/>
          </p:cNvSpPr>
          <p:nvPr>
            <p:ph type="title"/>
          </p:nvPr>
        </p:nvSpPr>
        <p:spPr/>
        <p:txBody>
          <a:bodyPr/>
          <a:lstStyle/>
          <a:p>
            <a:r>
              <a:rPr lang="en-US" dirty="0"/>
              <a:t>Annual Accounts Structure</a:t>
            </a:r>
          </a:p>
        </p:txBody>
      </p:sp>
      <p:pic>
        <p:nvPicPr>
          <p:cNvPr id="4" name="Content Placeholder 3">
            <a:extLst>
              <a:ext uri="{FF2B5EF4-FFF2-40B4-BE49-F238E27FC236}">
                <a16:creationId xmlns:a16="http://schemas.microsoft.com/office/drawing/2014/main" id="{7C46D5CA-A451-4C79-BEEC-55E91045A4D9}"/>
              </a:ext>
            </a:extLst>
          </p:cNvPr>
          <p:cNvPicPr>
            <a:picLocks noGrp="1" noChangeAspect="1"/>
          </p:cNvPicPr>
          <p:nvPr>
            <p:ph idx="1"/>
          </p:nvPr>
        </p:nvPicPr>
        <p:blipFill>
          <a:blip r:embed="rId2"/>
          <a:stretch>
            <a:fillRect/>
          </a:stretch>
        </p:blipFill>
        <p:spPr>
          <a:xfrm>
            <a:off x="2051720" y="1844824"/>
            <a:ext cx="6264696" cy="3816424"/>
          </a:xfrm>
          <a:prstGeom prst="rect">
            <a:avLst/>
          </a:prstGeom>
        </p:spPr>
      </p:pic>
    </p:spTree>
    <p:extLst>
      <p:ext uri="{BB962C8B-B14F-4D97-AF65-F5344CB8AC3E}">
        <p14:creationId xmlns:p14="http://schemas.microsoft.com/office/powerpoint/2010/main" val="107418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57DD-D0F5-48E1-9A25-C60BB3EACDF5}"/>
              </a:ext>
            </a:extLst>
          </p:cNvPr>
          <p:cNvSpPr>
            <a:spLocks noGrp="1"/>
          </p:cNvSpPr>
          <p:nvPr>
            <p:ph type="title"/>
          </p:nvPr>
        </p:nvSpPr>
        <p:spPr>
          <a:xfrm>
            <a:off x="457200" y="274638"/>
            <a:ext cx="8229600" cy="850106"/>
          </a:xfrm>
        </p:spPr>
        <p:txBody>
          <a:bodyPr>
            <a:normAutofit fontScale="90000"/>
          </a:bodyPr>
          <a:lstStyle/>
          <a:p>
            <a:r>
              <a:rPr lang="en-US" sz="3600" dirty="0"/>
              <a:t>International financial reporting standards</a:t>
            </a:r>
          </a:p>
        </p:txBody>
      </p:sp>
      <p:sp>
        <p:nvSpPr>
          <p:cNvPr id="3" name="Content Placeholder 2">
            <a:extLst>
              <a:ext uri="{FF2B5EF4-FFF2-40B4-BE49-F238E27FC236}">
                <a16:creationId xmlns:a16="http://schemas.microsoft.com/office/drawing/2014/main" id="{FB54F7E9-7F26-414D-8516-04B583EBC86C}"/>
              </a:ext>
            </a:extLst>
          </p:cNvPr>
          <p:cNvSpPr>
            <a:spLocks noGrp="1"/>
          </p:cNvSpPr>
          <p:nvPr>
            <p:ph idx="1"/>
          </p:nvPr>
        </p:nvSpPr>
        <p:spPr>
          <a:xfrm>
            <a:off x="1259632" y="1124744"/>
            <a:ext cx="7427168" cy="5256584"/>
          </a:xfrm>
        </p:spPr>
        <p:txBody>
          <a:bodyPr>
            <a:normAutofit lnSpcReduction="10000"/>
          </a:bodyPr>
          <a:lstStyle/>
          <a:p>
            <a:r>
              <a:rPr lang="en-US" dirty="0"/>
              <a:t>Main requirements affecting the presentation of published accounts:</a:t>
            </a:r>
          </a:p>
          <a:p>
            <a:pPr lvl="1"/>
            <a:r>
              <a:rPr lang="en-US" dirty="0"/>
              <a:t>IAS 1 Presentation of Financial Statements  (overall requirements for the presentation of financial statements)</a:t>
            </a:r>
          </a:p>
          <a:p>
            <a:pPr lvl="1"/>
            <a:r>
              <a:rPr lang="en-US" dirty="0"/>
              <a:t>IAS 7 Statement of Cash Flows (present information on how an entity’s cash and cash equivalents changed during the period)</a:t>
            </a:r>
          </a:p>
          <a:p>
            <a:pPr lvl="1"/>
            <a:r>
              <a:rPr lang="en-US" dirty="0"/>
              <a:t>IAS 27 Separate Financial Statements (accounting and disclosure requirements for investments in subsidiaries, joint ventures and associates when an entity elects to present separate financial statements)</a:t>
            </a:r>
          </a:p>
          <a:p>
            <a:pPr lvl="1"/>
            <a:r>
              <a:rPr lang="en-US" dirty="0"/>
              <a:t>IAS 28 Investments in Associates and joint ventures (investor to account for its investment in associates using the equity method</a:t>
            </a:r>
          </a:p>
          <a:p>
            <a:pPr lvl="1"/>
            <a:r>
              <a:rPr lang="en-US" dirty="0"/>
              <a:t>IFRS 11 Joint Arrangements (investor to account for its investments in joint ventures using the equity method)</a:t>
            </a:r>
          </a:p>
          <a:p>
            <a:r>
              <a:rPr lang="en-US" dirty="0"/>
              <a:t>Normally corresponding figures for the preceding year will be included side by side with the current year</a:t>
            </a:r>
          </a:p>
          <a:p>
            <a:r>
              <a:rPr lang="en-US" dirty="0"/>
              <a:t>Most published accounts will be for a group of companies</a:t>
            </a:r>
          </a:p>
          <a:p>
            <a:endParaRPr lang="en-US" dirty="0"/>
          </a:p>
          <a:p>
            <a:pPr lvl="1"/>
            <a:endParaRPr lang="en-US" dirty="0"/>
          </a:p>
          <a:p>
            <a:pPr lvl="1"/>
            <a:endParaRPr lang="en-US" dirty="0"/>
          </a:p>
        </p:txBody>
      </p:sp>
    </p:spTree>
    <p:extLst>
      <p:ext uri="{BB962C8B-B14F-4D97-AF65-F5344CB8AC3E}">
        <p14:creationId xmlns:p14="http://schemas.microsoft.com/office/powerpoint/2010/main" val="294239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2896-0150-406E-A3A9-EABE3C6A6F05}"/>
              </a:ext>
            </a:extLst>
          </p:cNvPr>
          <p:cNvSpPr>
            <a:spLocks noGrp="1"/>
          </p:cNvSpPr>
          <p:nvPr>
            <p:ph type="title"/>
          </p:nvPr>
        </p:nvSpPr>
        <p:spPr>
          <a:xfrm>
            <a:off x="457200" y="274638"/>
            <a:ext cx="8229600" cy="706090"/>
          </a:xfrm>
        </p:spPr>
        <p:txBody>
          <a:bodyPr>
            <a:normAutofit fontScale="90000"/>
          </a:bodyPr>
          <a:lstStyle/>
          <a:p>
            <a:r>
              <a:rPr lang="en-US" dirty="0"/>
              <a:t>Group accounts</a:t>
            </a:r>
          </a:p>
        </p:txBody>
      </p:sp>
      <p:sp>
        <p:nvSpPr>
          <p:cNvPr id="3" name="Content Placeholder 2">
            <a:extLst>
              <a:ext uri="{FF2B5EF4-FFF2-40B4-BE49-F238E27FC236}">
                <a16:creationId xmlns:a16="http://schemas.microsoft.com/office/drawing/2014/main" id="{C541C688-6DFD-421A-99AB-2471EDC4EEFE}"/>
              </a:ext>
            </a:extLst>
          </p:cNvPr>
          <p:cNvSpPr>
            <a:spLocks noGrp="1"/>
          </p:cNvSpPr>
          <p:nvPr>
            <p:ph idx="1"/>
          </p:nvPr>
        </p:nvSpPr>
        <p:spPr>
          <a:xfrm>
            <a:off x="1547664" y="1340768"/>
            <a:ext cx="7139136" cy="4785395"/>
          </a:xfrm>
        </p:spPr>
        <p:txBody>
          <a:bodyPr>
            <a:normAutofit/>
          </a:bodyPr>
          <a:lstStyle/>
          <a:p>
            <a:r>
              <a:rPr lang="en-US" dirty="0"/>
              <a:t>We refer to groups when one company (say Company A) may buy shares in another company (say Company B)</a:t>
            </a:r>
          </a:p>
          <a:p>
            <a:r>
              <a:rPr lang="en-US" dirty="0"/>
              <a:t>If Company A owns more than 50 per cent of the voting shares in Company B, B becomes a subsidiary of A.</a:t>
            </a:r>
          </a:p>
          <a:p>
            <a:r>
              <a:rPr lang="en-US" dirty="0"/>
              <a:t>If A were to own more than 20 per cent but less than 50 per cent of the voting shares in B, B would be known as an associated company of A. </a:t>
            </a:r>
          </a:p>
          <a:p>
            <a:r>
              <a:rPr lang="en-US" dirty="0"/>
              <a:t>B is considered to be the offspring of A</a:t>
            </a:r>
          </a:p>
          <a:p>
            <a:r>
              <a:rPr lang="en-US" dirty="0"/>
              <a:t>Standards require company to publish accounts of the </a:t>
            </a:r>
            <a:r>
              <a:rPr lang="en-US" i="1" dirty="0"/>
              <a:t>group i.e. consolidated reports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17949517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2085</TotalTime>
  <Words>2401</Words>
  <Application>Microsoft Office PowerPoint</Application>
  <PresentationFormat>On-screen Show (4:3)</PresentationFormat>
  <Paragraphs>216</Paragraphs>
  <Slides>44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 Math</vt:lpstr>
      <vt:lpstr>Gill Sans MT</vt:lpstr>
      <vt:lpstr>Impact</vt:lpstr>
      <vt:lpstr>Badge</vt:lpstr>
      <vt:lpstr>Financial Reporting</vt:lpstr>
      <vt:lpstr>Annual report structure</vt:lpstr>
      <vt:lpstr>Annual Report: Introductory Material</vt:lpstr>
      <vt:lpstr>Annual Report: Introductory Material</vt:lpstr>
      <vt:lpstr>Annual Report: Corporate Reporting</vt:lpstr>
      <vt:lpstr>Shareholder information</vt:lpstr>
      <vt:lpstr>Annual Accounts Structure</vt:lpstr>
      <vt:lpstr>International financial reporting standards</vt:lpstr>
      <vt:lpstr>Group accounts</vt:lpstr>
      <vt:lpstr>Group Company Structure</vt:lpstr>
      <vt:lpstr>PowerPoint Presentation</vt:lpstr>
      <vt:lpstr>PowerPoint Presentation</vt:lpstr>
      <vt:lpstr>Statement of recognized income and expense</vt:lpstr>
      <vt:lpstr>PowerPoint Presentation</vt:lpstr>
      <vt:lpstr>PowerPoint Presentation</vt:lpstr>
      <vt:lpstr>PowerPoint Presentation</vt:lpstr>
      <vt:lpstr>Consolidated cash flow statement</vt:lpstr>
      <vt:lpstr>PowerPoint Presentation</vt:lpstr>
      <vt:lpstr>Notes to the financial statements</vt:lpstr>
      <vt:lpstr>Independent auditor’s report</vt:lpstr>
      <vt:lpstr>Periodic summary</vt:lpstr>
      <vt:lpstr>Interpretation of Accounts</vt:lpstr>
      <vt:lpstr>Procedure for Interpreting accounts</vt:lpstr>
      <vt:lpstr>Analysis</vt:lpstr>
      <vt:lpstr>PowerPoint Presentation</vt:lpstr>
      <vt:lpstr>Ratio analysis</vt:lpstr>
      <vt:lpstr>Liquidity ratio</vt:lpstr>
      <vt:lpstr>Profitability ratios</vt:lpstr>
      <vt:lpstr>PowerPoint Presentation</vt:lpstr>
      <vt:lpstr>PowerPoint Presentation</vt:lpstr>
      <vt:lpstr>Efficiency ratios</vt:lpstr>
      <vt:lpstr>PowerPoint Presentation</vt:lpstr>
      <vt:lpstr>Investment ratios</vt:lpstr>
      <vt:lpstr>PowerPoint Presentation</vt:lpstr>
      <vt:lpstr>PowerPoint Presentation</vt:lpstr>
      <vt:lpstr>PowerPoint Presentation</vt:lpstr>
      <vt:lpstr>PowerPoint Presentation</vt:lpstr>
      <vt:lpstr>PowerPoint Presentation</vt:lpstr>
      <vt:lpstr>Solution</vt:lpstr>
      <vt:lpstr>PowerPoint Presentation</vt:lpstr>
      <vt:lpstr>cu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Moses</dc:creator>
  <cp:lastModifiedBy>Accord University</cp:lastModifiedBy>
  <cp:revision>107</cp:revision>
  <dcterms:created xsi:type="dcterms:W3CDTF">2019-05-03T08:40:54Z</dcterms:created>
  <dcterms:modified xsi:type="dcterms:W3CDTF">2020-10-01T19:14:10Z</dcterms:modified>
</cp:coreProperties>
</file>